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Override PartName="/docProps/app.xml" ContentType="application/vnd.openxmlformats-officedocument.extended-properties+xml"/>
  <Override PartName="/docProps/core.xml" ContentType="application/vnd.openxmlformats-package.core-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23.1-->
<p:presentation xmlns:r="http://schemas.openxmlformats.org/officeDocument/2006/relationships" xmlns:a="http://schemas.openxmlformats.org/drawingml/2006/main" xmlns:p="http://schemas.openxmlformats.org/presentationml/2006/main" saveSubsetFonts="1">
  <p:sldMasterIdLst>
    <p:sldMasterId id="2147483648" r:id="rId2"/>
    <p:sldMasterId id="2147483696" r:id="rId3"/>
    <p:sldMasterId id="2147483708" r:id="rId4"/>
    <p:sldMasterId id="2147483720" r:id="rId5"/>
    <p:sldMasterId id="2147483738" r:id="rId6"/>
    <p:sldMasterId id="2147483756" r:id="rId7"/>
    <p:sldMasterId id="2147483768" r:id="rId8"/>
    <p:sldMasterId id="2147483780" r:id="rId9"/>
  </p:sldMasterIdLst>
  <p:notesMasterIdLst>
    <p:notesMasterId r:id="rId10"/>
  </p:notesMasterIdLst>
  <p:sldIdLst>
    <p:sldId id="259" r:id="rId11"/>
    <p:sldId id="262" r:id="rId12"/>
    <p:sldId id="265" r:id="rId13"/>
    <p:sldId id="268" r:id="rId14"/>
    <p:sldId id="271" r:id="rId15"/>
    <p:sldId id="274" r:id="rId16"/>
    <p:sldId id="277" r:id="rId17"/>
    <p:sldId id="280" r:id="rId18"/>
    <p:sldId id="283" r:id="rId19"/>
    <p:sldId id="286" r:id="rId20"/>
    <p:sldId id="289" r:id="rId21"/>
    <p:sldId id="292" r:id="rId22"/>
    <p:sldId id="295" r:id="rId23"/>
    <p:sldId id="298" r:id="rId24"/>
    <p:sldId id="301" r:id="rId25"/>
    <p:sldId id="304" r:id="rId26"/>
    <p:sldId id="307" r:id="rId27"/>
    <p:sldId id="310" r:id="rId28"/>
    <p:sldId id="313" r:id="rId29"/>
    <p:sldId id="316" r:id="rId30"/>
    <p:sldId id="319" r:id="rId31"/>
    <p:sldId id="322" r:id="rId32"/>
    <p:sldId id="325" r:id="rId33"/>
    <p:sldId id="328" r:id="rId34"/>
    <p:sldId id="331" r:id="rId35"/>
    <p:sldId id="334" r:id="rId36"/>
    <p:sldId id="337" r:id="rId37"/>
    <p:sldId id="340" r:id="rId38"/>
    <p:sldId id="343" r:id="rId39"/>
    <p:sldId id="346" r:id="rId40"/>
    <p:sldId id="349" r:id="rId41"/>
    <p:sldId id="352" r:id="rId42"/>
    <p:sldId id="355" r:id="rId43"/>
    <p:sldId id="358" r:id="rId44"/>
    <p:sldId id="361" r:id="rId45"/>
    <p:sldId id="364" r:id="rId46"/>
    <p:sldId id="367" r:id="rId47"/>
    <p:sldId id="370" r:id="rId48"/>
    <p:sldId id="373" r:id="rId49"/>
    <p:sldId id="376" r:id="rId50"/>
    <p:sldId id="379" r:id="rId51"/>
    <p:sldId id="382" r:id="rId52"/>
    <p:sldId id="385" r:id="rId53"/>
    <p:sldId id="388" r:id="rId54"/>
    <p:sldId id="391" r:id="rId55"/>
    <p:sldId id="394" r:id="rId56"/>
    <p:sldId id="397" r:id="rId57"/>
    <p:sldId id="400" r:id="rId58"/>
    <p:sldId id="403" r:id="rId59"/>
    <p:sldId id="406" r:id="rId60"/>
    <p:sldId id="409" r:id="rId61"/>
    <p:sldId id="412" r:id="rId62"/>
    <p:sldId id="415" r:id="rId63"/>
    <p:sldId id="418" r:id="rId64"/>
    <p:sldId id="421" r:id="rId65"/>
    <p:sldId id="424" r:id="rId66"/>
    <p:sldId id="427" r:id="rId67"/>
    <p:sldId id="430" r:id="rId68"/>
    <p:sldId id="433" r:id="rId69"/>
    <p:sldId id="436" r:id="rId70"/>
    <p:sldId id="439" r:id="rId71"/>
    <p:sldId id="442" r:id="rId72"/>
    <p:sldId id="445" r:id="rId73"/>
    <p:sldId id="448" r:id="rId74"/>
    <p:sldId id="451" r:id="rId75"/>
    <p:sldId id="454" r:id="rId76"/>
    <p:sldId id="457" r:id="rId77"/>
    <p:sldId id="460" r:id="rId78"/>
    <p:sldId id="463" r:id="rId79"/>
    <p:sldId id="466" r:id="rId80"/>
    <p:sldId id="469" r:id="rId81"/>
    <p:sldId id="472" r:id="rId82"/>
    <p:sldId id="475" r:id="rId83"/>
    <p:sldId id="478" r:id="rId84"/>
    <p:sldId id="481" r:id="rId85"/>
    <p:sldId id="484" r:id="rId86"/>
    <p:sldId id="487" r:id="rId87"/>
    <p:sldId id="490" r:id="rId88"/>
    <p:sldId id="493" r:id="rId89"/>
    <p:sldId id="496" r:id="rId90"/>
    <p:sldId id="499" r:id="rId91"/>
    <p:sldId id="502" r:id="rId92"/>
    <p:sldId id="505" r:id="rId93"/>
    <p:sldId id="508" r:id="rId94"/>
    <p:sldId id="511" r:id="rId95"/>
    <p:sldId id="514" r:id="rId96"/>
    <p:sldId id="517" r:id="rId97"/>
    <p:sldId id="520" r:id="rId98"/>
    <p:sldId id="523" r:id="rId99"/>
    <p:sldId id="526" r:id="rId100"/>
    <p:sldId id="529" r:id="rId101"/>
    <p:sldId id="532" r:id="rId102"/>
    <p:sldId id="535" r:id="rId103"/>
    <p:sldId id="538" r:id="rId104"/>
    <p:sldId id="541" r:id="rId105"/>
    <p:sldId id="544" r:id="rId106"/>
    <p:sldId id="547" r:id="rId107"/>
    <p:sldId id="550" r:id="rId108"/>
    <p:sldId id="553" r:id="rId109"/>
    <p:sldId id="556" r:id="rId110"/>
    <p:sldId id="559" r:id="rId111"/>
    <p:sldId id="562" r:id="rId112"/>
    <p:sldId id="565" r:id="rId113"/>
    <p:sldId id="568" r:id="rId114"/>
    <p:sldId id="571" r:id="rId115"/>
    <p:sldId id="574" r:id="rId116"/>
    <p:sldId id="577" r:id="rId117"/>
    <p:sldId id="580" r:id="rId118"/>
    <p:sldId id="583" r:id="rId119"/>
    <p:sldId id="586" r:id="rId120"/>
    <p:sldId id="589" r:id="rId121"/>
    <p:sldId id="592" r:id="rId122"/>
    <p:sldId id="595" r:id="rId123"/>
    <p:sldId id="598" r:id="rId124"/>
    <p:sldId id="601" r:id="rId125"/>
    <p:sldId id="604" r:id="rId126"/>
    <p:sldId id="607" r:id="rId127"/>
    <p:sldId id="610" r:id="rId128"/>
    <p:sldId id="613" r:id="rId129"/>
    <p:sldId id="616" r:id="rId130"/>
    <p:sldId id="619" r:id="rId131"/>
    <p:sldId id="622" r:id="rId132"/>
    <p:sldId id="625" r:id="rId133"/>
    <p:sldId id="628" r:id="rId134"/>
    <p:sldId id="631" r:id="rId135"/>
    <p:sldId id="634" r:id="rId136"/>
    <p:sldId id="637" r:id="rId137"/>
    <p:sldId id="640" r:id="rId138"/>
    <p:sldId id="643" r:id="rId139"/>
    <p:sldId id="646" r:id="rId140"/>
    <p:sldId id="649" r:id="rId141"/>
    <p:sldId id="652" r:id="rId142"/>
    <p:sldId id="655" r:id="rId143"/>
    <p:sldId id="658" r:id="rId144"/>
    <p:sldId id="661" r:id="rId145"/>
    <p:sldId id="664" r:id="rId146"/>
    <p:sldId id="667" r:id="rId147"/>
    <p:sldId id="670" r:id="rId148"/>
    <p:sldId id="673" r:id="rId149"/>
    <p:sldId id="676" r:id="rId150"/>
    <p:sldId id="679" r:id="rId151"/>
    <p:sldId id="682" r:id="rId152"/>
    <p:sldId id="685" r:id="rId153"/>
    <p:sldId id="688" r:id="rId154"/>
    <p:sldId id="691" r:id="rId155"/>
    <p:sldId id="694" r:id="rId156"/>
    <p:sldId id="697" r:id="rId157"/>
    <p:sldId id="700" r:id="rId158"/>
    <p:sldId id="703" r:id="rId159"/>
    <p:sldId id="706" r:id="rId160"/>
    <p:sldId id="709" r:id="rId161"/>
    <p:sldId id="712" r:id="rId162"/>
    <p:sldId id="715" r:id="rId163"/>
    <p:sldId id="718" r:id="rId164"/>
    <p:sldId id="721" r:id="rId165"/>
    <p:sldId id="724" r:id="rId166"/>
    <p:sldId id="727" r:id="rId167"/>
    <p:sldId id="730" r:id="rId168"/>
    <p:sldId id="733" r:id="rId169"/>
    <p:sldId id="736" r:id="rId170"/>
    <p:sldId id="739" r:id="rId171"/>
    <p:sldId id="742" r:id="rId172"/>
    <p:sldId id="745" r:id="rId173"/>
    <p:sldId id="748" r:id="rId174"/>
    <p:sldId id="751" r:id="rId175"/>
    <p:sldId id="754" r:id="rId176"/>
    <p:sldId id="757" r:id="rId177"/>
    <p:sldId id="760" r:id="rId178"/>
    <p:sldId id="763" r:id="rId179"/>
    <p:sldId id="766" r:id="rId180"/>
    <p:sldId id="769" r:id="rId181"/>
    <p:sldId id="772" r:id="rId182"/>
    <p:sldId id="775" r:id="rId183"/>
    <p:sldId id="778" r:id="rId184"/>
  </p:sldIdLst>
  <p:sldSz cx="12192000" cy="6858000"/>
  <p:notesSz cx="6858000" cy="9144000"/>
  <p:custDataLst>
    <p:tags r:id="rId18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p="http://schemas.openxmlformats.org/presentationml/2006/main">
  <p:cmAuthor id="0" name="Sava" initials="|" lastIdx="3" clrIdx="1"/>
</p:cmAuthorLst>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cSldViewPr>
  </p:slideViewPr>
  <p:notesViewPr>
    <p:cSldViewPr>
      <p:cViewPr>
        <p:scale>
          <a:sx n="1" d="100"/>
          <a:sy n="1" d="100"/>
        </p:scale>
        <p:origin x="0" y="0"/>
      </p:cViewPr>
    </p:cSldViewPr>
  </p:notesViewPr>
</p:viewPr>
</file>

<file path=ppt/_rels/presentation.xml.rels>&#65279;<?xml version="1.0" encoding="utf-8" standalone="yes"?><Relationships xmlns="http://schemas.openxmlformats.org/package/2006/relationships"><Relationship Id="rId1" Type="http://schemas.openxmlformats.org/officeDocument/2006/relationships/commentAuthors" Target="commentAuthors.xml" /><Relationship Id="rId10" Type="http://schemas.openxmlformats.org/officeDocument/2006/relationships/notesMaster" Target="notesMasters/notesMaster1.xml" /><Relationship Id="rId100" Type="http://schemas.openxmlformats.org/officeDocument/2006/relationships/slide" Target="slides/slide90.xml" /><Relationship Id="rId101" Type="http://schemas.openxmlformats.org/officeDocument/2006/relationships/slide" Target="slides/slide91.xml" /><Relationship Id="rId102" Type="http://schemas.openxmlformats.org/officeDocument/2006/relationships/slide" Target="slides/slide92.xml" /><Relationship Id="rId103" Type="http://schemas.openxmlformats.org/officeDocument/2006/relationships/slide" Target="slides/slide93.xml" /><Relationship Id="rId104" Type="http://schemas.openxmlformats.org/officeDocument/2006/relationships/slide" Target="slides/slide94.xml" /><Relationship Id="rId105" Type="http://schemas.openxmlformats.org/officeDocument/2006/relationships/slide" Target="slides/slide95.xml" /><Relationship Id="rId106" Type="http://schemas.openxmlformats.org/officeDocument/2006/relationships/slide" Target="slides/slide96.xml" /><Relationship Id="rId107" Type="http://schemas.openxmlformats.org/officeDocument/2006/relationships/slide" Target="slides/slide97.xml" /><Relationship Id="rId108" Type="http://schemas.openxmlformats.org/officeDocument/2006/relationships/slide" Target="slides/slide98.xml" /><Relationship Id="rId109" Type="http://schemas.openxmlformats.org/officeDocument/2006/relationships/slide" Target="slides/slide99.xml" /><Relationship Id="rId11" Type="http://schemas.openxmlformats.org/officeDocument/2006/relationships/slide" Target="slides/slide1.xml" /><Relationship Id="rId110" Type="http://schemas.openxmlformats.org/officeDocument/2006/relationships/slide" Target="slides/slide100.xml" /><Relationship Id="rId111" Type="http://schemas.openxmlformats.org/officeDocument/2006/relationships/slide" Target="slides/slide101.xml" /><Relationship Id="rId112" Type="http://schemas.openxmlformats.org/officeDocument/2006/relationships/slide" Target="slides/slide102.xml" /><Relationship Id="rId113" Type="http://schemas.openxmlformats.org/officeDocument/2006/relationships/slide" Target="slides/slide103.xml" /><Relationship Id="rId114" Type="http://schemas.openxmlformats.org/officeDocument/2006/relationships/slide" Target="slides/slide104.xml" /><Relationship Id="rId115" Type="http://schemas.openxmlformats.org/officeDocument/2006/relationships/slide" Target="slides/slide105.xml" /><Relationship Id="rId116" Type="http://schemas.openxmlformats.org/officeDocument/2006/relationships/slide" Target="slides/slide106.xml" /><Relationship Id="rId117" Type="http://schemas.openxmlformats.org/officeDocument/2006/relationships/slide" Target="slides/slide107.xml" /><Relationship Id="rId118" Type="http://schemas.openxmlformats.org/officeDocument/2006/relationships/slide" Target="slides/slide108.xml" /><Relationship Id="rId119" Type="http://schemas.openxmlformats.org/officeDocument/2006/relationships/slide" Target="slides/slide109.xml" /><Relationship Id="rId12" Type="http://schemas.openxmlformats.org/officeDocument/2006/relationships/slide" Target="slides/slide2.xml" /><Relationship Id="rId120" Type="http://schemas.openxmlformats.org/officeDocument/2006/relationships/slide" Target="slides/slide110.xml" /><Relationship Id="rId121" Type="http://schemas.openxmlformats.org/officeDocument/2006/relationships/slide" Target="slides/slide111.xml" /><Relationship Id="rId122" Type="http://schemas.openxmlformats.org/officeDocument/2006/relationships/slide" Target="slides/slide112.xml" /><Relationship Id="rId123" Type="http://schemas.openxmlformats.org/officeDocument/2006/relationships/slide" Target="slides/slide113.xml" /><Relationship Id="rId124" Type="http://schemas.openxmlformats.org/officeDocument/2006/relationships/slide" Target="slides/slide114.xml" /><Relationship Id="rId125" Type="http://schemas.openxmlformats.org/officeDocument/2006/relationships/slide" Target="slides/slide115.xml" /><Relationship Id="rId126" Type="http://schemas.openxmlformats.org/officeDocument/2006/relationships/slide" Target="slides/slide116.xml" /><Relationship Id="rId127" Type="http://schemas.openxmlformats.org/officeDocument/2006/relationships/slide" Target="slides/slide117.xml" /><Relationship Id="rId128" Type="http://schemas.openxmlformats.org/officeDocument/2006/relationships/slide" Target="slides/slide118.xml" /><Relationship Id="rId129" Type="http://schemas.openxmlformats.org/officeDocument/2006/relationships/slide" Target="slides/slide119.xml" /><Relationship Id="rId13" Type="http://schemas.openxmlformats.org/officeDocument/2006/relationships/slide" Target="slides/slide3.xml" /><Relationship Id="rId130" Type="http://schemas.openxmlformats.org/officeDocument/2006/relationships/slide" Target="slides/slide120.xml" /><Relationship Id="rId131" Type="http://schemas.openxmlformats.org/officeDocument/2006/relationships/slide" Target="slides/slide121.xml" /><Relationship Id="rId132" Type="http://schemas.openxmlformats.org/officeDocument/2006/relationships/slide" Target="slides/slide122.xml" /><Relationship Id="rId133" Type="http://schemas.openxmlformats.org/officeDocument/2006/relationships/slide" Target="slides/slide123.xml" /><Relationship Id="rId134" Type="http://schemas.openxmlformats.org/officeDocument/2006/relationships/slide" Target="slides/slide124.xml" /><Relationship Id="rId135" Type="http://schemas.openxmlformats.org/officeDocument/2006/relationships/slide" Target="slides/slide125.xml" /><Relationship Id="rId136" Type="http://schemas.openxmlformats.org/officeDocument/2006/relationships/slide" Target="slides/slide126.xml" /><Relationship Id="rId137" Type="http://schemas.openxmlformats.org/officeDocument/2006/relationships/slide" Target="slides/slide127.xml" /><Relationship Id="rId138" Type="http://schemas.openxmlformats.org/officeDocument/2006/relationships/slide" Target="slides/slide128.xml" /><Relationship Id="rId139" Type="http://schemas.openxmlformats.org/officeDocument/2006/relationships/slide" Target="slides/slide129.xml" /><Relationship Id="rId14" Type="http://schemas.openxmlformats.org/officeDocument/2006/relationships/slide" Target="slides/slide4.xml" /><Relationship Id="rId140" Type="http://schemas.openxmlformats.org/officeDocument/2006/relationships/slide" Target="slides/slide130.xml" /><Relationship Id="rId141" Type="http://schemas.openxmlformats.org/officeDocument/2006/relationships/slide" Target="slides/slide131.xml" /><Relationship Id="rId142" Type="http://schemas.openxmlformats.org/officeDocument/2006/relationships/slide" Target="slides/slide132.xml" /><Relationship Id="rId143" Type="http://schemas.openxmlformats.org/officeDocument/2006/relationships/slide" Target="slides/slide133.xml" /><Relationship Id="rId144" Type="http://schemas.openxmlformats.org/officeDocument/2006/relationships/slide" Target="slides/slide134.xml" /><Relationship Id="rId145" Type="http://schemas.openxmlformats.org/officeDocument/2006/relationships/slide" Target="slides/slide135.xml" /><Relationship Id="rId146" Type="http://schemas.openxmlformats.org/officeDocument/2006/relationships/slide" Target="slides/slide136.xml" /><Relationship Id="rId147" Type="http://schemas.openxmlformats.org/officeDocument/2006/relationships/slide" Target="slides/slide137.xml" /><Relationship Id="rId148" Type="http://schemas.openxmlformats.org/officeDocument/2006/relationships/slide" Target="slides/slide138.xml" /><Relationship Id="rId149" Type="http://schemas.openxmlformats.org/officeDocument/2006/relationships/slide" Target="slides/slide139.xml" /><Relationship Id="rId15" Type="http://schemas.openxmlformats.org/officeDocument/2006/relationships/slide" Target="slides/slide5.xml" /><Relationship Id="rId150" Type="http://schemas.openxmlformats.org/officeDocument/2006/relationships/slide" Target="slides/slide140.xml" /><Relationship Id="rId151" Type="http://schemas.openxmlformats.org/officeDocument/2006/relationships/slide" Target="slides/slide141.xml" /><Relationship Id="rId152" Type="http://schemas.openxmlformats.org/officeDocument/2006/relationships/slide" Target="slides/slide142.xml" /><Relationship Id="rId153" Type="http://schemas.openxmlformats.org/officeDocument/2006/relationships/slide" Target="slides/slide143.xml" /><Relationship Id="rId154" Type="http://schemas.openxmlformats.org/officeDocument/2006/relationships/slide" Target="slides/slide144.xml" /><Relationship Id="rId155" Type="http://schemas.openxmlformats.org/officeDocument/2006/relationships/slide" Target="slides/slide145.xml" /><Relationship Id="rId156" Type="http://schemas.openxmlformats.org/officeDocument/2006/relationships/slide" Target="slides/slide146.xml" /><Relationship Id="rId157" Type="http://schemas.openxmlformats.org/officeDocument/2006/relationships/slide" Target="slides/slide147.xml" /><Relationship Id="rId158" Type="http://schemas.openxmlformats.org/officeDocument/2006/relationships/slide" Target="slides/slide148.xml" /><Relationship Id="rId159" Type="http://schemas.openxmlformats.org/officeDocument/2006/relationships/slide" Target="slides/slide149.xml" /><Relationship Id="rId16" Type="http://schemas.openxmlformats.org/officeDocument/2006/relationships/slide" Target="slides/slide6.xml" /><Relationship Id="rId160" Type="http://schemas.openxmlformats.org/officeDocument/2006/relationships/slide" Target="slides/slide150.xml" /><Relationship Id="rId161" Type="http://schemas.openxmlformats.org/officeDocument/2006/relationships/slide" Target="slides/slide151.xml" /><Relationship Id="rId162" Type="http://schemas.openxmlformats.org/officeDocument/2006/relationships/slide" Target="slides/slide152.xml" /><Relationship Id="rId163" Type="http://schemas.openxmlformats.org/officeDocument/2006/relationships/slide" Target="slides/slide153.xml" /><Relationship Id="rId164" Type="http://schemas.openxmlformats.org/officeDocument/2006/relationships/slide" Target="slides/slide154.xml" /><Relationship Id="rId165" Type="http://schemas.openxmlformats.org/officeDocument/2006/relationships/slide" Target="slides/slide155.xml" /><Relationship Id="rId166" Type="http://schemas.openxmlformats.org/officeDocument/2006/relationships/slide" Target="slides/slide156.xml" /><Relationship Id="rId167" Type="http://schemas.openxmlformats.org/officeDocument/2006/relationships/slide" Target="slides/slide157.xml" /><Relationship Id="rId168" Type="http://schemas.openxmlformats.org/officeDocument/2006/relationships/slide" Target="slides/slide158.xml" /><Relationship Id="rId169" Type="http://schemas.openxmlformats.org/officeDocument/2006/relationships/slide" Target="slides/slide159.xml" /><Relationship Id="rId17" Type="http://schemas.openxmlformats.org/officeDocument/2006/relationships/slide" Target="slides/slide7.xml" /><Relationship Id="rId170" Type="http://schemas.openxmlformats.org/officeDocument/2006/relationships/slide" Target="slides/slide160.xml" /><Relationship Id="rId171" Type="http://schemas.openxmlformats.org/officeDocument/2006/relationships/slide" Target="slides/slide161.xml" /><Relationship Id="rId172" Type="http://schemas.openxmlformats.org/officeDocument/2006/relationships/slide" Target="slides/slide162.xml" /><Relationship Id="rId173" Type="http://schemas.openxmlformats.org/officeDocument/2006/relationships/slide" Target="slides/slide163.xml" /><Relationship Id="rId174" Type="http://schemas.openxmlformats.org/officeDocument/2006/relationships/slide" Target="slides/slide164.xml" /><Relationship Id="rId175" Type="http://schemas.openxmlformats.org/officeDocument/2006/relationships/slide" Target="slides/slide165.xml" /><Relationship Id="rId176" Type="http://schemas.openxmlformats.org/officeDocument/2006/relationships/slide" Target="slides/slide166.xml" /><Relationship Id="rId177" Type="http://schemas.openxmlformats.org/officeDocument/2006/relationships/slide" Target="slides/slide167.xml" /><Relationship Id="rId178" Type="http://schemas.openxmlformats.org/officeDocument/2006/relationships/slide" Target="slides/slide168.xml" /><Relationship Id="rId179" Type="http://schemas.openxmlformats.org/officeDocument/2006/relationships/slide" Target="slides/slide169.xml" /><Relationship Id="rId18" Type="http://schemas.openxmlformats.org/officeDocument/2006/relationships/slide" Target="slides/slide8.xml" /><Relationship Id="rId180" Type="http://schemas.openxmlformats.org/officeDocument/2006/relationships/slide" Target="slides/slide170.xml" /><Relationship Id="rId181" Type="http://schemas.openxmlformats.org/officeDocument/2006/relationships/slide" Target="slides/slide171.xml" /><Relationship Id="rId182" Type="http://schemas.openxmlformats.org/officeDocument/2006/relationships/slide" Target="slides/slide172.xml" /><Relationship Id="rId183" Type="http://schemas.openxmlformats.org/officeDocument/2006/relationships/slide" Target="slides/slide173.xml" /><Relationship Id="rId184" Type="http://schemas.openxmlformats.org/officeDocument/2006/relationships/slide" Target="slides/slide174.xml" /><Relationship Id="rId185" Type="http://schemas.openxmlformats.org/officeDocument/2006/relationships/tags" Target="tags/tag1.xml" /><Relationship Id="rId186" Type="http://schemas.openxmlformats.org/officeDocument/2006/relationships/presProps" Target="presProps.xml" /><Relationship Id="rId187" Type="http://schemas.openxmlformats.org/officeDocument/2006/relationships/viewProps" Target="viewProps.xml" /><Relationship Id="rId188" Type="http://schemas.openxmlformats.org/officeDocument/2006/relationships/theme" Target="theme/theme1.xml" /><Relationship Id="rId189" Type="http://schemas.openxmlformats.org/officeDocument/2006/relationships/tableStyles" Target="tableStyles.xml" /><Relationship Id="rId19" Type="http://schemas.openxmlformats.org/officeDocument/2006/relationships/slide" Target="slides/slide9.xml" /><Relationship Id="rId2" Type="http://schemas.openxmlformats.org/officeDocument/2006/relationships/slideMaster" Target="slideMasters/slideMaster1.xml" /><Relationship Id="rId20" Type="http://schemas.openxmlformats.org/officeDocument/2006/relationships/slide" Target="slides/slide10.xml" /><Relationship Id="rId21" Type="http://schemas.openxmlformats.org/officeDocument/2006/relationships/slide" Target="slides/slide11.xml" /><Relationship Id="rId22" Type="http://schemas.openxmlformats.org/officeDocument/2006/relationships/slide" Target="slides/slide12.xml" /><Relationship Id="rId23" Type="http://schemas.openxmlformats.org/officeDocument/2006/relationships/slide" Target="slides/slide13.xml" /><Relationship Id="rId24" Type="http://schemas.openxmlformats.org/officeDocument/2006/relationships/slide" Target="slides/slide14.xml" /><Relationship Id="rId25" Type="http://schemas.openxmlformats.org/officeDocument/2006/relationships/slide" Target="slides/slide15.xml" /><Relationship Id="rId26" Type="http://schemas.openxmlformats.org/officeDocument/2006/relationships/slide" Target="slides/slide16.xml" /><Relationship Id="rId27" Type="http://schemas.openxmlformats.org/officeDocument/2006/relationships/slide" Target="slides/slide17.xml" /><Relationship Id="rId28" Type="http://schemas.openxmlformats.org/officeDocument/2006/relationships/slide" Target="slides/slide18.xml" /><Relationship Id="rId29" Type="http://schemas.openxmlformats.org/officeDocument/2006/relationships/slide" Target="slides/slide19.xml" /><Relationship Id="rId3" Type="http://schemas.openxmlformats.org/officeDocument/2006/relationships/slideMaster" Target="slideMasters/slideMaster2.xml" /><Relationship Id="rId30" Type="http://schemas.openxmlformats.org/officeDocument/2006/relationships/slide" Target="slides/slide20.xml" /><Relationship Id="rId31" Type="http://schemas.openxmlformats.org/officeDocument/2006/relationships/slide" Target="slides/slide21.xml" /><Relationship Id="rId32" Type="http://schemas.openxmlformats.org/officeDocument/2006/relationships/slide" Target="slides/slide22.xml" /><Relationship Id="rId33" Type="http://schemas.openxmlformats.org/officeDocument/2006/relationships/slide" Target="slides/slide23.xml" /><Relationship Id="rId34" Type="http://schemas.openxmlformats.org/officeDocument/2006/relationships/slide" Target="slides/slide24.xml" /><Relationship Id="rId35" Type="http://schemas.openxmlformats.org/officeDocument/2006/relationships/slide" Target="slides/slide25.xml" /><Relationship Id="rId36" Type="http://schemas.openxmlformats.org/officeDocument/2006/relationships/slide" Target="slides/slide26.xml" /><Relationship Id="rId37" Type="http://schemas.openxmlformats.org/officeDocument/2006/relationships/slide" Target="slides/slide27.xml" /><Relationship Id="rId38" Type="http://schemas.openxmlformats.org/officeDocument/2006/relationships/slide" Target="slides/slide28.xml" /><Relationship Id="rId39" Type="http://schemas.openxmlformats.org/officeDocument/2006/relationships/slide" Target="slides/slide29.xml" /><Relationship Id="rId4" Type="http://schemas.openxmlformats.org/officeDocument/2006/relationships/slideMaster" Target="slideMasters/slideMaster3.xml" /><Relationship Id="rId40" Type="http://schemas.openxmlformats.org/officeDocument/2006/relationships/slide" Target="slides/slide30.xml" /><Relationship Id="rId41" Type="http://schemas.openxmlformats.org/officeDocument/2006/relationships/slide" Target="slides/slide31.xml" /><Relationship Id="rId42" Type="http://schemas.openxmlformats.org/officeDocument/2006/relationships/slide" Target="slides/slide32.xml" /><Relationship Id="rId43" Type="http://schemas.openxmlformats.org/officeDocument/2006/relationships/slide" Target="slides/slide33.xml" /><Relationship Id="rId44" Type="http://schemas.openxmlformats.org/officeDocument/2006/relationships/slide" Target="slides/slide34.xml" /><Relationship Id="rId45" Type="http://schemas.openxmlformats.org/officeDocument/2006/relationships/slide" Target="slides/slide35.xml" /><Relationship Id="rId46" Type="http://schemas.openxmlformats.org/officeDocument/2006/relationships/slide" Target="slides/slide36.xml" /><Relationship Id="rId47" Type="http://schemas.openxmlformats.org/officeDocument/2006/relationships/slide" Target="slides/slide37.xml" /><Relationship Id="rId48" Type="http://schemas.openxmlformats.org/officeDocument/2006/relationships/slide" Target="slides/slide38.xml" /><Relationship Id="rId49" Type="http://schemas.openxmlformats.org/officeDocument/2006/relationships/slide" Target="slides/slide39.xml" /><Relationship Id="rId5" Type="http://schemas.openxmlformats.org/officeDocument/2006/relationships/slideMaster" Target="slideMasters/slideMaster4.xml" /><Relationship Id="rId50" Type="http://schemas.openxmlformats.org/officeDocument/2006/relationships/slide" Target="slides/slide40.xml" /><Relationship Id="rId51" Type="http://schemas.openxmlformats.org/officeDocument/2006/relationships/slide" Target="slides/slide41.xml" /><Relationship Id="rId52" Type="http://schemas.openxmlformats.org/officeDocument/2006/relationships/slide" Target="slides/slide42.xml" /><Relationship Id="rId53" Type="http://schemas.openxmlformats.org/officeDocument/2006/relationships/slide" Target="slides/slide43.xml" /><Relationship Id="rId54" Type="http://schemas.openxmlformats.org/officeDocument/2006/relationships/slide" Target="slides/slide44.xml" /><Relationship Id="rId55" Type="http://schemas.openxmlformats.org/officeDocument/2006/relationships/slide" Target="slides/slide45.xml" /><Relationship Id="rId56" Type="http://schemas.openxmlformats.org/officeDocument/2006/relationships/slide" Target="slides/slide46.xml" /><Relationship Id="rId57" Type="http://schemas.openxmlformats.org/officeDocument/2006/relationships/slide" Target="slides/slide47.xml" /><Relationship Id="rId58" Type="http://schemas.openxmlformats.org/officeDocument/2006/relationships/slide" Target="slides/slide48.xml" /><Relationship Id="rId59" Type="http://schemas.openxmlformats.org/officeDocument/2006/relationships/slide" Target="slides/slide49.xml" /><Relationship Id="rId6" Type="http://schemas.openxmlformats.org/officeDocument/2006/relationships/slideMaster" Target="slideMasters/slideMaster5.xml" /><Relationship Id="rId60" Type="http://schemas.openxmlformats.org/officeDocument/2006/relationships/slide" Target="slides/slide50.xml" /><Relationship Id="rId61" Type="http://schemas.openxmlformats.org/officeDocument/2006/relationships/slide" Target="slides/slide51.xml" /><Relationship Id="rId62" Type="http://schemas.openxmlformats.org/officeDocument/2006/relationships/slide" Target="slides/slide52.xml" /><Relationship Id="rId63" Type="http://schemas.openxmlformats.org/officeDocument/2006/relationships/slide" Target="slides/slide53.xml" /><Relationship Id="rId64" Type="http://schemas.openxmlformats.org/officeDocument/2006/relationships/slide" Target="slides/slide54.xml" /><Relationship Id="rId65" Type="http://schemas.openxmlformats.org/officeDocument/2006/relationships/slide" Target="slides/slide55.xml" /><Relationship Id="rId66" Type="http://schemas.openxmlformats.org/officeDocument/2006/relationships/slide" Target="slides/slide56.xml" /><Relationship Id="rId67" Type="http://schemas.openxmlformats.org/officeDocument/2006/relationships/slide" Target="slides/slide57.xml" /><Relationship Id="rId68" Type="http://schemas.openxmlformats.org/officeDocument/2006/relationships/slide" Target="slides/slide58.xml" /><Relationship Id="rId69" Type="http://schemas.openxmlformats.org/officeDocument/2006/relationships/slide" Target="slides/slide59.xml" /><Relationship Id="rId7" Type="http://schemas.openxmlformats.org/officeDocument/2006/relationships/slideMaster" Target="slideMasters/slideMaster6.xml" /><Relationship Id="rId70" Type="http://schemas.openxmlformats.org/officeDocument/2006/relationships/slide" Target="slides/slide60.xml" /><Relationship Id="rId71" Type="http://schemas.openxmlformats.org/officeDocument/2006/relationships/slide" Target="slides/slide61.xml" /><Relationship Id="rId72" Type="http://schemas.openxmlformats.org/officeDocument/2006/relationships/slide" Target="slides/slide62.xml" /><Relationship Id="rId73" Type="http://schemas.openxmlformats.org/officeDocument/2006/relationships/slide" Target="slides/slide63.xml" /><Relationship Id="rId74" Type="http://schemas.openxmlformats.org/officeDocument/2006/relationships/slide" Target="slides/slide64.xml" /><Relationship Id="rId75" Type="http://schemas.openxmlformats.org/officeDocument/2006/relationships/slide" Target="slides/slide65.xml" /><Relationship Id="rId76" Type="http://schemas.openxmlformats.org/officeDocument/2006/relationships/slide" Target="slides/slide66.xml" /><Relationship Id="rId77" Type="http://schemas.openxmlformats.org/officeDocument/2006/relationships/slide" Target="slides/slide67.xml" /><Relationship Id="rId78" Type="http://schemas.openxmlformats.org/officeDocument/2006/relationships/slide" Target="slides/slide68.xml" /><Relationship Id="rId79" Type="http://schemas.openxmlformats.org/officeDocument/2006/relationships/slide" Target="slides/slide69.xml" /><Relationship Id="rId8" Type="http://schemas.openxmlformats.org/officeDocument/2006/relationships/slideMaster" Target="slideMasters/slideMaster7.xml" /><Relationship Id="rId80" Type="http://schemas.openxmlformats.org/officeDocument/2006/relationships/slide" Target="slides/slide70.xml" /><Relationship Id="rId81" Type="http://schemas.openxmlformats.org/officeDocument/2006/relationships/slide" Target="slides/slide71.xml" /><Relationship Id="rId82" Type="http://schemas.openxmlformats.org/officeDocument/2006/relationships/slide" Target="slides/slide72.xml" /><Relationship Id="rId83" Type="http://schemas.openxmlformats.org/officeDocument/2006/relationships/slide" Target="slides/slide73.xml" /><Relationship Id="rId84" Type="http://schemas.openxmlformats.org/officeDocument/2006/relationships/slide" Target="slides/slide74.xml" /><Relationship Id="rId85" Type="http://schemas.openxmlformats.org/officeDocument/2006/relationships/slide" Target="slides/slide75.xml" /><Relationship Id="rId86" Type="http://schemas.openxmlformats.org/officeDocument/2006/relationships/slide" Target="slides/slide76.xml" /><Relationship Id="rId87" Type="http://schemas.openxmlformats.org/officeDocument/2006/relationships/slide" Target="slides/slide77.xml" /><Relationship Id="rId88" Type="http://schemas.openxmlformats.org/officeDocument/2006/relationships/slide" Target="slides/slide78.xml" /><Relationship Id="rId89" Type="http://schemas.openxmlformats.org/officeDocument/2006/relationships/slide" Target="slides/slide79.xml" /><Relationship Id="rId9" Type="http://schemas.openxmlformats.org/officeDocument/2006/relationships/slideMaster" Target="slideMasters/slideMaster8.xml" /><Relationship Id="rId90" Type="http://schemas.openxmlformats.org/officeDocument/2006/relationships/slide" Target="slides/slide80.xml" /><Relationship Id="rId91" Type="http://schemas.openxmlformats.org/officeDocument/2006/relationships/slide" Target="slides/slide81.xml" /><Relationship Id="rId92" Type="http://schemas.openxmlformats.org/officeDocument/2006/relationships/slide" Target="slides/slide82.xml" /><Relationship Id="rId93" Type="http://schemas.openxmlformats.org/officeDocument/2006/relationships/slide" Target="slides/slide83.xml" /><Relationship Id="rId94" Type="http://schemas.openxmlformats.org/officeDocument/2006/relationships/slide" Target="slides/slide84.xml" /><Relationship Id="rId95" Type="http://schemas.openxmlformats.org/officeDocument/2006/relationships/slide" Target="slides/slide85.xml" /><Relationship Id="rId96" Type="http://schemas.openxmlformats.org/officeDocument/2006/relationships/slide" Target="slides/slide86.xml" /><Relationship Id="rId97" Type="http://schemas.openxmlformats.org/officeDocument/2006/relationships/slide" Target="slides/slide87.xml" /><Relationship Id="rId98" Type="http://schemas.openxmlformats.org/officeDocument/2006/relationships/slide" Target="slides/slide88.xml" /><Relationship Id="rId99" Type="http://schemas.openxmlformats.org/officeDocument/2006/relationships/slide" Target="slides/slide89.xml" /></Relationships>
</file>

<file path=ppt/comments/comment1.xml><?xml version="1.0" encoding="utf-8"?>
<p:cmLst xmlns:a="http://schemas.openxmlformats.org/drawingml/2006/main" xmlns:p="http://schemas.openxmlformats.org/presentationml/2006/main">
  <p:cm authorId="0" dt="2021-03-14T22:01:30.4050000" idx="1">
    <p:pos x="10" y="10"/>
    <p:text/>
    <p:extLst>
      <p:ext xmlns:p15="http://schemas.microsoft.com/office/powerpoint/2012/main" uri="{C676402C-5697-4E1C-873F-D02D1690AC5C}">
        <p15:threadingInfo timeZoneBias="0"/>
      </p:ext>
    </p:extLst>
  </p:cm>
</p:cmLst>
</file>

<file path=ppt/comments/comment2.xml><?xml version="1.0" encoding="utf-8"?>
<p:cmLst xmlns:a="http://schemas.openxmlformats.org/drawingml/2006/main" xmlns:p="http://schemas.openxmlformats.org/presentationml/2006/main">
  <p:cm authorId="0" dt="2021-03-14T22:01:30.4050000" idx="2">
    <p:pos x="10" y="10"/>
    <p:text/>
    <p:extLst>
      <p:ext xmlns:p15="http://schemas.microsoft.com/office/powerpoint/2012/main" uri="{C676402C-5697-4E1C-873F-D02D1690AC5C}">
        <p15:threadingInfo timeZoneBias="0"/>
      </p:ext>
    </p:extLst>
  </p:cm>
</p:cmLst>
</file>

<file path=ppt/comments/comment3.xml><?xml version="1.0" encoding="utf-8"?>
<p:cmLst xmlns:a="http://schemas.openxmlformats.org/drawingml/2006/main" xmlns:p="http://schemas.openxmlformats.org/presentationml/2006/main">
  <p:cm authorId="0" dt="2021-03-14T22:01:30.4050000" idx="3">
    <p:pos x="10" y="10"/>
    <p:text/>
    <p:extLst>
      <p:ext xmlns:p15="http://schemas.microsoft.com/office/powerpoint/2012/main" uri="{C676402C-5697-4E1C-873F-D02D1690AC5C}">
        <p15:threadingInfo timeZoneBias="0"/>
      </p:ext>
    </p:extLst>
  </p:cm>
</p:cmLst>
</file>

<file path=ppt/drawings/_rels/vmlDrawing1.vml.rels>&#65279;<?xml version="1.0" encoding="utf-8" standalone="yes"?><Relationships xmlns="http://schemas.openxmlformats.org/package/2006/relationships"><Relationship Id="rId1" Type="http://schemas.openxmlformats.org/officeDocument/2006/relationships/image" Target="../media/image32.wmf"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Ref idx="1001">
        <a:schemeClr val="bg1"/>
      </p:bgRef>
    </p:bg>
    <p:spTree>
      <p:nvGrpSpPr>
        <p:cNvPr id="1" name=""/>
        <p:cNvGrpSpPr/>
        <p:nvPr/>
      </p:nvGrpSpPr>
      <p:grpSpPr>
        <a:xfrm>
          <a:off x="0" y="0"/>
          <a: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E35BF2-9B0A-465E-8650-005B413008CE}" type="datetimeFigureOut">
              <a:rPr lang="uk-UA" smtClean="0"/>
              <a:t>15.03.2021</a:t>
            </a:fld>
            <a:endParaRPr lang="uk-UA"/>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043214-791E-4433-A688-AB24E1E07E79}" type="slidenum">
              <a:rPr lang="uk-UA" smtClean="0"/>
              <a:t>‹#›</a:t>
            </a:fld>
            <a:endParaRPr lang="uk-UA"/>
          </a:p>
        </p:txBody>
      </p:sp>
    </p:spTree>
    <p:extLst>
      <p:ext uri="{BB962C8B-B14F-4D97-AF65-F5344CB8AC3E}">
        <p14:creationId xmlns:p14="http://schemas.microsoft.com/office/powerpoint/2010/main" val="1712934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32.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34.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35.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36.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37.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38.xml" /><Relationship Id="rId2" Type="http://schemas.openxmlformats.org/officeDocument/2006/relationships/notesMaster" Target="../notesMasters/notesMaster1.xml" /></Relationships>
</file>

<file path=ppt/notesSlides/_rels/notesSlide16.xml.rels>&#65279;<?xml version="1.0" encoding="utf-8" standalone="yes"?><Relationships xmlns="http://schemas.openxmlformats.org/package/2006/relationships"><Relationship Id="rId1" Type="http://schemas.openxmlformats.org/officeDocument/2006/relationships/slide" Target="../slides/slide39.xml" /><Relationship Id="rId2" Type="http://schemas.openxmlformats.org/officeDocument/2006/relationships/notesMaster" Target="../notesMasters/notesMaster1.xml" /></Relationships>
</file>

<file path=ppt/notesSlides/_rels/notesSlide17.xml.rels>&#65279;<?xml version="1.0" encoding="utf-8" standalone="yes"?><Relationships xmlns="http://schemas.openxmlformats.org/package/2006/relationships"><Relationship Id="rId1" Type="http://schemas.openxmlformats.org/officeDocument/2006/relationships/slide" Target="../slides/slide41.xml" /><Relationship Id="rId2" Type="http://schemas.openxmlformats.org/officeDocument/2006/relationships/notesMaster" Target="../notesMasters/notesMaster1.xml" /></Relationships>
</file>

<file path=ppt/notesSlides/_rels/notesSlide18.xml.rels>&#65279;<?xml version="1.0" encoding="utf-8" standalone="yes"?><Relationships xmlns="http://schemas.openxmlformats.org/package/2006/relationships"><Relationship Id="rId1" Type="http://schemas.openxmlformats.org/officeDocument/2006/relationships/slide" Target="../slides/slide46.xml" /><Relationship Id="rId2" Type="http://schemas.openxmlformats.org/officeDocument/2006/relationships/notesMaster" Target="../notesMasters/notesMaster1.xml" /></Relationships>
</file>

<file path=ppt/notesSlides/_rels/notesSlide19.xml.rels>&#65279;<?xml version="1.0" encoding="utf-8" standalone="yes"?><Relationships xmlns="http://schemas.openxmlformats.org/package/2006/relationships"><Relationship Id="rId1" Type="http://schemas.openxmlformats.org/officeDocument/2006/relationships/slide" Target="../slides/slide47.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20.xml.rels>&#65279;<?xml version="1.0" encoding="utf-8" standalone="yes"?><Relationships xmlns="http://schemas.openxmlformats.org/package/2006/relationships"><Relationship Id="rId1" Type="http://schemas.openxmlformats.org/officeDocument/2006/relationships/slide" Target="../slides/slide48.xml" /><Relationship Id="rId2" Type="http://schemas.openxmlformats.org/officeDocument/2006/relationships/notesMaster" Target="../notesMasters/notesMaster1.xml" /></Relationships>
</file>

<file path=ppt/notesSlides/_rels/notesSlide21.xml.rels>&#65279;<?xml version="1.0" encoding="utf-8" standalone="yes"?><Relationships xmlns="http://schemas.openxmlformats.org/package/2006/relationships"><Relationship Id="rId1" Type="http://schemas.openxmlformats.org/officeDocument/2006/relationships/slide" Target="../slides/slide49.xml" /><Relationship Id="rId2" Type="http://schemas.openxmlformats.org/officeDocument/2006/relationships/notesMaster" Target="../notesMasters/notesMaster1.xml" /></Relationships>
</file>

<file path=ppt/notesSlides/_rels/notesSlide22.xml.rels>&#65279;<?xml version="1.0" encoding="utf-8" standalone="yes"?><Relationships xmlns="http://schemas.openxmlformats.org/package/2006/relationships"><Relationship Id="rId1" Type="http://schemas.openxmlformats.org/officeDocument/2006/relationships/slide" Target="../slides/slide51.xml" /><Relationship Id="rId2" Type="http://schemas.openxmlformats.org/officeDocument/2006/relationships/notesMaster" Target="../notesMasters/notesMaster1.xml" /></Relationships>
</file>

<file path=ppt/notesSlides/_rels/notesSlide23.xml.rels>&#65279;<?xml version="1.0" encoding="utf-8" standalone="yes"?><Relationships xmlns="http://schemas.openxmlformats.org/package/2006/relationships"><Relationship Id="rId1" Type="http://schemas.openxmlformats.org/officeDocument/2006/relationships/slide" Target="../slides/slide52.xml" /><Relationship Id="rId2" Type="http://schemas.openxmlformats.org/officeDocument/2006/relationships/notesMaster" Target="../notesMasters/notesMaster1.xml" /></Relationships>
</file>

<file path=ppt/notesSlides/_rels/notesSlide24.xml.rels>&#65279;<?xml version="1.0" encoding="utf-8" standalone="yes"?><Relationships xmlns="http://schemas.openxmlformats.org/package/2006/relationships"><Relationship Id="rId1" Type="http://schemas.openxmlformats.org/officeDocument/2006/relationships/slide" Target="../slides/slide53.xml" /><Relationship Id="rId2" Type="http://schemas.openxmlformats.org/officeDocument/2006/relationships/notesMaster" Target="../notesMasters/notesMaster1.xml" /></Relationships>
</file>

<file path=ppt/notesSlides/_rels/notesSlide25.xml.rels>&#65279;<?xml version="1.0" encoding="utf-8" standalone="yes"?><Relationships xmlns="http://schemas.openxmlformats.org/package/2006/relationships"><Relationship Id="rId1" Type="http://schemas.openxmlformats.org/officeDocument/2006/relationships/slide" Target="../slides/slide54.xml" /><Relationship Id="rId2" Type="http://schemas.openxmlformats.org/officeDocument/2006/relationships/notesMaster" Target="../notesMasters/notesMaster1.xml" /></Relationships>
</file>

<file path=ppt/notesSlides/_rels/notesSlide26.xml.rels>&#65279;<?xml version="1.0" encoding="utf-8" standalone="yes"?><Relationships xmlns="http://schemas.openxmlformats.org/package/2006/relationships"><Relationship Id="rId1" Type="http://schemas.openxmlformats.org/officeDocument/2006/relationships/slide" Target="../slides/slide62.xml" /><Relationship Id="rId2" Type="http://schemas.openxmlformats.org/officeDocument/2006/relationships/notesMaster" Target="../notesMasters/notesMaster1.xml" /></Relationships>
</file>

<file path=ppt/notesSlides/_rels/notesSlide27.xml.rels>&#65279;<?xml version="1.0" encoding="utf-8" standalone="yes"?><Relationships xmlns="http://schemas.openxmlformats.org/package/2006/relationships"><Relationship Id="rId1" Type="http://schemas.openxmlformats.org/officeDocument/2006/relationships/slide" Target="../slides/slide64.xml" /><Relationship Id="rId2" Type="http://schemas.openxmlformats.org/officeDocument/2006/relationships/notesMaster" Target="../notesMasters/notesMaster1.xml" /></Relationships>
</file>

<file path=ppt/notesSlides/_rels/notesSlide28.xml.rels>&#65279;<?xml version="1.0" encoding="utf-8" standalone="yes"?><Relationships xmlns="http://schemas.openxmlformats.org/package/2006/relationships"><Relationship Id="rId1" Type="http://schemas.openxmlformats.org/officeDocument/2006/relationships/slide" Target="../slides/slide66.xml" /><Relationship Id="rId2" Type="http://schemas.openxmlformats.org/officeDocument/2006/relationships/notesMaster" Target="../notesMasters/notesMaster1.xml" /></Relationships>
</file>

<file path=ppt/notesSlides/_rels/notesSlide29.xml.rels>&#65279;<?xml version="1.0" encoding="utf-8" standalone="yes"?><Relationships xmlns="http://schemas.openxmlformats.org/package/2006/relationships"><Relationship Id="rId1" Type="http://schemas.openxmlformats.org/officeDocument/2006/relationships/slide" Target="../slides/slide67.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30.xml.rels>&#65279;<?xml version="1.0" encoding="utf-8" standalone="yes"?><Relationships xmlns="http://schemas.openxmlformats.org/package/2006/relationships"><Relationship Id="rId1" Type="http://schemas.openxmlformats.org/officeDocument/2006/relationships/slide" Target="../slides/slide71.xml" /><Relationship Id="rId2" Type="http://schemas.openxmlformats.org/officeDocument/2006/relationships/notesMaster" Target="../notesMasters/notesMaster1.xml" /></Relationships>
</file>

<file path=ppt/notesSlides/_rels/notesSlide31.xml.rels>&#65279;<?xml version="1.0" encoding="utf-8" standalone="yes"?><Relationships xmlns="http://schemas.openxmlformats.org/package/2006/relationships"><Relationship Id="rId1" Type="http://schemas.openxmlformats.org/officeDocument/2006/relationships/slide" Target="../slides/slide73.xml" /><Relationship Id="rId2" Type="http://schemas.openxmlformats.org/officeDocument/2006/relationships/notesMaster" Target="../notesMasters/notesMaster1.xml" /></Relationships>
</file>

<file path=ppt/notesSlides/_rels/notesSlide32.xml.rels>&#65279;<?xml version="1.0" encoding="utf-8" standalone="yes"?><Relationships xmlns="http://schemas.openxmlformats.org/package/2006/relationships"><Relationship Id="rId1" Type="http://schemas.openxmlformats.org/officeDocument/2006/relationships/slide" Target="../slides/slide74.xml" /><Relationship Id="rId2" Type="http://schemas.openxmlformats.org/officeDocument/2006/relationships/notesMaster" Target="../notesMasters/notesMaster1.xml" /></Relationships>
</file>

<file path=ppt/notesSlides/_rels/notesSlide33.xml.rels>&#65279;<?xml version="1.0" encoding="utf-8" standalone="yes"?><Relationships xmlns="http://schemas.openxmlformats.org/package/2006/relationships"><Relationship Id="rId1" Type="http://schemas.openxmlformats.org/officeDocument/2006/relationships/slide" Target="../slides/slide75.xml" /><Relationship Id="rId2" Type="http://schemas.openxmlformats.org/officeDocument/2006/relationships/notesMaster" Target="../notesMasters/notesMaster1.xml" /></Relationships>
</file>

<file path=ppt/notesSlides/_rels/notesSlide34.xml.rels>&#65279;<?xml version="1.0" encoding="utf-8" standalone="yes"?><Relationships xmlns="http://schemas.openxmlformats.org/package/2006/relationships"><Relationship Id="rId1" Type="http://schemas.openxmlformats.org/officeDocument/2006/relationships/slide" Target="../slides/slide77.xml" /><Relationship Id="rId2" Type="http://schemas.openxmlformats.org/officeDocument/2006/relationships/notesMaster" Target="../notesMasters/notesMaster1.xml" /></Relationships>
</file>

<file path=ppt/notesSlides/_rels/notesSlide35.xml.rels>&#65279;<?xml version="1.0" encoding="utf-8" standalone="yes"?><Relationships xmlns="http://schemas.openxmlformats.org/package/2006/relationships"><Relationship Id="rId1" Type="http://schemas.openxmlformats.org/officeDocument/2006/relationships/slide" Target="../slides/slide78.xml" /><Relationship Id="rId2" Type="http://schemas.openxmlformats.org/officeDocument/2006/relationships/notesMaster" Target="../notesMasters/notesMaster1.xml" /></Relationships>
</file>

<file path=ppt/notesSlides/_rels/notesSlide36.xml.rels>&#65279;<?xml version="1.0" encoding="utf-8" standalone="yes"?><Relationships xmlns="http://schemas.openxmlformats.org/package/2006/relationships"><Relationship Id="rId1" Type="http://schemas.openxmlformats.org/officeDocument/2006/relationships/slide" Target="../slides/slide94.xml" /><Relationship Id="rId2" Type="http://schemas.openxmlformats.org/officeDocument/2006/relationships/notesMaster" Target="../notesMasters/notesMaster1.xml" /></Relationships>
</file>

<file path=ppt/notesSlides/_rels/notesSlide37.xml.rels>&#65279;<?xml version="1.0" encoding="utf-8" standalone="yes"?><Relationships xmlns="http://schemas.openxmlformats.org/package/2006/relationships"><Relationship Id="rId1" Type="http://schemas.openxmlformats.org/officeDocument/2006/relationships/slide" Target="../slides/slide128.xml" /><Relationship Id="rId2" Type="http://schemas.openxmlformats.org/officeDocument/2006/relationships/notesMaster" Target="../notesMasters/notesMaster1.xml" /></Relationships>
</file>

<file path=ppt/notesSlides/_rels/notesSlide38.xml.rels>&#65279;<?xml version="1.0" encoding="utf-8" standalone="yes"?><Relationships xmlns="http://schemas.openxmlformats.org/package/2006/relationships"><Relationship Id="rId1" Type="http://schemas.openxmlformats.org/officeDocument/2006/relationships/slide" Target="../slides/slide130.xml" /><Relationship Id="rId2" Type="http://schemas.openxmlformats.org/officeDocument/2006/relationships/notesMaster" Target="../notesMasters/notesMaster1.xml" /></Relationships>
</file>

<file path=ppt/notesSlides/_rels/notesSlide39.xml.rels>&#65279;<?xml version="1.0" encoding="utf-8" standalone="yes"?><Relationships xmlns="http://schemas.openxmlformats.org/package/2006/relationships"><Relationship Id="rId1" Type="http://schemas.openxmlformats.org/officeDocument/2006/relationships/slide" Target="../slides/slide131.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40.xml.rels>&#65279;<?xml version="1.0" encoding="utf-8" standalone="yes"?><Relationships xmlns="http://schemas.openxmlformats.org/package/2006/relationships"><Relationship Id="rId1" Type="http://schemas.openxmlformats.org/officeDocument/2006/relationships/slide" Target="../slides/slide132.xml" /><Relationship Id="rId2" Type="http://schemas.openxmlformats.org/officeDocument/2006/relationships/notesMaster" Target="../notesMasters/notesMaster1.xml" /></Relationships>
</file>

<file path=ppt/notesSlides/_rels/notesSlide41.xml.rels>&#65279;<?xml version="1.0" encoding="utf-8" standalone="yes"?><Relationships xmlns="http://schemas.openxmlformats.org/package/2006/relationships"><Relationship Id="rId1" Type="http://schemas.openxmlformats.org/officeDocument/2006/relationships/slide" Target="../slides/slide134.xml" /><Relationship Id="rId2" Type="http://schemas.openxmlformats.org/officeDocument/2006/relationships/notesMaster" Target="../notesMasters/notesMaster1.xml" /></Relationships>
</file>

<file path=ppt/notesSlides/_rels/notesSlide42.xml.rels>&#65279;<?xml version="1.0" encoding="utf-8" standalone="yes"?><Relationships xmlns="http://schemas.openxmlformats.org/package/2006/relationships"><Relationship Id="rId1" Type="http://schemas.openxmlformats.org/officeDocument/2006/relationships/slide" Target="../slides/slide135.xml" /><Relationship Id="rId2" Type="http://schemas.openxmlformats.org/officeDocument/2006/relationships/notesMaster" Target="../notesMasters/notesMaster1.xml" /></Relationships>
</file>

<file path=ppt/notesSlides/_rels/notesSlide43.xml.rels>&#65279;<?xml version="1.0" encoding="utf-8" standalone="yes"?><Relationships xmlns="http://schemas.openxmlformats.org/package/2006/relationships"><Relationship Id="rId1" Type="http://schemas.openxmlformats.org/officeDocument/2006/relationships/slide" Target="../slides/slide136.xml" /><Relationship Id="rId2" Type="http://schemas.openxmlformats.org/officeDocument/2006/relationships/notesMaster" Target="../notesMasters/notesMaster1.xml" /></Relationships>
</file>

<file path=ppt/notesSlides/_rels/notesSlide44.xml.rels>&#65279;<?xml version="1.0" encoding="utf-8" standalone="yes"?><Relationships xmlns="http://schemas.openxmlformats.org/package/2006/relationships"><Relationship Id="rId1" Type="http://schemas.openxmlformats.org/officeDocument/2006/relationships/slide" Target="../slides/slide137.xml" /><Relationship Id="rId2" Type="http://schemas.openxmlformats.org/officeDocument/2006/relationships/notesMaster" Target="../notesMasters/notesMaster1.xml" /></Relationships>
</file>

<file path=ppt/notesSlides/_rels/notesSlide45.xml.rels>&#65279;<?xml version="1.0" encoding="utf-8" standalone="yes"?><Relationships xmlns="http://schemas.openxmlformats.org/package/2006/relationships"><Relationship Id="rId1" Type="http://schemas.openxmlformats.org/officeDocument/2006/relationships/slide" Target="../slides/slide139.xml" /><Relationship Id="rId2" Type="http://schemas.openxmlformats.org/officeDocument/2006/relationships/notesMaster" Target="../notesMasters/notesMaster1.xml" /></Relationships>
</file>

<file path=ppt/notesSlides/_rels/notesSlide46.xml.rels>&#65279;<?xml version="1.0" encoding="utf-8" standalone="yes"?><Relationships xmlns="http://schemas.openxmlformats.org/package/2006/relationships"><Relationship Id="rId1" Type="http://schemas.openxmlformats.org/officeDocument/2006/relationships/slide" Target="../slides/slide144.xml" /><Relationship Id="rId2" Type="http://schemas.openxmlformats.org/officeDocument/2006/relationships/notesMaster" Target="../notesMasters/notesMaster1.xml" /></Relationships>
</file>

<file path=ppt/notesSlides/_rels/notesSlide47.xml.rels>&#65279;<?xml version="1.0" encoding="utf-8" standalone="yes"?><Relationships xmlns="http://schemas.openxmlformats.org/package/2006/relationships"><Relationship Id="rId1" Type="http://schemas.openxmlformats.org/officeDocument/2006/relationships/slide" Target="../slides/slide145.xml" /><Relationship Id="rId2" Type="http://schemas.openxmlformats.org/officeDocument/2006/relationships/notesMaster" Target="../notesMasters/notesMaster1.xml" /></Relationships>
</file>

<file path=ppt/notesSlides/_rels/notesSlide48.xml.rels>&#65279;<?xml version="1.0" encoding="utf-8" standalone="yes"?><Relationships xmlns="http://schemas.openxmlformats.org/package/2006/relationships"><Relationship Id="rId1" Type="http://schemas.openxmlformats.org/officeDocument/2006/relationships/slide" Target="../slides/slide146.xml" /><Relationship Id="rId2" Type="http://schemas.openxmlformats.org/officeDocument/2006/relationships/notesMaster" Target="../notesMasters/notesMaster1.xml" /></Relationships>
</file>

<file path=ppt/notesSlides/_rels/notesSlide49.xml.rels>&#65279;<?xml version="1.0" encoding="utf-8" standalone="yes"?><Relationships xmlns="http://schemas.openxmlformats.org/package/2006/relationships"><Relationship Id="rId1" Type="http://schemas.openxmlformats.org/officeDocument/2006/relationships/slide" Target="../slides/slide147.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50.xml.rels>&#65279;<?xml version="1.0" encoding="utf-8" standalone="yes"?><Relationships xmlns="http://schemas.openxmlformats.org/package/2006/relationships"><Relationship Id="rId1" Type="http://schemas.openxmlformats.org/officeDocument/2006/relationships/slide" Target="../slides/slide148.xml" /><Relationship Id="rId2" Type="http://schemas.openxmlformats.org/officeDocument/2006/relationships/notesMaster" Target="../notesMasters/notesMaster1.xml" /></Relationships>
</file>

<file path=ppt/notesSlides/_rels/notesSlide51.xml.rels>&#65279;<?xml version="1.0" encoding="utf-8" standalone="yes"?><Relationships xmlns="http://schemas.openxmlformats.org/package/2006/relationships"><Relationship Id="rId1" Type="http://schemas.openxmlformats.org/officeDocument/2006/relationships/slide" Target="../slides/slide149.xml" /><Relationship Id="rId2" Type="http://schemas.openxmlformats.org/officeDocument/2006/relationships/notesMaster" Target="../notesMasters/notesMaster1.xml" /></Relationships>
</file>

<file path=ppt/notesSlides/_rels/notesSlide52.xml.rels>&#65279;<?xml version="1.0" encoding="utf-8" standalone="yes"?><Relationships xmlns="http://schemas.openxmlformats.org/package/2006/relationships"><Relationship Id="rId1" Type="http://schemas.openxmlformats.org/officeDocument/2006/relationships/slide" Target="../slides/slide153.xml" /><Relationship Id="rId2" Type="http://schemas.openxmlformats.org/officeDocument/2006/relationships/notesMaster" Target="../notesMasters/notesMaster1.xml" /></Relationships>
</file>

<file path=ppt/notesSlides/_rels/notesSlide53.xml.rels>&#65279;<?xml version="1.0" encoding="utf-8" standalone="yes"?><Relationships xmlns="http://schemas.openxmlformats.org/package/2006/relationships"><Relationship Id="rId1" Type="http://schemas.openxmlformats.org/officeDocument/2006/relationships/slide" Target="../slides/slide154.xml" /><Relationship Id="rId2" Type="http://schemas.openxmlformats.org/officeDocument/2006/relationships/notesMaster" Target="../notesMasters/notesMaster1.xml" /></Relationships>
</file>

<file path=ppt/notesSlides/_rels/notesSlide54.xml.rels>&#65279;<?xml version="1.0" encoding="utf-8" standalone="yes"?><Relationships xmlns="http://schemas.openxmlformats.org/package/2006/relationships"><Relationship Id="rId1" Type="http://schemas.openxmlformats.org/officeDocument/2006/relationships/slide" Target="../slides/slide155.xml" /><Relationship Id="rId2" Type="http://schemas.openxmlformats.org/officeDocument/2006/relationships/notesMaster" Target="../notesMasters/notesMaster1.xml" /></Relationships>
</file>

<file path=ppt/notesSlides/_rels/notesSlide55.xml.rels>&#65279;<?xml version="1.0" encoding="utf-8" standalone="yes"?><Relationships xmlns="http://schemas.openxmlformats.org/package/2006/relationships"><Relationship Id="rId1" Type="http://schemas.openxmlformats.org/officeDocument/2006/relationships/slide" Target="../slides/slide157.xml" /><Relationship Id="rId2" Type="http://schemas.openxmlformats.org/officeDocument/2006/relationships/notesMaster" Target="../notesMasters/notesMaster1.xml" /></Relationships>
</file>

<file path=ppt/notesSlides/_rels/notesSlide56.xml.rels>&#65279;<?xml version="1.0" encoding="utf-8" standalone="yes"?><Relationships xmlns="http://schemas.openxmlformats.org/package/2006/relationships"><Relationship Id="rId1" Type="http://schemas.openxmlformats.org/officeDocument/2006/relationships/slide" Target="../slides/slide158.xml" /><Relationship Id="rId2" Type="http://schemas.openxmlformats.org/officeDocument/2006/relationships/notesMaster" Target="../notesMasters/notesMaster1.xml" /></Relationships>
</file>

<file path=ppt/notesSlides/_rels/notesSlide57.xml.rels>&#65279;<?xml version="1.0" encoding="utf-8" standalone="yes"?><Relationships xmlns="http://schemas.openxmlformats.org/package/2006/relationships"><Relationship Id="rId1" Type="http://schemas.openxmlformats.org/officeDocument/2006/relationships/slide" Target="../slides/slide159.xml" /><Relationship Id="rId2" Type="http://schemas.openxmlformats.org/officeDocument/2006/relationships/notesMaster" Target="../notesMasters/notesMaster1.xml" /><Relationship Id="rId3" Type="http://schemas.openxmlformats.org/officeDocument/2006/relationships/hyperlink" Target="https://uk.wikipedia.org/wiki/%D0%90%D1%81%D0%B8%D0%BC%D0%B5%D1%82%D1%80%D0%B8%D1%87%D0%BD%D1%96_%D0%B0%D0%BB%D0%B3%D0%BE%D1%80%D0%B8%D1%82%D0%BC%D0%B8_%D1%88%D0%B8%D1%84%D1%80%D1%83%D0%B2%D0%B0%D0%BD%D0%BD%D1%8F" TargetMode="External" /><Relationship Id="rId4" Type="http://schemas.openxmlformats.org/officeDocument/2006/relationships/hyperlink" Target="https://uk.wikipedia.org/w/index.php?title=%D0%A1%D0%B5%D1%80%D1%82%D0%B8%D1%84%D1%96%D0%BA%D0%B0%D1%82_(%D0%BA%D1%80%D0%B8%D0%BF%D1%82%D0%BE%D0%B3%D1%80%D0%B0%D1%84%D1%96%D1%8F)&amp;action=edit&amp;redlink=1" TargetMode="External" /><Relationship Id="rId5" Type="http://schemas.openxmlformats.org/officeDocument/2006/relationships/hyperlink" Target="https://uk.wikipedia.org/wiki/%D0%A8%D0%B8%D1%84%D1%80%D1%83%D0%B2%D0%B0%D0%BD%D0%BD%D1%8F_%D0%B7_%D1%81%D0%B8%D0%BC%D0%B5%D1%82%D1%80%D0%B8%D1%87%D0%BD%D0%B8%D0%BC%D0%B8_%D0%BA%D0%BB%D1%8E%D1%87%D0%B0%D0%BC%D0%B8" TargetMode="External" /></Relationships>
</file>

<file path=ppt/notesSlides/_rels/notesSlide58.xml.rels>&#65279;<?xml version="1.0" encoding="utf-8" standalone="yes"?><Relationships xmlns="http://schemas.openxmlformats.org/package/2006/relationships"><Relationship Id="rId1" Type="http://schemas.openxmlformats.org/officeDocument/2006/relationships/slide" Target="../slides/slide161.xml" /><Relationship Id="rId2" Type="http://schemas.openxmlformats.org/officeDocument/2006/relationships/notesMaster" Target="../notesMasters/notesMaster1.xml" /></Relationships>
</file>

<file path=ppt/notesSlides/_rels/notesSlide59.xml.rels>&#65279;<?xml version="1.0" encoding="utf-8" standalone="yes"?><Relationships xmlns="http://schemas.openxmlformats.org/package/2006/relationships"><Relationship Id="rId1" Type="http://schemas.openxmlformats.org/officeDocument/2006/relationships/slide" Target="../slides/slide162.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60.xml.rels>&#65279;<?xml version="1.0" encoding="utf-8" standalone="yes"?><Relationships xmlns="http://schemas.openxmlformats.org/package/2006/relationships"><Relationship Id="rId1" Type="http://schemas.openxmlformats.org/officeDocument/2006/relationships/slide" Target="../slides/slide163.xml" /><Relationship Id="rId2" Type="http://schemas.openxmlformats.org/officeDocument/2006/relationships/notesMaster" Target="../notesMasters/notesMaster1.xml" /></Relationships>
</file>

<file path=ppt/notesSlides/_rels/notesSlide61.xml.rels>&#65279;<?xml version="1.0" encoding="utf-8" standalone="yes"?><Relationships xmlns="http://schemas.openxmlformats.org/package/2006/relationships"><Relationship Id="rId1" Type="http://schemas.openxmlformats.org/officeDocument/2006/relationships/slide" Target="../slides/slide164.xml" /><Relationship Id="rId2" Type="http://schemas.openxmlformats.org/officeDocument/2006/relationships/notesMaster" Target="../notesMasters/notesMaster1.xml" /></Relationships>
</file>

<file path=ppt/notesSlides/_rels/notesSlide62.xml.rels>&#65279;<?xml version="1.0" encoding="utf-8" standalone="yes"?><Relationships xmlns="http://schemas.openxmlformats.org/package/2006/relationships"><Relationship Id="rId1" Type="http://schemas.openxmlformats.org/officeDocument/2006/relationships/slide" Target="../slides/slide165.xml" /><Relationship Id="rId2" Type="http://schemas.openxmlformats.org/officeDocument/2006/relationships/notesMaster" Target="../notesMasters/notesMaster1.xml" /></Relationships>
</file>

<file path=ppt/notesSlides/_rels/notesSlide63.xml.rels>&#65279;<?xml version="1.0" encoding="utf-8" standalone="yes"?><Relationships xmlns="http://schemas.openxmlformats.org/package/2006/relationships"><Relationship Id="rId1" Type="http://schemas.openxmlformats.org/officeDocument/2006/relationships/slide" Target="../slides/slide166.xml" /><Relationship Id="rId2" Type="http://schemas.openxmlformats.org/officeDocument/2006/relationships/notesMaster" Target="../notesMasters/notesMaster1.xml" /></Relationships>
</file>

<file path=ppt/notesSlides/_rels/notesSlide64.xml.rels>&#65279;<?xml version="1.0" encoding="utf-8" standalone="yes"?><Relationships xmlns="http://schemas.openxmlformats.org/package/2006/relationships"><Relationship Id="rId1" Type="http://schemas.openxmlformats.org/officeDocument/2006/relationships/slide" Target="../slides/slide167.xml" /><Relationship Id="rId2" Type="http://schemas.openxmlformats.org/officeDocument/2006/relationships/notesMaster" Target="../notesMasters/notesMaster1.xml" /></Relationships>
</file>

<file path=ppt/notesSlides/_rels/notesSlide65.xml.rels>&#65279;<?xml version="1.0" encoding="utf-8" standalone="yes"?><Relationships xmlns="http://schemas.openxmlformats.org/package/2006/relationships"><Relationship Id="rId1" Type="http://schemas.openxmlformats.org/officeDocument/2006/relationships/slide" Target="../slides/slide168.xml" /><Relationship Id="rId2" Type="http://schemas.openxmlformats.org/officeDocument/2006/relationships/notesMaster" Target="../notesMasters/notesMaster1.xml" /></Relationships>
</file>

<file path=ppt/notesSlides/_rels/notesSlide66.xml.rels>&#65279;<?xml version="1.0" encoding="utf-8" standalone="yes"?><Relationships xmlns="http://schemas.openxmlformats.org/package/2006/relationships"><Relationship Id="rId1" Type="http://schemas.openxmlformats.org/officeDocument/2006/relationships/slide" Target="../slides/slide169.xml" /><Relationship Id="rId2" Type="http://schemas.openxmlformats.org/officeDocument/2006/relationships/notesMaster" Target="../notesMasters/notesMaster1.xml" /></Relationships>
</file>

<file path=ppt/notesSlides/_rels/notesSlide67.xml.rels>&#65279;<?xml version="1.0" encoding="utf-8" standalone="yes"?><Relationships xmlns="http://schemas.openxmlformats.org/package/2006/relationships"><Relationship Id="rId1" Type="http://schemas.openxmlformats.org/officeDocument/2006/relationships/slide" Target="../slides/slide170.xml" /><Relationship Id="rId2" Type="http://schemas.openxmlformats.org/officeDocument/2006/relationships/notesMaster" Target="../notesMasters/notesMaster1.xml" /></Relationships>
</file>

<file path=ppt/notesSlides/_rels/notesSlide68.xml.rels>&#65279;<?xml version="1.0" encoding="utf-8" standalone="yes"?><Relationships xmlns="http://schemas.openxmlformats.org/package/2006/relationships"><Relationship Id="rId1" Type="http://schemas.openxmlformats.org/officeDocument/2006/relationships/slide" Target="../slides/slide173.xml" /><Relationship Id="rId2" Type="http://schemas.openxmlformats.org/officeDocument/2006/relationships/notesMaster" Target="../notesMasters/notesMaster1.xml" /></Relationships>
</file>

<file path=ppt/notesSlides/_rels/notesSlide69.xml.rels>&#65279;<?xml version="1.0" encoding="utf-8" standalone="yes"?><Relationships xmlns="http://schemas.openxmlformats.org/package/2006/relationships"><Relationship Id="rId1" Type="http://schemas.openxmlformats.org/officeDocument/2006/relationships/slide" Target="../slides/slide174.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31.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smtClean="0">
                <a:solidFill>
                  <a:schemeClr val="tx1"/>
                </a:solidFill>
                <a:effectLst/>
                <a:latin typeface="+mn-lt"/>
                <a:ea typeface="+mn-ea"/>
                <a:cs typeface="+mn-cs"/>
              </a:rPr>
              <a:t>Державна служба спеціального зв’язку та захисту інформації України є державним органом, призначеним для забезпечення функціонування і розвитку державної системи урядового зв’язку, Національної системи конфіденційного зв’язку, формування та реалізації державної політики у сферах кіберзахисту критичної інформаційної інфраструктури, державних інформаційних ресурсів та інформації, вимога щодо захисту якої встановлена законом, криптографічного та технічного захисту інформації, телекомунікацій, користування радіочастотним ресурсом України, поштового зв’язку спеціального призначення, урядового фельд’єгерського зв’язку, а також інших завдань відповідно до закону.</a:t>
            </a:r>
            <a:endParaRPr lang="uk-UA"/>
          </a:p>
        </p:txBody>
      </p:sp>
      <p:sp>
        <p:nvSpPr>
          <p:cNvPr id="4" name="Номер слайда 3"/>
          <p:cNvSpPr>
            <a:spLocks noGrp="1"/>
          </p:cNvSpPr>
          <p:nvPr>
            <p:ph type="sldNum" sz="quarter" idx="10"/>
          </p:nvPr>
        </p:nvSpPr>
        <p:spPr/>
        <p:txBody>
          <a:bodyPr/>
          <a:lstStyle/>
          <a:p>
            <a:fld id="{49043214-791E-4433-A688-AB24E1E07E79}" type="slidenum">
              <a:rPr lang="uk-UA" smtClean="0"/>
              <a:t>9</a:t>
            </a:fld>
            <a:endParaRPr lang="uk-UA"/>
          </a:p>
        </p:txBody>
      </p:sp>
    </p:spTree>
    <p:extLst>
      <p:ext uri="{BB962C8B-B14F-4D97-AF65-F5344CB8AC3E}">
        <p14:creationId xmlns:p14="http://schemas.microsoft.com/office/powerpoint/2010/main" val="873724781"/>
      </p:ext>
    </p:extLst>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mtClean="0"/>
              <a:t>Дана політика безпеки: 1. Не враховує динаміку зміни стану системи. 2. Не накладає обмежень на стан системи. </a:t>
            </a:r>
            <a:endParaRPr lang="ru-RU" smtClean="0"/>
          </a:p>
          <a:p>
            <a:r>
              <a:rPr lang="ru-RU" err="1" smtClean="0"/>
              <a:t>Крім цього, при використанні виникає питання визначення правил поширення прав доступу і аналізу їх впливу на безпеку системи.</a:t>
            </a:r>
          </a:p>
          <a:p>
            <a:r>
              <a:rPr lang="ru-RU" err="1" smtClean="0"/>
              <a:t>Алгоритмічно нерозв'язна задача: перевірити чи приведуть дії до порушення безпеки чи ні.</a:t>
            </a:r>
            <a:endParaRPr lang="uk-UA" smtClean="0"/>
          </a:p>
          <a:p>
            <a:endParaRPr lang="uk-UA"/>
          </a:p>
        </p:txBody>
      </p:sp>
      <p:sp>
        <p:nvSpPr>
          <p:cNvPr id="4" name="Номер слайда 3"/>
          <p:cNvSpPr>
            <a:spLocks noGrp="1"/>
          </p:cNvSpPr>
          <p:nvPr>
            <p:ph type="sldNum" sz="quarter" idx="10"/>
          </p:nvPr>
        </p:nvSpPr>
        <p:spPr/>
        <p:txBody>
          <a:bodyPr/>
          <a:lstStyle/>
          <a:p>
            <a:fld id="{68CA2189-CE24-4554-835D-5FA8EBCB9455}" type="slidenum">
              <a:rPr lang="uk-UA" smtClean="0"/>
              <a:t>32</a:t>
            </a:fld>
            <a:endParaRPr lang="uk-UA"/>
          </a:p>
        </p:txBody>
      </p:sp>
    </p:spTree>
    <p:extLst>
      <p:ext uri="{BB962C8B-B14F-4D97-AF65-F5344CB8AC3E}">
        <p14:creationId xmlns:p14="http://schemas.microsoft.com/office/powerpoint/2010/main" val="1369635210"/>
      </p:ext>
    </p:extLst>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uk-UA"/>
          </a:p>
        </p:txBody>
      </p:sp>
      <p:sp>
        <p:nvSpPr>
          <p:cNvPr id="4" name="Номер слайда 3"/>
          <p:cNvSpPr>
            <a:spLocks noGrp="1"/>
          </p:cNvSpPr>
          <p:nvPr>
            <p:ph type="sldNum" sz="quarter" idx="10"/>
          </p:nvPr>
        </p:nvSpPr>
        <p:spPr/>
        <p:txBody>
          <a:bodyPr/>
          <a:lstStyle/>
          <a:p>
            <a:fld id="{68CA2189-CE24-4554-835D-5FA8EBCB9455}" type="slidenum">
              <a:rPr lang="uk-UA" smtClean="0"/>
              <a:t>34</a:t>
            </a:fld>
            <a:endParaRPr lang="uk-UA"/>
          </a:p>
        </p:txBody>
      </p:sp>
    </p:spTree>
    <p:extLst>
      <p:ext uri="{BB962C8B-B14F-4D97-AF65-F5344CB8AC3E}">
        <p14:creationId xmlns:p14="http://schemas.microsoft.com/office/powerpoint/2010/main" val="2013747002"/>
      </p:ext>
    </p:extLst>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uk-UA"/>
          </a:p>
        </p:txBody>
      </p:sp>
      <p:sp>
        <p:nvSpPr>
          <p:cNvPr id="4" name="Номер слайда 3"/>
          <p:cNvSpPr>
            <a:spLocks noGrp="1"/>
          </p:cNvSpPr>
          <p:nvPr>
            <p:ph type="sldNum" sz="quarter" idx="10"/>
          </p:nvPr>
        </p:nvSpPr>
        <p:spPr/>
        <p:txBody>
          <a:bodyPr/>
          <a:lstStyle/>
          <a:p>
            <a:fld id="{68CA2189-CE24-4554-835D-5FA8EBCB9455}" type="slidenum">
              <a:rPr lang="uk-UA" smtClean="0"/>
              <a:t>35</a:t>
            </a:fld>
            <a:endParaRPr lang="uk-UA"/>
          </a:p>
        </p:txBody>
      </p:sp>
    </p:spTree>
    <p:extLst>
      <p:ext uri="{BB962C8B-B14F-4D97-AF65-F5344CB8AC3E}">
        <p14:creationId xmlns:p14="http://schemas.microsoft.com/office/powerpoint/2010/main" val="2149571442"/>
      </p:ext>
    </p:extLst>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smtClean="0"/>
              <a:t>C</a:t>
            </a:r>
            <a:r>
              <a:rPr lang="ru-RU" err="1" smtClean="0"/>
              <a:t>истема називається моноопераціонной, якщо кожна команда</a:t>
            </a:r>
            <a:r>
              <a:rPr lang="en-US" smtClean="0"/>
              <a:t> </a:t>
            </a:r>
            <a:r>
              <a:rPr lang="ru-RU" err="1" smtClean="0"/>
              <a:t>містить тільки один примітивний оператор.</a:t>
            </a:r>
            <a:endParaRPr lang="uk-UA" smtClean="0"/>
          </a:p>
          <a:p>
            <a:pPr rtl="0"/>
            <a:endParaRPr lang="ru-RU" sz="1200" kern="1200" smtClean="0">
              <a:solidFill>
                <a:schemeClr val="tx1"/>
              </a:solidFill>
              <a:effectLst/>
              <a:latin typeface="+mn-lt"/>
              <a:ea typeface="+mn-ea"/>
              <a:cs typeface="+mn-cs"/>
            </a:endParaRPr>
          </a:p>
          <a:p>
            <a:endParaRPr lang="uk-UA"/>
          </a:p>
        </p:txBody>
      </p:sp>
      <p:sp>
        <p:nvSpPr>
          <p:cNvPr id="4" name="Номер слайда 3"/>
          <p:cNvSpPr>
            <a:spLocks noGrp="1"/>
          </p:cNvSpPr>
          <p:nvPr>
            <p:ph type="sldNum" sz="quarter" idx="10"/>
          </p:nvPr>
        </p:nvSpPr>
        <p:spPr/>
        <p:txBody>
          <a:bodyPr/>
          <a:lstStyle/>
          <a:p>
            <a:fld id="{68CA2189-CE24-4554-835D-5FA8EBCB9455}" type="slidenum">
              <a:rPr lang="uk-UA" smtClean="0"/>
              <a:t>36</a:t>
            </a:fld>
            <a:endParaRPr lang="uk-UA"/>
          </a:p>
        </p:txBody>
      </p:sp>
    </p:spTree>
    <p:extLst>
      <p:ext uri="{BB962C8B-B14F-4D97-AF65-F5344CB8AC3E}">
        <p14:creationId xmlns:p14="http://schemas.microsoft.com/office/powerpoint/2010/main" val="2207591116"/>
      </p:ext>
    </p:extLst>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uk-UA"/>
          </a:p>
        </p:txBody>
      </p:sp>
      <p:sp>
        <p:nvSpPr>
          <p:cNvPr id="4" name="Номер слайда 3"/>
          <p:cNvSpPr>
            <a:spLocks noGrp="1"/>
          </p:cNvSpPr>
          <p:nvPr>
            <p:ph type="sldNum" sz="quarter" idx="10"/>
          </p:nvPr>
        </p:nvSpPr>
        <p:spPr/>
        <p:txBody>
          <a:bodyPr/>
          <a:lstStyle/>
          <a:p>
            <a:fld id="{68CA2189-CE24-4554-835D-5FA8EBCB9455}" type="slidenum">
              <a:rPr lang="uk-UA" smtClean="0"/>
              <a:t>37</a:t>
            </a:fld>
            <a:endParaRPr lang="uk-UA"/>
          </a:p>
        </p:txBody>
      </p:sp>
    </p:spTree>
    <p:extLst>
      <p:ext uri="{BB962C8B-B14F-4D97-AF65-F5344CB8AC3E}">
        <p14:creationId xmlns:p14="http://schemas.microsoft.com/office/powerpoint/2010/main" val="1072113110"/>
      </p:ext>
    </p:extLst>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err="1" smtClean="0"/>
              <a:t>Функціонування системи буде розглянуто лише з точки зору змін у матриці доступу.</a:t>
            </a:r>
            <a:endParaRPr lang="uk-UA" smtClean="0"/>
          </a:p>
          <a:p>
            <a:pPr rtl="0"/>
            <a:r>
              <a:rPr lang="ru-RU" sz="1200" kern="1200" err="1" smtClean="0">
                <a:solidFill>
                  <a:schemeClr val="tx1"/>
                </a:solidFill>
                <a:effectLst/>
                <a:latin typeface="+mn-lt"/>
                <a:ea typeface="+mn-ea"/>
                <a:cs typeface="+mn-cs"/>
              </a:rPr>
              <a:t>Всі системи захисту повинні будуватися на основі визначених математичних моделей, за допомогою яких має бути теоретично підтверджено відповідність системі захисту вимог заданій політиці безпеки. Це є вимогою більшості критеріїв оцінки безпеки</a:t>
            </a:r>
            <a:r>
              <a:rPr lang="ru-RU" sz="1200" kern="1200" baseline="0" smtClean="0">
                <a:solidFill>
                  <a:schemeClr val="tx1"/>
                </a:solidFill>
                <a:effectLst/>
                <a:latin typeface="+mn-lt"/>
                <a:ea typeface="+mn-ea"/>
                <a:cs typeface="+mn-cs"/>
              </a:rPr>
              <a:t> системи</a:t>
            </a:r>
            <a:r>
              <a:rPr lang="ru-RU" sz="1200" kern="1200" smtClean="0">
                <a:solidFill>
                  <a:schemeClr val="tx1"/>
                </a:solidFill>
                <a:effectLst/>
                <a:latin typeface="+mn-lt"/>
                <a:ea typeface="+mn-ea"/>
                <a:cs typeface="+mn-cs"/>
              </a:rPr>
              <a:t>. Необхідним алгоритмом, який здійснює перевірку відповідності системи захисту вимогам заданій політиці безпеки. Однак, алгоритм перевірки безпеки дискреційної</a:t>
            </a:r>
            <a:r>
              <a:rPr lang="ru-RU" sz="1200" kern="1200" baseline="0" smtClean="0">
                <a:solidFill>
                  <a:schemeClr val="tx1"/>
                </a:solidFill>
                <a:effectLst/>
                <a:latin typeface="+mn-lt"/>
                <a:ea typeface="+mn-ea"/>
                <a:cs typeface="+mn-cs"/>
              </a:rPr>
              <a:t> </a:t>
            </a:r>
            <a:r>
              <a:rPr lang="ru-RU" sz="1200" kern="1200" smtClean="0">
                <a:solidFill>
                  <a:schemeClr val="tx1"/>
                </a:solidFill>
                <a:effectLst/>
                <a:latin typeface="+mn-lt"/>
                <a:ea typeface="+mn-ea"/>
                <a:cs typeface="+mn-cs"/>
              </a:rPr>
              <a:t>системи</a:t>
            </a:r>
            <a:r>
              <a:rPr lang="ru-RU" sz="1200" kern="1200" baseline="0" smtClean="0">
                <a:solidFill>
                  <a:schemeClr val="tx1"/>
                </a:solidFill>
                <a:effectLst/>
                <a:latin typeface="+mn-lt"/>
                <a:ea typeface="+mn-ea"/>
                <a:cs typeface="+mn-cs"/>
              </a:rPr>
              <a:t> </a:t>
            </a:r>
            <a:r>
              <a:rPr lang="ru-RU" sz="1200" kern="1200" smtClean="0">
                <a:solidFill>
                  <a:schemeClr val="tx1"/>
                </a:solidFill>
                <a:effectLst/>
                <a:latin typeface="+mn-lt"/>
                <a:ea typeface="+mn-ea"/>
                <a:cs typeface="+mn-cs"/>
              </a:rPr>
              <a:t>не може бути знайдено в загальному випадку. </a:t>
            </a:r>
            <a:endParaRPr lang="en-US" sz="1200" kern="1200" smtClean="0">
              <a:solidFill>
                <a:schemeClr val="tx1"/>
              </a:solidFill>
              <a:effectLst/>
              <a:latin typeface="+mn-lt"/>
              <a:ea typeface="+mn-ea"/>
              <a:cs typeface="+mn-cs"/>
            </a:endParaRPr>
          </a:p>
          <a:p>
            <a:r>
              <a:rPr lang="ru-RU" err="1" smtClean="0"/>
              <a:t>Можна використовувати моноопераційні системи, для яких алгоритм перевірки безпеки існує</a:t>
            </a:r>
            <a:r>
              <a:rPr lang="en-US" smtClean="0"/>
              <a:t> </a:t>
            </a:r>
            <a:r>
              <a:rPr lang="uk-UA" smtClean="0"/>
              <a:t>для</a:t>
            </a:r>
            <a:r>
              <a:rPr lang="uk-UA" baseline="0" smtClean="0"/>
              <a:t> заданого права</a:t>
            </a:r>
            <a:r>
              <a:rPr lang="ru-RU" smtClean="0"/>
              <a:t>, але даний клас систем є занадто вузьким.</a:t>
            </a:r>
            <a:endParaRPr lang="uk-UA" smtClean="0"/>
          </a:p>
          <a:p>
            <a:pPr rtl="0"/>
            <a:endParaRPr lang="en-US" sz="1200" kern="1200" smtClean="0">
              <a:solidFill>
                <a:schemeClr val="tx1"/>
              </a:solidFill>
              <a:effectLst/>
              <a:latin typeface="+mn-lt"/>
              <a:ea typeface="+mn-ea"/>
              <a:cs typeface="+mn-cs"/>
            </a:endParaRPr>
          </a:p>
          <a:p>
            <a:endParaRPr lang="uk-UA"/>
          </a:p>
        </p:txBody>
      </p:sp>
      <p:sp>
        <p:nvSpPr>
          <p:cNvPr id="4" name="Номер слайда 3"/>
          <p:cNvSpPr>
            <a:spLocks noGrp="1"/>
          </p:cNvSpPr>
          <p:nvPr>
            <p:ph type="sldNum" sz="quarter" idx="10"/>
          </p:nvPr>
        </p:nvSpPr>
        <p:spPr/>
        <p:txBody>
          <a:bodyPr/>
          <a:lstStyle/>
          <a:p>
            <a:fld id="{68CA2189-CE24-4554-835D-5FA8EBCB9455}" type="slidenum">
              <a:rPr lang="uk-UA" smtClean="0"/>
              <a:t>38</a:t>
            </a:fld>
            <a:endParaRPr lang="uk-UA"/>
          </a:p>
        </p:txBody>
      </p:sp>
    </p:spTree>
    <p:extLst>
      <p:ext uri="{BB962C8B-B14F-4D97-AF65-F5344CB8AC3E}">
        <p14:creationId xmlns:p14="http://schemas.microsoft.com/office/powerpoint/2010/main" val="3511326366"/>
      </p:ext>
    </p:extLst>
  </p:cSld>
  <p:clrMapOvr>
    <a:masterClrMapping/>
  </p:clrMapOvr>
</p:notes>
</file>

<file path=ppt/notesSlides/notesSlide1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mtClean="0"/>
              <a:t>Крім проблем з невизначеністю поширення прав доступу в системах на основі моделі </a:t>
            </a:r>
            <a:r>
              <a:rPr lang="en-US" smtClean="0"/>
              <a:t>HRU </a:t>
            </a:r>
            <a:r>
              <a:rPr lang="uk-UA" smtClean="0"/>
              <a:t>була помічена ще одна серйозна проблема - відсутність контролю за породженням потоків інформації, і, зокрема, - за породженням суб'єктів, наслідком чого можуть виникати "троянські" програми.</a:t>
            </a:r>
          </a:p>
          <a:p>
            <a:r>
              <a:rPr lang="uk-UA" smtClean="0"/>
              <a:t>У моделі </a:t>
            </a:r>
            <a:r>
              <a:rPr lang="en-US" smtClean="0"/>
              <a:t>HRU </a:t>
            </a:r>
            <a:r>
              <a:rPr lang="uk-UA" smtClean="0"/>
              <a:t>легітимність ініційованих з об'єктів-джерел суб'єктів доступу ніяк не контролюється. </a:t>
            </a:r>
          </a:p>
          <a:p>
            <a:r>
              <a:rPr lang="uk-UA" smtClean="0"/>
              <a:t>В результаті, зловмисник може здійснити неправомірний доступ до інформації на основі підміни властивостей суб'єктів доступу.</a:t>
            </a:r>
          </a:p>
          <a:p>
            <a:pPr marL="0" marR="0" lvl="0" indent="0" algn="l" defTabSz="914400" rtl="0" eaLnBrk="1" fontAlgn="auto" latinLnBrk="0" hangingPunct="1">
              <a:lnSpc>
                <a:spcPct val="100000"/>
              </a:lnSpc>
              <a:spcBef>
                <a:spcPct val="0"/>
              </a:spcBef>
              <a:spcAft>
                <a:spcPct val="0"/>
              </a:spcAft>
              <a:buClrTx/>
              <a:buSzTx/>
              <a:buFontTx/>
              <a:buNone/>
              <a:defRPr/>
            </a:pPr>
            <a:r>
              <a:rPr lang="ru-RU" err="1" smtClean="0"/>
              <a:t>Неявним інформаційним потоком міжоб'єктами системи називається процес перенесення інформації між ними без їх безпосередньої</a:t>
            </a:r>
            <a:r>
              <a:rPr lang="ru-RU" baseline="0" smtClean="0"/>
              <a:t> </a:t>
            </a:r>
            <a:r>
              <a:rPr lang="ru-RU" err="1" smtClean="0"/>
              <a:t>взаємодії.</a:t>
            </a:r>
            <a:endParaRPr lang="uk-UA" smtClean="0"/>
          </a:p>
          <a:p>
            <a:endParaRPr lang="uk-UA"/>
          </a:p>
        </p:txBody>
      </p:sp>
      <p:sp>
        <p:nvSpPr>
          <p:cNvPr id="4" name="Номер слайда 3"/>
          <p:cNvSpPr>
            <a:spLocks noGrp="1"/>
          </p:cNvSpPr>
          <p:nvPr>
            <p:ph type="sldNum" sz="quarter" idx="10"/>
          </p:nvPr>
        </p:nvSpPr>
        <p:spPr/>
        <p:txBody>
          <a:bodyPr/>
          <a:lstStyle/>
          <a:p>
            <a:fld id="{68CA2189-CE24-4554-835D-5FA8EBCB9455}" type="slidenum">
              <a:rPr lang="uk-UA" smtClean="0"/>
              <a:t>39</a:t>
            </a:fld>
            <a:endParaRPr lang="uk-UA"/>
          </a:p>
        </p:txBody>
      </p:sp>
    </p:spTree>
    <p:extLst>
      <p:ext uri="{BB962C8B-B14F-4D97-AF65-F5344CB8AC3E}">
        <p14:creationId xmlns:p14="http://schemas.microsoft.com/office/powerpoint/2010/main" val="3533182636"/>
      </p:ext>
    </p:extLst>
  </p:cSld>
  <p:clrMapOvr>
    <a:masterClrMapping/>
  </p:clrMapOvr>
</p:notes>
</file>

<file path=ppt/notesSlides/notesSlide1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mtClean="0"/>
              <a:t>1976,</a:t>
            </a:r>
            <a:r>
              <a:rPr lang="uk-UA" baseline="0" smtClean="0"/>
              <a:t> аналіз </a:t>
            </a:r>
            <a:r>
              <a:rPr lang="en-US" baseline="0" smtClean="0"/>
              <a:t>DAC</a:t>
            </a:r>
            <a:endParaRPr lang="uk-UA" baseline="0" smtClean="0"/>
          </a:p>
          <a:p>
            <a:r>
              <a:rPr lang="ru-RU" baseline="0" smtClean="0"/>
              <a:t>Модель </a:t>
            </a:r>
            <a:r>
              <a:rPr lang="en-US" baseline="0" smtClean="0"/>
              <a:t>Take-Grant - </a:t>
            </a:r>
            <a:r>
              <a:rPr lang="ru-RU" baseline="0" err="1" smtClean="0"/>
              <a:t>це формальна модель, використовувана в області комп'ютерної безпеки, для аналізу систем дискреційного розмежування доступу; підтверджує або спростовує ступеня захищеності даної автоматизованої системи, яка повинна задовольняти регламентованим вимогам.</a:t>
            </a:r>
            <a:endParaRPr lang="en-US" baseline="0" smtClean="0"/>
          </a:p>
          <a:p>
            <a:r>
              <a:rPr lang="uk-UA" smtClean="0"/>
              <a:t>В якості основних елементів моделі використовуються граф доступів і правила його перетворення.   </a:t>
            </a:r>
          </a:p>
          <a:p>
            <a:r>
              <a:rPr lang="uk-UA" smtClean="0"/>
              <a:t>Мета моделі - дати відповідь на питання про можливість отримання прав доступу суб'єктом системи на об'єкт в стані, що</a:t>
            </a:r>
            <a:r>
              <a:rPr lang="uk-UA" baseline="0" smtClean="0"/>
              <a:t> </a:t>
            </a:r>
            <a:r>
              <a:rPr lang="uk-UA" smtClean="0"/>
              <a:t>описується графом доступу.</a:t>
            </a:r>
          </a:p>
          <a:p>
            <a:r>
              <a:rPr lang="en-US" smtClean="0"/>
              <a:t>Take-Grant </a:t>
            </a:r>
            <a:r>
              <a:rPr lang="uk-UA" smtClean="0"/>
              <a:t>отримала продовження як розширена модель </a:t>
            </a:r>
            <a:r>
              <a:rPr lang="en-US" smtClean="0"/>
              <a:t>Take-Grant, </a:t>
            </a:r>
            <a:r>
              <a:rPr lang="uk-UA" smtClean="0"/>
              <a:t>в якій розглядаються шляхи виникнення інформаційних потоків в системах з дискреційним розмежуванням доступу.</a:t>
            </a:r>
            <a:endParaRPr lang="uk-UA"/>
          </a:p>
        </p:txBody>
      </p:sp>
      <p:sp>
        <p:nvSpPr>
          <p:cNvPr id="4" name="Номер слайда 3"/>
          <p:cNvSpPr>
            <a:spLocks noGrp="1"/>
          </p:cNvSpPr>
          <p:nvPr>
            <p:ph type="sldNum" sz="quarter" idx="10"/>
          </p:nvPr>
        </p:nvSpPr>
        <p:spPr/>
        <p:txBody>
          <a:bodyPr/>
          <a:lstStyle/>
          <a:p>
            <a:fld id="{68CA2189-CE24-4554-835D-5FA8EBCB9455}" type="slidenum">
              <a:rPr lang="uk-UA" smtClean="0"/>
              <a:t>41</a:t>
            </a:fld>
            <a:endParaRPr lang="uk-UA"/>
          </a:p>
        </p:txBody>
      </p:sp>
    </p:spTree>
    <p:extLst>
      <p:ext uri="{BB962C8B-B14F-4D97-AF65-F5344CB8AC3E}">
        <p14:creationId xmlns:p14="http://schemas.microsoft.com/office/powerpoint/2010/main" val="3825204012"/>
      </p:ext>
    </p:extLst>
  </p:cSld>
  <p:clrMapOvr>
    <a:masterClrMapping/>
  </p:clrMapOvr>
</p:notes>
</file>

<file path=ppt/notesSlides/notesSlide1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err="1" smtClean="0"/>
              <a:t>Мандатний принцип розмежування доступу, в своючергу, ставив собі за мету перенести на автоматизовані системи практику секретного документообігу, прийняту в урядових і військових структурах, коли всі документи і допущені до них особи асоціюються з ієрархічними рівнями секретності.</a:t>
            </a:r>
          </a:p>
          <a:p>
            <a:r>
              <a:rPr lang="ru-RU" smtClean="0"/>
              <a:t>Правила отримання доступу до документів різняться в залежності від характеру роботи з ними</a:t>
            </a:r>
          </a:p>
          <a:p>
            <a:r>
              <a:rPr lang="ru-RU" sz="1200" b="0" i="0" kern="1200" err="1" smtClean="0">
                <a:solidFill>
                  <a:schemeClr val="tx1"/>
                </a:solidFill>
                <a:effectLst/>
                <a:latin typeface="+mn-lt"/>
                <a:ea typeface="+mn-ea"/>
                <a:cs typeface="+mn-cs"/>
              </a:rPr>
              <a:t>Мітка називається </a:t>
            </a:r>
            <a:r>
              <a:rPr lang="ru-RU" sz="1200" b="0" i="0" kern="1200" baseline="0" smtClean="0">
                <a:solidFill>
                  <a:schemeClr val="tx1"/>
                </a:solidFill>
                <a:effectLst/>
                <a:latin typeface="+mn-lt"/>
                <a:ea typeface="+mn-ea"/>
                <a:cs typeface="+mn-cs"/>
              </a:rPr>
              <a:t> рівнем безпеки</a:t>
            </a:r>
            <a:r>
              <a:rPr lang="ru-RU" sz="1200" b="0" i="0" kern="1200" smtClean="0">
                <a:solidFill>
                  <a:schemeClr val="tx1"/>
                </a:solidFill>
                <a:effectLst/>
                <a:latin typeface="+mn-lt"/>
                <a:ea typeface="+mn-ea"/>
                <a:cs typeface="+mn-cs"/>
              </a:rPr>
              <a:t>. Всі рівні безпеки упорядковуються за допомогою встановленого відношення порядку</a:t>
            </a:r>
            <a:endParaRPr lang="ru-RU" smtClean="0"/>
          </a:p>
          <a:p>
            <a:endParaRPr lang="ru-RU" smtClean="0"/>
          </a:p>
          <a:p>
            <a:endParaRPr lang="uk-UA"/>
          </a:p>
        </p:txBody>
      </p:sp>
      <p:sp>
        <p:nvSpPr>
          <p:cNvPr id="4" name="Номер слайда 3"/>
          <p:cNvSpPr>
            <a:spLocks noGrp="1"/>
          </p:cNvSpPr>
          <p:nvPr>
            <p:ph type="sldNum" sz="quarter" idx="10"/>
          </p:nvPr>
        </p:nvSpPr>
        <p:spPr/>
        <p:txBody>
          <a:bodyPr/>
          <a:lstStyle/>
          <a:p>
            <a:fld id="{68CA2189-CE24-4554-835D-5FA8EBCB9455}" type="slidenum">
              <a:rPr lang="uk-UA" smtClean="0"/>
              <a:t>46</a:t>
            </a:fld>
            <a:endParaRPr lang="uk-UA"/>
          </a:p>
        </p:txBody>
      </p:sp>
    </p:spTree>
    <p:extLst>
      <p:ext uri="{BB962C8B-B14F-4D97-AF65-F5344CB8AC3E}">
        <p14:creationId xmlns:p14="http://schemas.microsoft.com/office/powerpoint/2010/main" val="4263607525"/>
      </p:ext>
    </p:extLst>
  </p:cSld>
  <p:clrMapOvr>
    <a:masterClrMapping/>
  </p:clrMapOvr>
</p:notes>
</file>

<file path=ppt/notesSlides/notesSlide1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uk-UA"/>
          </a:p>
        </p:txBody>
      </p:sp>
      <p:sp>
        <p:nvSpPr>
          <p:cNvPr id="4" name="Номер слайда 3"/>
          <p:cNvSpPr>
            <a:spLocks noGrp="1"/>
          </p:cNvSpPr>
          <p:nvPr>
            <p:ph type="sldNum" sz="quarter" idx="10"/>
          </p:nvPr>
        </p:nvSpPr>
        <p:spPr/>
        <p:txBody>
          <a:bodyPr/>
          <a:lstStyle/>
          <a:p>
            <a:fld id="{49043214-791E-4433-A688-AB24E1E07E79}" type="slidenum">
              <a:rPr lang="uk-UA" smtClean="0"/>
              <a:t>47</a:t>
            </a:fld>
            <a:endParaRPr lang="uk-UA"/>
          </a:p>
        </p:txBody>
      </p:sp>
    </p:spTree>
    <p:extLst>
      <p:ext uri="{BB962C8B-B14F-4D97-AF65-F5344CB8AC3E}">
        <p14:creationId xmlns:p14="http://schemas.microsoft.com/office/powerpoint/2010/main" val="1333208926"/>
      </p:ext>
    </p:extLst>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mtClean="0"/>
              <a:t>Під терміном уразливість мається на увазі слабке місце в програмному забезпеченні, що може бути використано порушником безпеки у своїх цілях.</a:t>
            </a:r>
          </a:p>
        </p:txBody>
      </p:sp>
      <p:sp>
        <p:nvSpPr>
          <p:cNvPr id="4" name="Номер слайда 3"/>
          <p:cNvSpPr>
            <a:spLocks noGrp="1"/>
          </p:cNvSpPr>
          <p:nvPr>
            <p:ph type="sldNum" sz="quarter" idx="10"/>
          </p:nvPr>
        </p:nvSpPr>
        <p:spPr/>
        <p:txBody>
          <a:bodyPr/>
          <a:lstStyle/>
          <a:p>
            <a:fld id="{49043214-791E-4433-A688-AB24E1E07E79}" type="slidenum">
              <a:rPr lang="uk-UA" smtClean="0"/>
              <a:t>15</a:t>
            </a:fld>
            <a:endParaRPr lang="uk-UA"/>
          </a:p>
        </p:txBody>
      </p:sp>
    </p:spTree>
    <p:extLst>
      <p:ext uri="{BB962C8B-B14F-4D97-AF65-F5344CB8AC3E}">
        <p14:creationId xmlns:p14="http://schemas.microsoft.com/office/powerpoint/2010/main" val="4144296525"/>
      </p:ext>
    </p:extLst>
  </p:cSld>
  <p:clrMapOvr>
    <a:masterClrMapping/>
  </p:clrMapOvr>
</p:notes>
</file>

<file path=ppt/notesSlides/notesSlide2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mtClean="0"/>
              <a:t>На цій основі було "виявлено" два основних правила, які гарантують безпеку:</a:t>
            </a:r>
          </a:p>
          <a:p>
            <a:r>
              <a:rPr lang="uk-UA" smtClean="0"/>
              <a:t>Правило 1. (</a:t>
            </a:r>
            <a:r>
              <a:rPr lang="en-US" smtClean="0"/>
              <a:t>no read up (NRU) - </a:t>
            </a:r>
            <a:r>
              <a:rPr lang="uk-UA" smtClean="0"/>
              <a:t>немає читання вгору). Працівник не має права знайомитися з документом (читати), гриф секретності (рівень безпеки) якого вище його ступеня допуску (рівня безпеки).</a:t>
            </a:r>
          </a:p>
          <a:p>
            <a:r>
              <a:rPr lang="uk-UA" smtClean="0"/>
              <a:t>Правило 2. (</a:t>
            </a:r>
            <a:r>
              <a:rPr lang="en-US" smtClean="0"/>
              <a:t>no write down (NWD) - </a:t>
            </a:r>
            <a:r>
              <a:rPr lang="uk-UA" smtClean="0"/>
              <a:t>немає запису вниз). Працівник не має права вносити інформацію (писати) свого рівня безпеки в документ з більш низьким рівнем безпеки (з більш низьким грифом секретності).</a:t>
            </a:r>
            <a:endParaRPr lang="uk-UA"/>
          </a:p>
        </p:txBody>
      </p:sp>
      <p:sp>
        <p:nvSpPr>
          <p:cNvPr id="4" name="Номер слайда 3"/>
          <p:cNvSpPr>
            <a:spLocks noGrp="1"/>
          </p:cNvSpPr>
          <p:nvPr>
            <p:ph type="sldNum" sz="quarter" idx="10"/>
          </p:nvPr>
        </p:nvSpPr>
        <p:spPr/>
        <p:txBody>
          <a:bodyPr/>
          <a:lstStyle/>
          <a:p>
            <a:fld id="{68CA2189-CE24-4554-835D-5FA8EBCB9455}" type="slidenum">
              <a:rPr lang="uk-UA" smtClean="0"/>
              <a:t>48</a:t>
            </a:fld>
            <a:endParaRPr lang="uk-UA"/>
          </a:p>
        </p:txBody>
      </p:sp>
    </p:spTree>
    <p:extLst>
      <p:ext uri="{BB962C8B-B14F-4D97-AF65-F5344CB8AC3E}">
        <p14:creationId xmlns:p14="http://schemas.microsoft.com/office/powerpoint/2010/main" val="1404047435"/>
      </p:ext>
    </p:extLst>
  </p:cSld>
  <p:clrMapOvr>
    <a:masterClrMapping/>
  </p:clrMapOvr>
</p:notes>
</file>

<file path=ppt/notesSlides/notesSlide2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mtClean="0"/>
              <a:t>Використання решітки для опису відносини між рівнями безпеки дозволяє використовувати в якості атрибутів безпеки (елементів множини </a:t>
            </a:r>
            <a:r>
              <a:rPr lang="en-US" smtClean="0"/>
              <a:t>L) </a:t>
            </a:r>
            <a:r>
              <a:rPr lang="uk-UA" smtClean="0"/>
              <a:t>не тільки цілі числа, для яких визначено ставлення "менше або дорівнює", а й більш складні складові елементи.</a:t>
            </a:r>
          </a:p>
          <a:p>
            <a:r>
              <a:rPr lang="uk-UA" smtClean="0"/>
              <a:t>Функція рівня безпеки </a:t>
            </a:r>
            <a:r>
              <a:rPr lang="en-US" smtClean="0"/>
              <a:t>F </a:t>
            </a:r>
            <a:r>
              <a:rPr lang="uk-UA" smtClean="0"/>
              <a:t>призначає кожному суб'єкту і об'єкту деякий рівень безпеки з </a:t>
            </a:r>
            <a:r>
              <a:rPr lang="en-US" smtClean="0"/>
              <a:t>L, </a:t>
            </a:r>
            <a:r>
              <a:rPr lang="uk-UA" smtClean="0"/>
              <a:t>розбиваючи множина сутностей системи на класи, в межах яких їх властивості з точки зору моделі безпеки є еквівалентними.</a:t>
            </a:r>
            <a:endParaRPr lang="uk-UA"/>
          </a:p>
        </p:txBody>
      </p:sp>
      <p:sp>
        <p:nvSpPr>
          <p:cNvPr id="4" name="Номер слайда 3"/>
          <p:cNvSpPr>
            <a:spLocks noGrp="1"/>
          </p:cNvSpPr>
          <p:nvPr>
            <p:ph type="sldNum" sz="quarter" idx="10"/>
          </p:nvPr>
        </p:nvSpPr>
        <p:spPr/>
        <p:txBody>
          <a:bodyPr/>
          <a:lstStyle/>
          <a:p>
            <a:fld id="{68CA2189-CE24-4554-835D-5FA8EBCB9455}" type="slidenum">
              <a:rPr lang="uk-UA" smtClean="0"/>
              <a:t>49</a:t>
            </a:fld>
            <a:endParaRPr lang="uk-UA"/>
          </a:p>
        </p:txBody>
      </p:sp>
    </p:spTree>
    <p:extLst>
      <p:ext uri="{BB962C8B-B14F-4D97-AF65-F5344CB8AC3E}">
        <p14:creationId xmlns:p14="http://schemas.microsoft.com/office/powerpoint/2010/main" val="1054498309"/>
      </p:ext>
    </p:extLst>
  </p:cSld>
  <p:clrMapOvr>
    <a:masterClrMapping/>
  </p:clrMapOvr>
</p:notes>
</file>

<file path=ppt/notesSlides/notesSlide2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mtClean="0"/>
              <a:t>Мандатне управління доступом не розрізняє сутностей, яким присвоєно однаковий рівень безпеки, і на їх взаємодії обмеження відсутні. Тому в тих ситуаціях, коли управління доступом вимагає більш гнучкого підходу, мандатна модель застосовується спільно з</a:t>
            </a:r>
            <a:r>
              <a:rPr lang="uk-UA" baseline="0" smtClean="0"/>
              <a:t> </a:t>
            </a:r>
            <a:r>
              <a:rPr lang="uk-UA" smtClean="0"/>
              <a:t>дискреційною, яка використовується для контролю за взаємодіями між сутностями одного рівня і для установки додаткових обмежень, що підсилюють мандатну модель.</a:t>
            </a:r>
            <a:endParaRPr lang="uk-UA"/>
          </a:p>
        </p:txBody>
      </p:sp>
      <p:sp>
        <p:nvSpPr>
          <p:cNvPr id="4" name="Номер слайда 3"/>
          <p:cNvSpPr>
            <a:spLocks noGrp="1"/>
          </p:cNvSpPr>
          <p:nvPr>
            <p:ph type="sldNum" sz="quarter" idx="10"/>
          </p:nvPr>
        </p:nvSpPr>
        <p:spPr/>
        <p:txBody>
          <a:bodyPr/>
          <a:lstStyle/>
          <a:p>
            <a:fld id="{68CA2189-CE24-4554-835D-5FA8EBCB9455}" type="slidenum">
              <a:rPr lang="uk-UA" smtClean="0"/>
              <a:t>51</a:t>
            </a:fld>
            <a:endParaRPr lang="uk-UA"/>
          </a:p>
        </p:txBody>
      </p:sp>
    </p:spTree>
    <p:extLst>
      <p:ext uri="{BB962C8B-B14F-4D97-AF65-F5344CB8AC3E}">
        <p14:creationId xmlns:p14="http://schemas.microsoft.com/office/powerpoint/2010/main" val="2590966833"/>
      </p:ext>
    </p:extLst>
  </p:cSld>
  <p:clrMapOvr>
    <a:masterClrMapping/>
  </p:clrMapOvr>
</p:notes>
</file>

<file path=ppt/notesSlides/notesSlide2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err="1" smtClean="0"/>
              <a:t>Якщо початковий стан системи безпечний, і всі переходи системи зі стану в стан не порушують обмежень, сформульованих політикою безпеки, то будь-який наступний стан системи безпечний.</a:t>
            </a:r>
          </a:p>
          <a:p>
            <a:r>
              <a:rPr lang="ru-RU" err="1" smtClean="0"/>
              <a:t>Крім того для ІС з ММБ характерна більш висока ступінь надійності. Це пов'язано з тим, що монітор безпеки такої системи повинен відслідковувати, не тільки правила доступу суб'єктів системи до об'єктів, а й стан самої ІС. Таким чином, канали витоку в системах даного типу не закладені в неї безпосередньо (що спостерігається ДМБ), а можуть з'явитися тільки при практичній реалізації системи</a:t>
            </a:r>
            <a:endParaRPr lang="uk-UA" smtClean="0"/>
          </a:p>
          <a:p>
            <a:r>
              <a:rPr lang="uk-UA" smtClean="0"/>
              <a:t>Ще одним розширенням моделі Белла-ЛаПадули, що має важливе прикладне значення, є введення методології і техніки спільного (групового) доступу. Для цього </a:t>
            </a:r>
          </a:p>
          <a:p>
            <a:r>
              <a:rPr lang="uk-UA" smtClean="0"/>
              <a:t>додається функція групового доступу. Відповідно в матриці доступу </a:t>
            </a:r>
            <a:r>
              <a:rPr lang="en-US" smtClean="0"/>
              <a:t>A [s, o] </a:t>
            </a:r>
            <a:r>
              <a:rPr lang="uk-UA" smtClean="0"/>
              <a:t>системи додаються рядки, відповідні суб'єктам групового доступу. Крім доповнення матриці доступу груповими суб'єктами, вводяться механізми реалізації для них правил </a:t>
            </a:r>
            <a:r>
              <a:rPr lang="en-US" smtClean="0"/>
              <a:t>NRU </a:t>
            </a:r>
            <a:r>
              <a:rPr lang="uk-UA" smtClean="0"/>
              <a:t>і </a:t>
            </a:r>
            <a:r>
              <a:rPr lang="en-US" smtClean="0"/>
              <a:t>NWD, </a:t>
            </a:r>
            <a:r>
              <a:rPr lang="uk-UA" smtClean="0"/>
              <a:t>оскільки до складу суб'єкта групового доступу, можуть входити суб'єкти з різним рівнем безпеки.</a:t>
            </a:r>
            <a:endParaRPr lang="uk-UA"/>
          </a:p>
        </p:txBody>
      </p:sp>
      <p:sp>
        <p:nvSpPr>
          <p:cNvPr id="4" name="Номер слайда 3"/>
          <p:cNvSpPr>
            <a:spLocks noGrp="1"/>
          </p:cNvSpPr>
          <p:nvPr>
            <p:ph type="sldNum" sz="quarter" idx="10"/>
          </p:nvPr>
        </p:nvSpPr>
        <p:spPr/>
        <p:txBody>
          <a:bodyPr/>
          <a:lstStyle/>
          <a:p>
            <a:fld id="{68CA2189-CE24-4554-835D-5FA8EBCB9455}" type="slidenum">
              <a:rPr lang="uk-UA" smtClean="0"/>
              <a:t>52</a:t>
            </a:fld>
            <a:endParaRPr lang="uk-UA"/>
          </a:p>
        </p:txBody>
      </p:sp>
    </p:spTree>
    <p:extLst>
      <p:ext uri="{BB962C8B-B14F-4D97-AF65-F5344CB8AC3E}">
        <p14:creationId xmlns:p14="http://schemas.microsoft.com/office/powerpoint/2010/main" val="2627238314"/>
      </p:ext>
    </p:extLst>
  </p:cSld>
  <p:clrMapOvr>
    <a:masterClrMapping/>
  </p:clrMapOvr>
</p:notes>
</file>

<file path=ppt/notesSlides/notesSlide2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uk-UA"/>
          </a:p>
        </p:txBody>
      </p:sp>
      <p:sp>
        <p:nvSpPr>
          <p:cNvPr id="4" name="Номер слайда 3"/>
          <p:cNvSpPr>
            <a:spLocks noGrp="1"/>
          </p:cNvSpPr>
          <p:nvPr>
            <p:ph type="sldNum" sz="quarter" idx="10"/>
          </p:nvPr>
        </p:nvSpPr>
        <p:spPr/>
        <p:txBody>
          <a:bodyPr/>
          <a:lstStyle/>
          <a:p>
            <a:fld id="{68CA2189-CE24-4554-835D-5FA8EBCB9455}" type="slidenum">
              <a:rPr lang="uk-UA" smtClean="0"/>
              <a:t>53</a:t>
            </a:fld>
            <a:endParaRPr lang="uk-UA"/>
          </a:p>
        </p:txBody>
      </p:sp>
    </p:spTree>
    <p:extLst>
      <p:ext uri="{BB962C8B-B14F-4D97-AF65-F5344CB8AC3E}">
        <p14:creationId xmlns:p14="http://schemas.microsoft.com/office/powerpoint/2010/main" val="1795420206"/>
      </p:ext>
    </p:extLst>
  </p:cSld>
  <p:clrMapOvr>
    <a:masterClrMapping/>
  </p:clrMapOvr>
</p:notes>
</file>

<file path=ppt/notesSlides/notesSlide2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mtClean="0"/>
              <a:t>+ </a:t>
            </a:r>
            <a:r>
              <a:rPr lang="ru-RU" err="1" smtClean="0"/>
              <a:t>Завищення р</a:t>
            </a:r>
            <a:r>
              <a:rPr lang="uk-UA" err="1" smtClean="0"/>
              <a:t>івня</a:t>
            </a:r>
            <a:r>
              <a:rPr lang="uk-UA" baseline="0" smtClean="0"/>
              <a:t> секретності - я</a:t>
            </a:r>
            <a:r>
              <a:rPr lang="ru-RU" baseline="0" err="1" smtClean="0"/>
              <a:t>кщо по ходу роботи зміни в документ вносять суб'єктиз усе більш високим рівнем доступу, рівень секретності документа також постійно зростає</a:t>
            </a:r>
            <a:endParaRPr lang="ru-RU" baseline="0" smtClean="0"/>
          </a:p>
          <a:p>
            <a:r>
              <a:rPr lang="ru-RU" baseline="0" smtClean="0"/>
              <a:t>+ Запис всліпу</a:t>
            </a:r>
            <a:endParaRPr lang="ru-RU" baseline="0" smtClean="0"/>
          </a:p>
          <a:p>
            <a:r>
              <a:rPr lang="ru-RU" baseline="0" smtClean="0"/>
              <a:t>+ </a:t>
            </a:r>
            <a:r>
              <a:rPr lang="ru-RU" err="1" smtClean="0"/>
              <a:t>Довіренні</a:t>
            </a:r>
            <a:r>
              <a:rPr lang="ru-RU" baseline="0" smtClean="0"/>
              <a:t> субєкти</a:t>
            </a:r>
            <a:endParaRPr lang="ru-RU" baseline="0" smtClean="0"/>
          </a:p>
          <a:p>
            <a:r>
              <a:rPr lang="ru-RU" baseline="0" smtClean="0"/>
              <a:t>+ Проблема віддаленого читання-запису. У розподілених системах при віддаленому читанні файлу створюються два потоки: від суб'єкта до об'єкта (запити на читання, підтвердження, інша службова інформація) і від об'єкта до суб'єкта (самі запитувані дані). При цьому, наприклад, якщо F (s)&gt;F (o), то перший потік буде суперечити властивості безпеки по запису. На практиці для вирішення цієї проблеми треба розділяти службові потоки (запити, підтвердження) та власне передачу інформації</a:t>
            </a:r>
            <a:endParaRPr lang="uk-UA"/>
          </a:p>
        </p:txBody>
      </p:sp>
      <p:sp>
        <p:nvSpPr>
          <p:cNvPr id="4" name="Номер слайда 3"/>
          <p:cNvSpPr>
            <a:spLocks noGrp="1"/>
          </p:cNvSpPr>
          <p:nvPr>
            <p:ph type="sldNum" sz="quarter" idx="10"/>
          </p:nvPr>
        </p:nvSpPr>
        <p:spPr/>
        <p:txBody>
          <a:bodyPr/>
          <a:lstStyle/>
          <a:p>
            <a:fld id="{68CA2189-CE24-4554-835D-5FA8EBCB9455}" type="slidenum">
              <a:rPr lang="uk-UA" smtClean="0"/>
              <a:t>54</a:t>
            </a:fld>
            <a:endParaRPr lang="uk-UA"/>
          </a:p>
        </p:txBody>
      </p:sp>
    </p:spTree>
    <p:extLst>
      <p:ext uri="{BB962C8B-B14F-4D97-AF65-F5344CB8AC3E}">
        <p14:creationId xmlns:p14="http://schemas.microsoft.com/office/powerpoint/2010/main" val="2065768349"/>
      </p:ext>
    </p:extLst>
  </p:cSld>
  <p:clrMapOvr>
    <a:masterClrMapping/>
  </p:clrMapOvr>
</p:notes>
</file>

<file path=ppt/notesSlides/notesSlide2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uk-UA"/>
          </a:p>
        </p:txBody>
      </p:sp>
      <p:sp>
        <p:nvSpPr>
          <p:cNvPr id="4" name="Номер слайда 3"/>
          <p:cNvSpPr>
            <a:spLocks noGrp="1"/>
          </p:cNvSpPr>
          <p:nvPr>
            <p:ph type="sldNum" sz="quarter" idx="10"/>
          </p:nvPr>
        </p:nvSpPr>
        <p:spPr/>
        <p:txBody>
          <a:bodyPr/>
          <a:lstStyle/>
          <a:p>
            <a:fld id="{68CA2189-CE24-4554-835D-5FA8EBCB9455}" type="slidenum">
              <a:rPr lang="uk-UA" smtClean="0"/>
              <a:t>62</a:t>
            </a:fld>
            <a:endParaRPr lang="uk-UA"/>
          </a:p>
        </p:txBody>
      </p:sp>
    </p:spTree>
    <p:extLst>
      <p:ext uri="{BB962C8B-B14F-4D97-AF65-F5344CB8AC3E}">
        <p14:creationId xmlns:p14="http://schemas.microsoft.com/office/powerpoint/2010/main" val="2679267719"/>
      </p:ext>
    </p:extLst>
  </p:cSld>
  <p:clrMapOvr>
    <a:masterClrMapping/>
  </p:clrMapOvr>
</p:notes>
</file>

<file path=ppt/notesSlides/notesSlide2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err="1" smtClean="0">
                <a:solidFill>
                  <a:schemeClr val="tx1"/>
                </a:solidFill>
                <a:effectLst/>
                <a:latin typeface="+mn-lt"/>
                <a:ea typeface="+mn-ea"/>
                <a:cs typeface="+mn-cs"/>
              </a:rPr>
              <a:t>термін ідентифікація використовується у двох значеннях: по-перше, це процедура присвоєння ідентифікатора об'єк­ту КС, а по-друге, це процедура встановлення відповідності між об'єктом і його ідентифікатором, тобто процедура упізнання. Іден­тифікатор - це певний унікальний образ, ім'я чи число.</a:t>
            </a:r>
            <a:endParaRPr lang="ru-RU"/>
          </a:p>
        </p:txBody>
      </p:sp>
      <p:sp>
        <p:nvSpPr>
          <p:cNvPr id="4" name="Номер слайда 3"/>
          <p:cNvSpPr>
            <a:spLocks noGrp="1"/>
          </p:cNvSpPr>
          <p:nvPr>
            <p:ph type="sldNum" sz="quarter" idx="10"/>
          </p:nvPr>
        </p:nvSpPr>
        <p:spPr/>
        <p:txBody>
          <a:bodyPr/>
          <a:lstStyle/>
          <a:p>
            <a:fld id="{67D27BB4-800C-4075-912C-DB9C5F2228B5}" type="slidenum">
              <a:rPr lang="ru-RU" smtClean="0"/>
              <a:t>64</a:t>
            </a:fld>
            <a:endParaRPr lang="ru-RU"/>
          </a:p>
        </p:txBody>
      </p:sp>
    </p:spTree>
    <p:extLst>
      <p:ext uri="{BB962C8B-B14F-4D97-AF65-F5344CB8AC3E}">
        <p14:creationId xmlns:p14="http://schemas.microsoft.com/office/powerpoint/2010/main" val="3730578290"/>
      </p:ext>
    </p:extLst>
  </p:cSld>
  <p:clrMapOvr>
    <a:masterClrMapping/>
  </p:clrMapOvr>
</p:notes>
</file>

<file path=ppt/notesSlides/notesSlide2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ct val="0"/>
              </a:spcAft>
              <a:buClrTx/>
              <a:buSzTx/>
              <a:buFontTx/>
              <a:buNone/>
              <a:defRPr/>
            </a:pPr>
            <a:r>
              <a:rPr lang="ru-RU" sz="1200" b="0" i="0" kern="1200" err="1" smtClean="0">
                <a:solidFill>
                  <a:schemeClr val="tx1"/>
                </a:solidFill>
                <a:effectLst/>
                <a:latin typeface="+mn-lt"/>
                <a:ea typeface="+mn-ea"/>
                <a:cs typeface="+mn-cs"/>
              </a:rPr>
              <a:t>Автентифікація - це процедура перевірки належності пред'яв­леного ідентифікатора об'єкту КС, тобто встановлення чи підтвер­дження дійсності, ще - перевірка, чи є об'єкт, що перевіряється, або суб'єкт справді тим, за кого він себе видає.</a:t>
            </a:r>
            <a:endParaRPr lang="uk-UA" sz="1200" smtClean="0"/>
          </a:p>
          <a:p>
            <a:pPr marL="0" marR="0" indent="0" algn="l" defTabSz="914400" rtl="0" eaLnBrk="1" fontAlgn="auto" latinLnBrk="0" hangingPunct="1">
              <a:lnSpc>
                <a:spcPct val="100000"/>
              </a:lnSpc>
              <a:spcBef>
                <a:spcPct val="0"/>
              </a:spcBef>
              <a:spcAft>
                <a:spcPct val="0"/>
              </a:spcAft>
              <a:buClrTx/>
              <a:buSzTx/>
              <a:buFontTx/>
              <a:buNone/>
              <a:defRPr/>
            </a:pPr>
            <a:r>
              <a:rPr lang="uk-UA" sz="1200" smtClean="0"/>
              <a:t>Тим самим, завдання ідентифікації - відповісти на питання «хто це?», А аутентифікації - «а чи він це є насправді?»</a:t>
            </a:r>
          </a:p>
          <a:p>
            <a:pPr marL="0" marR="0" indent="0" algn="l" defTabSz="914400" rtl="0" eaLnBrk="1" fontAlgn="auto" latinLnBrk="0" hangingPunct="1">
              <a:lnSpc>
                <a:spcPct val="100000"/>
              </a:lnSpc>
              <a:spcBef>
                <a:spcPct val="0"/>
              </a:spcBef>
              <a:spcAft>
                <a:spcPct val="0"/>
              </a:spcAft>
              <a:buClrTx/>
              <a:buSzTx/>
              <a:buFontTx/>
              <a:buNone/>
              <a:defRPr/>
            </a:pPr>
            <a:endParaRPr lang="ru-RU" sz="1200" smtClean="0"/>
          </a:p>
          <a:p>
            <a:endParaRPr lang="ru-RU"/>
          </a:p>
        </p:txBody>
      </p:sp>
      <p:sp>
        <p:nvSpPr>
          <p:cNvPr id="4" name="Номер слайда 3"/>
          <p:cNvSpPr>
            <a:spLocks noGrp="1"/>
          </p:cNvSpPr>
          <p:nvPr>
            <p:ph type="sldNum" sz="quarter" idx="10"/>
          </p:nvPr>
        </p:nvSpPr>
        <p:spPr/>
        <p:txBody>
          <a:bodyPr/>
          <a:lstStyle/>
          <a:p>
            <a:fld id="{67D27BB4-800C-4075-912C-DB9C5F2228B5}" type="slidenum">
              <a:rPr lang="ru-RU" smtClean="0"/>
              <a:t>66</a:t>
            </a:fld>
            <a:endParaRPr lang="ru-RU"/>
          </a:p>
        </p:txBody>
      </p:sp>
    </p:spTree>
    <p:extLst>
      <p:ext uri="{BB962C8B-B14F-4D97-AF65-F5344CB8AC3E}">
        <p14:creationId xmlns:p14="http://schemas.microsoft.com/office/powerpoint/2010/main" val="874913945"/>
      </p:ext>
    </p:extLst>
  </p:cSld>
  <p:clrMapOvr>
    <a:masterClrMapping/>
  </p:clrMapOvr>
</p:notes>
</file>

<file path=ppt/notesSlides/notesSlide2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err="1" smtClean="0">
                <a:solidFill>
                  <a:schemeClr val="tx1"/>
                </a:solidFill>
                <a:effectLst/>
                <a:latin typeface="+mn-lt"/>
                <a:ea typeface="+mn-ea"/>
                <a:cs typeface="+mn-cs"/>
              </a:rPr>
              <a:t>Під безпекою (стійкістю) системи ідентифікації та автентифікації розуміється ступінь забезпечуваних нею гарантій того, що ЗЛ не здатний пройти автентифікацію від імені іншого користувача, тобто чим вища стійкість системи автентифікації, тим складніше ЗЛ роз­в'язати зазначену задачу. </a:t>
            </a:r>
          </a:p>
          <a:p>
            <a:r>
              <a:rPr lang="ru-RU" sz="1200" b="0" i="0" kern="1200" smtClean="0">
                <a:solidFill>
                  <a:schemeClr val="tx1"/>
                </a:solidFill>
                <a:effectLst/>
                <a:latin typeface="+mn-lt"/>
                <a:ea typeface="+mn-ea"/>
                <a:cs typeface="+mn-cs"/>
              </a:rPr>
              <a:t>Система ІА є одним із ключових елементів інфраструктури захисту від НСД будь-якої інформаційної системи.</a:t>
            </a:r>
            <a:endParaRPr lang="ru-RU"/>
          </a:p>
        </p:txBody>
      </p:sp>
      <p:sp>
        <p:nvSpPr>
          <p:cNvPr id="4" name="Номер слайда 3"/>
          <p:cNvSpPr>
            <a:spLocks noGrp="1"/>
          </p:cNvSpPr>
          <p:nvPr>
            <p:ph type="sldNum" sz="quarter" idx="10"/>
          </p:nvPr>
        </p:nvSpPr>
        <p:spPr/>
        <p:txBody>
          <a:bodyPr/>
          <a:lstStyle/>
          <a:p>
            <a:fld id="{67D27BB4-800C-4075-912C-DB9C5F2228B5}" type="slidenum">
              <a:rPr lang="ru-RU" smtClean="0"/>
              <a:t>67</a:t>
            </a:fld>
            <a:endParaRPr lang="ru-RU"/>
          </a:p>
        </p:txBody>
      </p:sp>
    </p:spTree>
    <p:extLst>
      <p:ext uri="{BB962C8B-B14F-4D97-AF65-F5344CB8AC3E}">
        <p14:creationId xmlns:p14="http://schemas.microsoft.com/office/powerpoint/2010/main" val="4055594951"/>
      </p:ext>
    </p:extLst>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49043214-791E-4433-A688-AB24E1E07E79}" type="slidenum">
              <a:rPr lang="uk-UA" smtClean="0"/>
              <a:t>21</a:t>
            </a:fld>
            <a:endParaRPr lang="uk-UA"/>
          </a:p>
        </p:txBody>
      </p:sp>
    </p:spTree>
    <p:extLst>
      <p:ext uri="{BB962C8B-B14F-4D97-AF65-F5344CB8AC3E}">
        <p14:creationId xmlns:p14="http://schemas.microsoft.com/office/powerpoint/2010/main" val="3000649558"/>
      </p:ext>
    </p:extLst>
  </p:cSld>
  <p:clrMapOvr>
    <a:masterClrMapping/>
  </p:clrMapOvr>
</p:notes>
</file>

<file path=ppt/notesSlides/notesSlide3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err="1" smtClean="0">
                <a:solidFill>
                  <a:schemeClr val="tx1"/>
                </a:solidFill>
                <a:effectLst/>
                <a:latin typeface="+mn-lt"/>
                <a:ea typeface="+mn-ea"/>
                <a:cs typeface="+mn-cs"/>
              </a:rPr>
              <a:t>Якщо в процедурі автентифікації беруть участь тільки дві сторо­ни, що встановлюють дійсність одна одної, така процедура називаєть­ся безпосередньою автентифікацією (</a:t>
            </a:r>
            <a:r>
              <a:rPr lang="en-US" sz="1200" b="0" i="0" kern="1200" smtClean="0">
                <a:solidFill>
                  <a:schemeClr val="tx1"/>
                </a:solidFill>
                <a:effectLst/>
                <a:latin typeface="+mn-lt"/>
                <a:ea typeface="+mn-ea"/>
                <a:cs typeface="+mn-cs"/>
              </a:rPr>
              <a:t>direct password authentication). </a:t>
            </a:r>
            <a:r>
              <a:rPr lang="ru-RU" sz="1200" b="0" i="0" kern="1200" err="1" smtClean="0">
                <a:solidFill>
                  <a:schemeClr val="tx1"/>
                </a:solidFill>
                <a:effectLst/>
                <a:latin typeface="+mn-lt"/>
                <a:ea typeface="+mn-ea"/>
                <a:cs typeface="+mn-cs"/>
              </a:rPr>
              <a:t>Якщо ж у процесі автентифікації беруть участь не тільки ці сторони, а й інші, допоміжні, говорять про автентифікації за участю довіреної сторони (</a:t>
            </a:r>
            <a:r>
              <a:rPr lang="en-US" sz="1200" b="0" i="0" kern="1200" smtClean="0">
                <a:solidFill>
                  <a:schemeClr val="tx1"/>
                </a:solidFill>
                <a:effectLst/>
                <a:latin typeface="+mn-lt"/>
                <a:ea typeface="+mn-ea"/>
                <a:cs typeface="+mn-cs"/>
              </a:rPr>
              <a:t>trusted third party authentication). </a:t>
            </a:r>
            <a:r>
              <a:rPr lang="ru-RU" sz="1200" b="0" i="0" kern="1200" smtClean="0">
                <a:solidFill>
                  <a:schemeClr val="tx1"/>
                </a:solidFill>
                <a:effectLst/>
                <a:latin typeface="+mn-lt"/>
                <a:ea typeface="+mn-ea"/>
                <a:cs typeface="+mn-cs"/>
              </a:rPr>
              <a:t>При цьому третю сторону виявлення і називають сервером автентифікації (</a:t>
            </a:r>
            <a:r>
              <a:rPr lang="en-US" sz="1200" b="0" i="0" kern="1200" smtClean="0">
                <a:solidFill>
                  <a:schemeClr val="tx1"/>
                </a:solidFill>
                <a:effectLst/>
                <a:latin typeface="+mn-lt"/>
                <a:ea typeface="+mn-ea"/>
                <a:cs typeface="+mn-cs"/>
              </a:rPr>
              <a:t>authentication server) </a:t>
            </a:r>
            <a:r>
              <a:rPr lang="ru-RU" sz="1200" b="0" i="0" kern="1200" err="1" smtClean="0">
                <a:solidFill>
                  <a:schemeClr val="tx1"/>
                </a:solidFill>
                <a:effectLst/>
                <a:latin typeface="+mn-lt"/>
                <a:ea typeface="+mn-ea"/>
                <a:cs typeface="+mn-cs"/>
              </a:rPr>
              <a:t>чи арбітром (</a:t>
            </a:r>
            <a:r>
              <a:rPr lang="en-US" sz="1200" b="0" i="0" kern="1200" smtClean="0">
                <a:solidFill>
                  <a:schemeClr val="tx1"/>
                </a:solidFill>
                <a:effectLst/>
                <a:latin typeface="+mn-lt"/>
                <a:ea typeface="+mn-ea"/>
                <a:cs typeface="+mn-cs"/>
              </a:rPr>
              <a:t>arbitrator).</a:t>
            </a:r>
            <a:endParaRPr lang="ru-RU"/>
          </a:p>
        </p:txBody>
      </p:sp>
      <p:sp>
        <p:nvSpPr>
          <p:cNvPr id="4" name="Номер слайда 3"/>
          <p:cNvSpPr>
            <a:spLocks noGrp="1"/>
          </p:cNvSpPr>
          <p:nvPr>
            <p:ph type="sldNum" sz="quarter" idx="10"/>
          </p:nvPr>
        </p:nvSpPr>
        <p:spPr/>
        <p:txBody>
          <a:bodyPr/>
          <a:lstStyle/>
          <a:p>
            <a:fld id="{67D27BB4-800C-4075-912C-DB9C5F2228B5}" type="slidenum">
              <a:rPr lang="ru-RU" smtClean="0"/>
              <a:t>71</a:t>
            </a:fld>
            <a:endParaRPr lang="ru-RU"/>
          </a:p>
        </p:txBody>
      </p:sp>
    </p:spTree>
    <p:extLst>
      <p:ext uri="{BB962C8B-B14F-4D97-AF65-F5344CB8AC3E}">
        <p14:creationId xmlns:p14="http://schemas.microsoft.com/office/powerpoint/2010/main" val="2570255179"/>
      </p:ext>
    </p:extLst>
  </p:cSld>
  <p:clrMapOvr>
    <a:masterClrMapping/>
  </p:clrMapOvr>
</p:notes>
</file>

<file path=ppt/notesSlides/notesSlide3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err="1" smtClean="0">
                <a:solidFill>
                  <a:schemeClr val="tx1"/>
                </a:solidFill>
                <a:effectLst/>
                <a:latin typeface="+mn-lt"/>
                <a:ea typeface="+mn-ea"/>
                <a:cs typeface="+mn-cs"/>
              </a:rPr>
              <a:t>Іншим поширеним методом ІА є парольна схема. Ідентифікатор користувача - певна унікальна кількість інфор­мації, що дозволяє розрізняти індивідуальних користувачів парольної системи (проводити їх ідентифікацію). Часто ідентифікатор також називають ім'ям користувача чи ім'ям облікового запису користувача.</a:t>
            </a:r>
            <a:r>
              <a:rPr lang="en-US" sz="1200" b="0" i="0" kern="1200" smtClean="0">
                <a:solidFill>
                  <a:schemeClr val="tx1"/>
                </a:solidFill>
                <a:effectLst/>
                <a:latin typeface="+mn-lt"/>
                <a:ea typeface="+mn-ea"/>
                <a:cs typeface="+mn-cs"/>
              </a:rPr>
              <a:t> </a:t>
            </a:r>
            <a:endParaRPr lang="ru-RU" sz="1200" b="0" i="0" kern="1200" smtClean="0">
              <a:solidFill>
                <a:schemeClr val="tx1"/>
              </a:solidFill>
              <a:effectLst/>
              <a:latin typeface="+mn-lt"/>
              <a:ea typeface="+mn-ea"/>
              <a:cs typeface="+mn-cs"/>
            </a:endParaRPr>
          </a:p>
          <a:p>
            <a:r>
              <a:rPr lang="ru-RU" sz="1200" b="0" i="0" kern="1200" smtClean="0">
                <a:solidFill>
                  <a:schemeClr val="tx1"/>
                </a:solidFill>
                <a:effectLst/>
                <a:latin typeface="+mn-lt"/>
                <a:ea typeface="+mn-ea"/>
                <a:cs typeface="+mn-cs"/>
              </a:rPr>
              <a:t>Пароль користувача - певна секретна кількість інформації, ві­дома тільки користувачу і парольній системі, яку може запам'ятати користувач і пред'явити для проходження процедури автентифікації. Одноразовий пароль дає можливість користувачу одноразово пройти автентифікацію. Багаторазовий пароль може бути використаний для перевірки дійсності повторно.</a:t>
            </a:r>
          </a:p>
          <a:p>
            <a:r>
              <a:rPr lang="ru-RU" sz="1200" b="0" i="0" kern="1200" err="1" smtClean="0">
                <a:solidFill>
                  <a:schemeClr val="tx1"/>
                </a:solidFill>
                <a:effectLst/>
                <a:latin typeface="+mn-lt"/>
                <a:ea typeface="+mn-ea"/>
                <a:cs typeface="+mn-cs"/>
              </a:rPr>
              <a:t>Обліковий запис користувача - сукупність його ідентифікатора та його пароля.</a:t>
            </a:r>
            <a:r>
              <a:rPr lang="en-US" sz="1200" b="0" i="0" kern="1200" smtClean="0">
                <a:solidFill>
                  <a:schemeClr val="tx1"/>
                </a:solidFill>
                <a:effectLst/>
                <a:latin typeface="+mn-lt"/>
                <a:ea typeface="+mn-ea"/>
                <a:cs typeface="+mn-cs"/>
              </a:rPr>
              <a:t> </a:t>
            </a:r>
            <a:r>
              <a:rPr lang="ru-RU" sz="1200" b="0" i="0" u="none" strike="noStrike" kern="1200" smtClean="0">
                <a:solidFill>
                  <a:schemeClr val="tx1"/>
                </a:solidFill>
                <a:effectLst/>
                <a:latin typeface="+mn-lt"/>
                <a:ea typeface="+mn-ea"/>
                <a:cs typeface="+mn-cs"/>
              </a:rPr>
              <a:t>+</a:t>
            </a:r>
            <a:r>
              <a:rPr lang="ru-RU" sz="1200" b="0" i="0" kern="1200" smtClean="0">
                <a:solidFill>
                  <a:schemeClr val="tx1"/>
                </a:solidFill>
                <a:effectLst/>
                <a:latin typeface="+mn-lt"/>
                <a:ea typeface="+mn-ea"/>
                <a:cs typeface="+mn-cs"/>
              </a:rPr>
              <a:t>База даних користувачів парольної системи містить облікові запи­си всіх користувачів даної парольної системи.</a:t>
            </a:r>
          </a:p>
          <a:p>
            <a:endParaRPr lang="ru-RU"/>
          </a:p>
        </p:txBody>
      </p:sp>
      <p:sp>
        <p:nvSpPr>
          <p:cNvPr id="4" name="Номер слайда 3"/>
          <p:cNvSpPr>
            <a:spLocks noGrp="1"/>
          </p:cNvSpPr>
          <p:nvPr>
            <p:ph type="sldNum" sz="quarter" idx="10"/>
          </p:nvPr>
        </p:nvSpPr>
        <p:spPr/>
        <p:txBody>
          <a:bodyPr/>
          <a:lstStyle/>
          <a:p>
            <a:fld id="{67D27BB4-800C-4075-912C-DB9C5F2228B5}" type="slidenum">
              <a:rPr lang="ru-RU" smtClean="0"/>
              <a:t>73</a:t>
            </a:fld>
            <a:endParaRPr lang="ru-RU"/>
          </a:p>
        </p:txBody>
      </p:sp>
    </p:spTree>
    <p:extLst>
      <p:ext uri="{BB962C8B-B14F-4D97-AF65-F5344CB8AC3E}">
        <p14:creationId xmlns:p14="http://schemas.microsoft.com/office/powerpoint/2010/main" val="3979263633"/>
      </p:ext>
    </p:extLst>
  </p:cSld>
  <p:clrMapOvr>
    <a:masterClrMapping/>
  </p:clrMapOvr>
</p:notes>
</file>

<file path=ppt/notesSlides/notesSlide3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err="1" smtClean="0">
                <a:solidFill>
                  <a:schemeClr val="tx1"/>
                </a:solidFill>
                <a:effectLst/>
                <a:latin typeface="+mn-lt"/>
                <a:ea typeface="+mn-ea"/>
                <a:cs typeface="+mn-cs"/>
              </a:rPr>
              <a:t>Парольна система являє собою «передній край оборони» усієї СЗІ. Деякі її елементи (зокрема такі, що реалізують інтерфейс користува­ча) можуть бути розташовані в місцях, відкритих для доступу потен­ційного ЗЛ. Тому парольна система стає одним із перших об'єктів атаки при вторгненні ЗЛ в захищену систему.</a:t>
            </a:r>
            <a:endParaRPr lang="en-US" sz="1200" b="0" i="0" kern="1200" smtClean="0">
              <a:solidFill>
                <a:schemeClr val="tx1"/>
              </a:solidFill>
              <a:effectLst/>
              <a:latin typeface="+mn-lt"/>
              <a:ea typeface="+mn-ea"/>
              <a:cs typeface="+mn-cs"/>
            </a:endParaRPr>
          </a:p>
          <a:p>
            <a:endParaRPr lang="en-US" sz="1200" b="0" i="0" kern="1200" smtClean="0">
              <a:solidFill>
                <a:schemeClr val="tx1"/>
              </a:solidFill>
              <a:effectLst/>
              <a:latin typeface="+mn-lt"/>
              <a:ea typeface="+mn-ea"/>
              <a:cs typeface="+mn-cs"/>
            </a:endParaRPr>
          </a:p>
          <a:p>
            <a:r>
              <a:rPr lang="uk-UA" sz="1200" b="0" i="0" kern="1200" smtClean="0">
                <a:solidFill>
                  <a:schemeClr val="tx1"/>
                </a:solidFill>
                <a:effectLst/>
                <a:latin typeface="+mn-lt"/>
                <a:ea typeface="+mn-ea"/>
                <a:cs typeface="+mn-cs"/>
              </a:rPr>
              <a:t>К</a:t>
            </a:r>
            <a:r>
              <a:rPr lang="ru-RU" sz="1200" b="0" i="0" kern="1200" err="1" smtClean="0">
                <a:solidFill>
                  <a:schemeClr val="tx1"/>
                </a:solidFill>
                <a:effectLst/>
                <a:latin typeface="+mn-lt"/>
                <a:ea typeface="+mn-ea"/>
                <a:cs typeface="+mn-cs"/>
              </a:rPr>
              <a:t>ористувач може:</a:t>
            </a:r>
            <a:r>
              <a:rPr lang="en-US" sz="1200" b="0" i="0" kern="1200" smtClean="0">
                <a:solidFill>
                  <a:schemeClr val="tx1"/>
                </a:solidFill>
                <a:effectLst/>
                <a:latin typeface="+mn-lt"/>
                <a:ea typeface="+mn-ea"/>
                <a:cs typeface="+mn-cs"/>
              </a:rPr>
              <a:t>  </a:t>
            </a:r>
            <a:r>
              <a:rPr lang="ru-RU" sz="1200" b="0" i="0" kern="1200" err="1" smtClean="0">
                <a:solidFill>
                  <a:schemeClr val="tx1"/>
                </a:solidFill>
                <a:effectLst/>
                <a:latin typeface="+mn-lt"/>
                <a:ea typeface="+mn-ea"/>
                <a:cs typeface="+mn-cs"/>
              </a:rPr>
              <a:t>вибрати пароль, що легко запам'ятати і також легко підібрати;</a:t>
            </a:r>
          </a:p>
          <a:p>
            <a:r>
              <a:rPr lang="ru-RU" sz="1200" b="0" i="0" kern="1200" err="1" smtClean="0">
                <a:solidFill>
                  <a:schemeClr val="tx1"/>
                </a:solidFill>
                <a:effectLst/>
                <a:latin typeface="+mn-lt"/>
                <a:ea typeface="+mn-ea"/>
                <a:cs typeface="+mn-cs"/>
              </a:rPr>
              <a:t>записати пароль, що складно запам'ятати, і покласти запис у доступному місці;</a:t>
            </a:r>
          </a:p>
          <a:p>
            <a:r>
              <a:rPr lang="ru-RU" sz="1200" b="0" i="0" kern="1200" smtClean="0">
                <a:solidFill>
                  <a:schemeClr val="tx1"/>
                </a:solidFill>
                <a:effectLst/>
                <a:latin typeface="+mn-lt"/>
                <a:ea typeface="+mn-ea"/>
                <a:cs typeface="+mn-cs"/>
              </a:rPr>
              <a:t>увести пароль так, що його зможуть побачити сторонні;</a:t>
            </a:r>
          </a:p>
          <a:p>
            <a:endParaRPr lang="ru-RU"/>
          </a:p>
        </p:txBody>
      </p:sp>
      <p:sp>
        <p:nvSpPr>
          <p:cNvPr id="4" name="Номер слайда 3"/>
          <p:cNvSpPr>
            <a:spLocks noGrp="1"/>
          </p:cNvSpPr>
          <p:nvPr>
            <p:ph type="sldNum" sz="quarter" idx="10"/>
          </p:nvPr>
        </p:nvSpPr>
        <p:spPr/>
        <p:txBody>
          <a:bodyPr/>
          <a:lstStyle/>
          <a:p>
            <a:fld id="{67D27BB4-800C-4075-912C-DB9C5F2228B5}" type="slidenum">
              <a:rPr lang="ru-RU" smtClean="0"/>
              <a:t>74</a:t>
            </a:fld>
            <a:endParaRPr lang="ru-RU"/>
          </a:p>
        </p:txBody>
      </p:sp>
    </p:spTree>
    <p:extLst>
      <p:ext uri="{BB962C8B-B14F-4D97-AF65-F5344CB8AC3E}">
        <p14:creationId xmlns:p14="http://schemas.microsoft.com/office/powerpoint/2010/main" val="2787981858"/>
      </p:ext>
    </p:extLst>
  </p:cSld>
  <p:clrMapOvr>
    <a:masterClrMapping/>
  </p:clrMapOvr>
</p:notes>
</file>

<file path=ppt/notesSlides/notesSlide3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err="1" smtClean="0">
                <a:solidFill>
                  <a:schemeClr val="tx1"/>
                </a:solidFill>
                <a:effectLst/>
                <a:latin typeface="+mn-lt"/>
                <a:ea typeface="+mn-ea"/>
                <a:cs typeface="+mn-cs"/>
              </a:rPr>
              <a:t>Більш активною загрозою є втручання у функціонування компо­нентів парольної системи через:</a:t>
            </a:r>
          </a:p>
          <a:p>
            <a:r>
              <a:rPr lang="ru-RU" sz="1200" b="0" i="0" kern="1200" err="1" smtClean="0">
                <a:solidFill>
                  <a:schemeClr val="tx1"/>
                </a:solidFill>
                <a:effectLst/>
                <a:latin typeface="+mn-lt"/>
                <a:ea typeface="+mn-ea"/>
                <a:cs typeface="+mn-cs"/>
              </a:rPr>
              <a:t>упровадження програмних закладок;</a:t>
            </a:r>
            <a:r>
              <a:rPr lang="en-US" sz="1200" b="0" i="0" kern="1200" smtClean="0">
                <a:solidFill>
                  <a:schemeClr val="tx1"/>
                </a:solidFill>
                <a:effectLst/>
                <a:latin typeface="+mn-lt"/>
                <a:ea typeface="+mn-ea"/>
                <a:cs typeface="+mn-cs"/>
              </a:rPr>
              <a:t> </a:t>
            </a:r>
            <a:r>
              <a:rPr lang="ru-RU" sz="1200" b="0" i="0" kern="1200" err="1" smtClean="0">
                <a:solidFill>
                  <a:schemeClr val="tx1"/>
                </a:solidFill>
                <a:effectLst/>
                <a:latin typeface="+mn-lt"/>
                <a:ea typeface="+mn-ea"/>
                <a:cs typeface="+mn-cs"/>
              </a:rPr>
              <a:t>використання помилок, допущених на стадії розробки;</a:t>
            </a:r>
          </a:p>
          <a:p>
            <a:endParaRPr lang="ru-RU"/>
          </a:p>
        </p:txBody>
      </p:sp>
      <p:sp>
        <p:nvSpPr>
          <p:cNvPr id="4" name="Номер слайда 3"/>
          <p:cNvSpPr>
            <a:spLocks noGrp="1"/>
          </p:cNvSpPr>
          <p:nvPr>
            <p:ph type="sldNum" sz="quarter" idx="10"/>
          </p:nvPr>
        </p:nvSpPr>
        <p:spPr/>
        <p:txBody>
          <a:bodyPr/>
          <a:lstStyle/>
          <a:p>
            <a:fld id="{67D27BB4-800C-4075-912C-DB9C5F2228B5}" type="slidenum">
              <a:rPr lang="ru-RU" smtClean="0"/>
              <a:t>75</a:t>
            </a:fld>
            <a:endParaRPr lang="ru-RU"/>
          </a:p>
        </p:txBody>
      </p:sp>
    </p:spTree>
    <p:extLst>
      <p:ext uri="{BB962C8B-B14F-4D97-AF65-F5344CB8AC3E}">
        <p14:creationId xmlns:p14="http://schemas.microsoft.com/office/powerpoint/2010/main" val="1145619771"/>
      </p:ext>
    </p:extLst>
  </p:cSld>
  <p:clrMapOvr>
    <a:masterClrMapping/>
  </p:clrMapOvr>
</p:notes>
</file>

<file path=ppt/notesSlides/notesSlide3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ct val="0"/>
              </a:spcAft>
              <a:buClrTx/>
              <a:buSzTx/>
              <a:buFontTx/>
              <a:buNone/>
              <a:defRPr/>
            </a:pPr>
            <a:r>
              <a:rPr lang="uk-UA" sz="1200" kern="1200" smtClean="0">
                <a:solidFill>
                  <a:schemeClr val="tx1"/>
                </a:solidFill>
                <a:effectLst/>
                <a:latin typeface="+mn-lt"/>
                <a:ea typeface="+mn-ea"/>
                <a:cs typeface="+mn-cs"/>
              </a:rPr>
              <a:t>Очікуваний безпечний час можна істотно збільшити, якщо до часу введення пароля додавати час затримки (тобто кожен наступний пароль дозволяється ввести не відразу, а через деякий час - час затрим­ки). Саме така процедура завжди реалізується в КС з підвищеним рів­нем захищеності. </a:t>
            </a:r>
          </a:p>
          <a:p>
            <a:pPr marL="0" marR="0" indent="0" algn="l" defTabSz="914400" rtl="0" eaLnBrk="1" fontAlgn="auto" latinLnBrk="0" hangingPunct="1">
              <a:lnSpc>
                <a:spcPct val="100000"/>
              </a:lnSpc>
              <a:spcBef>
                <a:spcPct val="0"/>
              </a:spcBef>
              <a:spcAft>
                <a:spcPct val="0"/>
              </a:spcAft>
              <a:buClrTx/>
              <a:buSzTx/>
              <a:buFontTx/>
              <a:buNone/>
              <a:defRPr/>
            </a:pPr>
            <a:r>
              <a:rPr lang="uk-UA" sz="1200" kern="1200" smtClean="0">
                <a:solidFill>
                  <a:schemeClr val="tx1"/>
                </a:solidFill>
                <a:effectLst/>
                <a:latin typeface="+mn-lt"/>
                <a:ea typeface="+mn-ea"/>
                <a:cs typeface="+mn-cs"/>
              </a:rPr>
              <a:t>Крім того, в таких КС обов'язково обмежується кіль­кість спроб введення пароля (наприклад, до трьох разів), тобто після останньої невдалої спроби доступ і введення паролів забороняється.</a:t>
            </a:r>
          </a:p>
          <a:p>
            <a:pPr marL="0" marR="0" indent="0" algn="l" defTabSz="914400" rtl="0" eaLnBrk="1" fontAlgn="auto" latinLnBrk="0" hangingPunct="1">
              <a:lnSpc>
                <a:spcPct val="100000"/>
              </a:lnSpc>
              <a:spcBef>
                <a:spcPct val="0"/>
              </a:spcBef>
              <a:spcAft>
                <a:spcPct val="0"/>
              </a:spcAft>
              <a:buClrTx/>
              <a:buSzTx/>
              <a:buFontTx/>
              <a:buNone/>
              <a:defRPr/>
            </a:pPr>
            <a:r>
              <a:rPr lang="ru-RU" sz="1200" kern="1200" smtClean="0">
                <a:solidFill>
                  <a:schemeClr val="tx1"/>
                </a:solidFill>
                <a:effectLst/>
                <a:latin typeface="+mn-lt"/>
                <a:ea typeface="+mn-ea"/>
                <a:cs typeface="+mn-cs"/>
              </a:rPr>
              <a:t> </a:t>
            </a:r>
            <a:r>
              <a:rPr lang="uk-UA" sz="1200" kern="1200" smtClean="0">
                <a:solidFill>
                  <a:schemeClr val="tx1"/>
                </a:solidFill>
                <a:effectLst/>
                <a:latin typeface="+mn-lt"/>
                <a:ea typeface="+mn-ea"/>
                <a:cs typeface="+mn-cs"/>
              </a:rPr>
              <a:t>Інша модифікація: пароль складається з двох частин. Одна за­пам'ятовується користувачем і вводиться вручну, інша зберігається на спеціальному носії (наприклад, на електронній картці), що далі вводиться у КС. Тут перевага полягає в тому, що у випадку втрати картки нею не можна скористатися.</a:t>
            </a:r>
            <a:endParaRPr lang="ru-RU" sz="120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ct val="0"/>
              </a:spcBef>
              <a:spcAft>
                <a:spcPct val="0"/>
              </a:spcAft>
              <a:buClrTx/>
              <a:buSzTx/>
              <a:buFontTx/>
              <a:buNone/>
              <a:defRPr/>
            </a:pPr>
            <a:endParaRPr lang="ru-RU" sz="1200" kern="1200" smtClean="0">
              <a:solidFill>
                <a:schemeClr val="tx1"/>
              </a:solidFill>
              <a:effectLst/>
              <a:latin typeface="+mn-lt"/>
              <a:ea typeface="+mn-ea"/>
              <a:cs typeface="+mn-cs"/>
            </a:endParaRPr>
          </a:p>
          <a:p>
            <a:endParaRPr lang="ru-RU"/>
          </a:p>
        </p:txBody>
      </p:sp>
      <p:sp>
        <p:nvSpPr>
          <p:cNvPr id="4" name="Номер слайда 3"/>
          <p:cNvSpPr>
            <a:spLocks noGrp="1"/>
          </p:cNvSpPr>
          <p:nvPr>
            <p:ph type="sldNum" sz="quarter" idx="10"/>
          </p:nvPr>
        </p:nvSpPr>
        <p:spPr/>
        <p:txBody>
          <a:bodyPr/>
          <a:lstStyle/>
          <a:p>
            <a:fld id="{67D27BB4-800C-4075-912C-DB9C5F2228B5}" type="slidenum">
              <a:rPr lang="ru-RU" smtClean="0"/>
              <a:t>77</a:t>
            </a:fld>
            <a:endParaRPr lang="ru-RU"/>
          </a:p>
        </p:txBody>
      </p:sp>
    </p:spTree>
    <p:extLst>
      <p:ext uri="{BB962C8B-B14F-4D97-AF65-F5344CB8AC3E}">
        <p14:creationId xmlns:p14="http://schemas.microsoft.com/office/powerpoint/2010/main" val="964299551"/>
      </p:ext>
    </p:extLst>
  </p:cSld>
  <p:clrMapOvr>
    <a:masterClrMapping/>
  </p:clrMapOvr>
</p:notes>
</file>

<file path=ppt/notesSlides/notesSlide3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z="1200" b="1" i="1" kern="1200" smtClean="0">
                <a:solidFill>
                  <a:schemeClr val="tx1"/>
                </a:solidFill>
                <a:effectLst/>
                <a:latin typeface="+mn-lt"/>
                <a:ea typeface="+mn-ea"/>
                <a:cs typeface="+mn-cs"/>
              </a:rPr>
              <a:t>А </a:t>
            </a:r>
            <a:r>
              <a:rPr lang="uk-UA" sz="1200" kern="1200" smtClean="0">
                <a:solidFill>
                  <a:schemeClr val="tx1"/>
                </a:solidFill>
                <a:effectLst/>
                <a:latin typeface="+mn-lt"/>
                <a:ea typeface="+mn-ea"/>
                <a:cs typeface="+mn-cs"/>
              </a:rPr>
              <a:t>= 26, </a:t>
            </a:r>
            <a:r>
              <a:rPr lang="en-US" sz="1200" b="1" i="1" kern="1200" smtClean="0">
                <a:solidFill>
                  <a:schemeClr val="tx1"/>
                </a:solidFill>
                <a:effectLst/>
                <a:latin typeface="+mn-lt"/>
                <a:ea typeface="+mn-ea"/>
                <a:cs typeface="+mn-cs"/>
              </a:rPr>
              <a:t>L </a:t>
            </a:r>
            <a:r>
              <a:rPr lang="uk-UA" sz="1200" kern="1200" smtClean="0">
                <a:solidFill>
                  <a:schemeClr val="tx1"/>
                </a:solidFill>
                <a:effectLst/>
                <a:latin typeface="+mn-lt"/>
                <a:ea typeface="+mn-ea"/>
                <a:cs typeface="+mn-cs"/>
              </a:rPr>
              <a:t>= 8 </a:t>
            </a:r>
            <a:endParaRPr lang="ru-RU"/>
          </a:p>
        </p:txBody>
      </p:sp>
      <p:sp>
        <p:nvSpPr>
          <p:cNvPr id="4" name="Номер слайда 3"/>
          <p:cNvSpPr>
            <a:spLocks noGrp="1"/>
          </p:cNvSpPr>
          <p:nvPr>
            <p:ph type="sldNum" sz="quarter" idx="10"/>
          </p:nvPr>
        </p:nvSpPr>
        <p:spPr/>
        <p:txBody>
          <a:bodyPr/>
          <a:lstStyle/>
          <a:p>
            <a:fld id="{67D27BB4-800C-4075-912C-DB9C5F2228B5}" type="slidenum">
              <a:rPr lang="ru-RU" smtClean="0"/>
              <a:t>78</a:t>
            </a:fld>
            <a:endParaRPr lang="ru-RU"/>
          </a:p>
        </p:txBody>
      </p:sp>
    </p:spTree>
    <p:extLst>
      <p:ext uri="{BB962C8B-B14F-4D97-AF65-F5344CB8AC3E}">
        <p14:creationId xmlns:p14="http://schemas.microsoft.com/office/powerpoint/2010/main" val="400292820"/>
      </p:ext>
    </p:extLst>
  </p:cSld>
  <p:clrMapOvr>
    <a:masterClrMapping/>
  </p:clrMapOvr>
</p:notes>
</file>

<file path=ppt/notesSlides/notesSlide3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err="1" smtClean="0">
                <a:solidFill>
                  <a:schemeClr val="tx1"/>
                </a:solidFill>
                <a:effectLst/>
                <a:latin typeface="+mn-lt"/>
                <a:ea typeface="+mn-ea"/>
                <a:cs typeface="+mn-cs"/>
              </a:rPr>
              <a:t>Існують програми, які використовуються для шифрування файлів, папок і навіть цілих дисків.</a:t>
            </a:r>
          </a:p>
          <a:p>
            <a:r>
              <a:rPr lang="ru-RU" sz="1200" b="0" i="0" kern="1200" smtClean="0">
                <a:solidFill>
                  <a:schemeClr val="tx1"/>
                </a:solidFill>
                <a:effectLst/>
                <a:latin typeface="+mn-lt"/>
                <a:ea typeface="+mn-ea"/>
                <a:cs typeface="+mn-cs"/>
              </a:rPr>
              <a:t>Шифрована файлова система (</a:t>
            </a:r>
            <a:r>
              <a:rPr lang="en-US" sz="1200" b="0" i="0" kern="1200" smtClean="0">
                <a:solidFill>
                  <a:schemeClr val="tx1"/>
                </a:solidFill>
                <a:effectLst/>
                <a:latin typeface="+mn-lt"/>
                <a:ea typeface="+mn-ea"/>
                <a:cs typeface="+mn-cs"/>
              </a:rPr>
              <a:t>Encrypting File System - EFS) - </a:t>
            </a:r>
            <a:r>
              <a:rPr lang="ru-RU" sz="1200" b="0" i="0" kern="1200" err="1" smtClean="0">
                <a:solidFill>
                  <a:schemeClr val="tx1"/>
                </a:solidFill>
                <a:effectLst/>
                <a:latin typeface="+mn-lt"/>
                <a:ea typeface="+mn-ea"/>
                <a:cs typeface="+mn-cs"/>
              </a:rPr>
              <a:t>це функція </a:t>
            </a:r>
            <a:r>
              <a:rPr lang="en-US" sz="1200" b="0" i="0" kern="1200" smtClean="0">
                <a:solidFill>
                  <a:schemeClr val="tx1"/>
                </a:solidFill>
                <a:effectLst/>
                <a:latin typeface="+mn-lt"/>
                <a:ea typeface="+mn-ea"/>
                <a:cs typeface="+mn-cs"/>
              </a:rPr>
              <a:t>Windows, </a:t>
            </a:r>
            <a:r>
              <a:rPr lang="ru-RU" sz="1200" b="0" i="0" kern="1200" smtClean="0">
                <a:solidFill>
                  <a:schemeClr val="tx1"/>
                </a:solidFill>
                <a:effectLst/>
                <a:latin typeface="+mn-lt"/>
                <a:ea typeface="+mn-ea"/>
                <a:cs typeface="+mn-cs"/>
              </a:rPr>
              <a:t>яка може шифрувати дані. </a:t>
            </a:r>
            <a:r>
              <a:rPr lang="en-US" sz="1200" b="0" i="0" kern="1200" smtClean="0">
                <a:solidFill>
                  <a:schemeClr val="tx1"/>
                </a:solidFill>
                <a:effectLst/>
                <a:latin typeface="+mn-lt"/>
                <a:ea typeface="+mn-ea"/>
                <a:cs typeface="+mn-cs"/>
              </a:rPr>
              <a:t>EFS </a:t>
            </a:r>
            <a:r>
              <a:rPr lang="ru-RU" sz="1200" b="0" i="0" kern="1200" err="1" smtClean="0">
                <a:solidFill>
                  <a:schemeClr val="tx1"/>
                </a:solidFill>
                <a:effectLst/>
                <a:latin typeface="+mn-lt"/>
                <a:ea typeface="+mn-ea"/>
                <a:cs typeface="+mn-cs"/>
              </a:rPr>
              <a:t>безпосередньо пов'язана з певним обліковим записом користувача. Лише користувач, який зашифрував дані, матиме доступ до них після того, як вони будуть зашифровані </a:t>
            </a:r>
            <a:r>
              <a:rPr lang="en-US" sz="1200" b="0" i="0" kern="1200" smtClean="0">
                <a:solidFill>
                  <a:schemeClr val="tx1"/>
                </a:solidFill>
                <a:effectLst/>
                <a:latin typeface="+mn-lt"/>
                <a:ea typeface="+mn-ea"/>
                <a:cs typeface="+mn-cs"/>
              </a:rPr>
              <a:t>EFS. </a:t>
            </a:r>
            <a:r>
              <a:rPr lang="ru-RU" sz="1200" b="0" i="0" kern="1200" err="1" smtClean="0">
                <a:solidFill>
                  <a:schemeClr val="tx1"/>
                </a:solidFill>
                <a:effectLst/>
                <a:latin typeface="+mn-lt"/>
                <a:ea typeface="+mn-ea"/>
                <a:cs typeface="+mn-cs"/>
              </a:rPr>
              <a:t>Щоб зашифрувати дані за допомогою </a:t>
            </a:r>
            <a:r>
              <a:rPr lang="en-US" sz="1200" b="0" i="0" kern="1200" smtClean="0">
                <a:solidFill>
                  <a:schemeClr val="tx1"/>
                </a:solidFill>
                <a:effectLst/>
                <a:latin typeface="+mn-lt"/>
                <a:ea typeface="+mn-ea"/>
                <a:cs typeface="+mn-cs"/>
              </a:rPr>
              <a:t>EFS </a:t>
            </a:r>
            <a:r>
              <a:rPr lang="ru-RU" sz="1200" b="0" i="0" kern="1200" smtClean="0">
                <a:solidFill>
                  <a:schemeClr val="tx1"/>
                </a:solidFill>
                <a:effectLst/>
                <a:latin typeface="+mn-lt"/>
                <a:ea typeface="+mn-ea"/>
                <a:cs typeface="+mn-cs"/>
              </a:rPr>
              <a:t>для всіх версій </a:t>
            </a:r>
            <a:r>
              <a:rPr lang="en-US" sz="1200" b="0" i="0" kern="1200" smtClean="0">
                <a:solidFill>
                  <a:schemeClr val="tx1"/>
                </a:solidFill>
                <a:effectLst/>
                <a:latin typeface="+mn-lt"/>
                <a:ea typeface="+mn-ea"/>
                <a:cs typeface="+mn-cs"/>
              </a:rPr>
              <a:t>Windows, </a:t>
            </a:r>
            <a:r>
              <a:rPr lang="ru-RU" sz="1200" b="0" i="0" kern="1200" err="1" smtClean="0">
                <a:solidFill>
                  <a:schemeClr val="tx1"/>
                </a:solidFill>
                <a:effectLst/>
                <a:latin typeface="+mn-lt"/>
                <a:ea typeface="+mn-ea"/>
                <a:cs typeface="+mn-cs"/>
              </a:rPr>
              <a:t>виконайте наступні кроки:</a:t>
            </a:r>
          </a:p>
          <a:p>
            <a:r>
              <a:rPr lang="ru-RU" sz="1200" b="1" i="0" kern="1200" err="1" smtClean="0">
                <a:solidFill>
                  <a:schemeClr val="tx1"/>
                </a:solidFill>
                <a:effectLst/>
                <a:latin typeface="+mn-lt"/>
                <a:ea typeface="+mn-ea"/>
                <a:cs typeface="+mn-cs"/>
              </a:rPr>
              <a:t>Крок 1</a:t>
            </a:r>
            <a:r>
              <a:rPr lang="ru-RU" sz="1200" b="0" i="0" kern="1200" smtClean="0">
                <a:solidFill>
                  <a:schemeClr val="tx1"/>
                </a:solidFill>
                <a:effectLst/>
                <a:latin typeface="+mn-lt"/>
                <a:ea typeface="+mn-ea"/>
                <a:cs typeface="+mn-cs"/>
              </a:rPr>
              <a:t>. Виберіть один або декілька файлів або папок.</a:t>
            </a:r>
          </a:p>
          <a:p>
            <a:r>
              <a:rPr lang="ru-RU" sz="1200" b="1" i="0" kern="1200" err="1" smtClean="0">
                <a:solidFill>
                  <a:schemeClr val="tx1"/>
                </a:solidFill>
                <a:effectLst/>
                <a:latin typeface="+mn-lt"/>
                <a:ea typeface="+mn-ea"/>
                <a:cs typeface="+mn-cs"/>
              </a:rPr>
              <a:t>Крок 2</a:t>
            </a:r>
            <a:r>
              <a:rPr lang="ru-RU" sz="1200" b="0" i="0" kern="1200" smtClean="0">
                <a:solidFill>
                  <a:schemeClr val="tx1"/>
                </a:solidFill>
                <a:effectLst/>
                <a:latin typeface="+mn-lt"/>
                <a:ea typeface="+mn-ea"/>
                <a:cs typeface="+mn-cs"/>
              </a:rPr>
              <a:t>. Натисніть праву кнопку миші на вибраних даних і перейдіть до пункту</a:t>
            </a:r>
            <a:r>
              <a:rPr lang="ru-RU" sz="1200" b="1" i="0" kern="1200" smtClean="0">
                <a:solidFill>
                  <a:schemeClr val="tx1"/>
                </a:solidFill>
                <a:effectLst/>
                <a:latin typeface="+mn-lt"/>
                <a:ea typeface="+mn-ea"/>
                <a:cs typeface="+mn-cs"/>
              </a:rPr>
              <a:t>&gt; Властивості (</a:t>
            </a:r>
            <a:r>
              <a:rPr lang="en-US" sz="1200" b="1" i="0" kern="1200" smtClean="0">
                <a:solidFill>
                  <a:schemeClr val="tx1"/>
                </a:solidFill>
                <a:effectLst/>
                <a:latin typeface="+mn-lt"/>
                <a:ea typeface="+mn-ea"/>
                <a:cs typeface="+mn-cs"/>
              </a:rPr>
              <a:t>Properties)</a:t>
            </a:r>
            <a:r>
              <a:rPr lang="en-US" sz="1200" b="0" i="0" kern="1200" smtClean="0">
                <a:solidFill>
                  <a:schemeClr val="tx1"/>
                </a:solidFill>
                <a:effectLst/>
                <a:latin typeface="+mn-lt"/>
                <a:ea typeface="+mn-ea"/>
                <a:cs typeface="+mn-cs"/>
              </a:rPr>
              <a:t>.</a:t>
            </a:r>
          </a:p>
          <a:p>
            <a:r>
              <a:rPr lang="ru-RU" sz="1200" b="1" i="0" kern="1200" err="1" smtClean="0">
                <a:solidFill>
                  <a:schemeClr val="tx1"/>
                </a:solidFill>
                <a:effectLst/>
                <a:latin typeface="+mn-lt"/>
                <a:ea typeface="+mn-ea"/>
                <a:cs typeface="+mn-cs"/>
              </a:rPr>
              <a:t>Крок 3</a:t>
            </a:r>
            <a:r>
              <a:rPr lang="ru-RU" sz="1200" b="0" i="0" kern="1200" smtClean="0">
                <a:solidFill>
                  <a:schemeClr val="tx1"/>
                </a:solidFill>
                <a:effectLst/>
                <a:latin typeface="+mn-lt"/>
                <a:ea typeface="+mn-ea"/>
                <a:cs typeface="+mn-cs"/>
              </a:rPr>
              <a:t>. Натисніть </a:t>
            </a:r>
            <a:r>
              <a:rPr lang="ru-RU" sz="1200" b="1" i="0" kern="1200" err="1" smtClean="0">
                <a:solidFill>
                  <a:schemeClr val="tx1"/>
                </a:solidFill>
                <a:effectLst/>
                <a:latin typeface="+mn-lt"/>
                <a:ea typeface="+mn-ea"/>
                <a:cs typeface="+mn-cs"/>
              </a:rPr>
              <a:t>Додаткові (</a:t>
            </a:r>
            <a:r>
              <a:rPr lang="en-US" sz="1200" b="1" i="0" kern="1200" smtClean="0">
                <a:solidFill>
                  <a:schemeClr val="tx1"/>
                </a:solidFill>
                <a:effectLst/>
                <a:latin typeface="+mn-lt"/>
                <a:ea typeface="+mn-ea"/>
                <a:cs typeface="+mn-cs"/>
              </a:rPr>
              <a:t>Advanced)…</a:t>
            </a:r>
            <a:endParaRPr lang="en-US" sz="1200" b="0" i="0" kern="1200" smtClean="0">
              <a:solidFill>
                <a:schemeClr val="tx1"/>
              </a:solidFill>
              <a:effectLst/>
              <a:latin typeface="+mn-lt"/>
              <a:ea typeface="+mn-ea"/>
              <a:cs typeface="+mn-cs"/>
            </a:endParaRPr>
          </a:p>
          <a:p>
            <a:r>
              <a:rPr lang="ru-RU" sz="1200" b="1" i="0" kern="1200" err="1" smtClean="0">
                <a:solidFill>
                  <a:schemeClr val="tx1"/>
                </a:solidFill>
                <a:effectLst/>
                <a:latin typeface="+mn-lt"/>
                <a:ea typeface="+mn-ea"/>
                <a:cs typeface="+mn-cs"/>
              </a:rPr>
              <a:t>Крок 4</a:t>
            </a:r>
            <a:r>
              <a:rPr lang="ru-RU" sz="1200" b="0" i="0" kern="1200" smtClean="0">
                <a:solidFill>
                  <a:schemeClr val="tx1"/>
                </a:solidFill>
                <a:effectLst/>
                <a:latin typeface="+mn-lt"/>
                <a:ea typeface="+mn-ea"/>
                <a:cs typeface="+mn-cs"/>
              </a:rPr>
              <a:t>. Встановіть прапорець </a:t>
            </a:r>
            <a:r>
              <a:rPr lang="ru-RU" sz="1200" b="1" i="0" kern="1200" err="1" smtClean="0">
                <a:solidFill>
                  <a:schemeClr val="tx1"/>
                </a:solidFill>
                <a:effectLst/>
                <a:latin typeface="+mn-lt"/>
                <a:ea typeface="+mn-ea"/>
                <a:cs typeface="+mn-cs"/>
              </a:rPr>
              <a:t>Шифрувати вміст для захисту даних (</a:t>
            </a:r>
            <a:r>
              <a:rPr lang="en-US" sz="1200" b="1" i="0" kern="1200" smtClean="0">
                <a:solidFill>
                  <a:schemeClr val="tx1"/>
                </a:solidFill>
                <a:effectLst/>
                <a:latin typeface="+mn-lt"/>
                <a:ea typeface="+mn-ea"/>
                <a:cs typeface="+mn-cs"/>
              </a:rPr>
              <a:t>Encrypt contents to secure data)</a:t>
            </a:r>
            <a:r>
              <a:rPr lang="en-US" sz="1200" b="0" i="0" kern="1200" smtClean="0">
                <a:solidFill>
                  <a:schemeClr val="tx1"/>
                </a:solidFill>
                <a:effectLst/>
                <a:latin typeface="+mn-lt"/>
                <a:ea typeface="+mn-ea"/>
                <a:cs typeface="+mn-cs"/>
              </a:rPr>
              <a:t>.</a:t>
            </a:r>
          </a:p>
          <a:p>
            <a:r>
              <a:rPr lang="ru-RU" sz="1200" b="1" i="0" kern="1200" err="1" smtClean="0">
                <a:solidFill>
                  <a:schemeClr val="tx1"/>
                </a:solidFill>
                <a:effectLst/>
                <a:latin typeface="+mn-lt"/>
                <a:ea typeface="+mn-ea"/>
                <a:cs typeface="+mn-cs"/>
              </a:rPr>
              <a:t>Крок 5</a:t>
            </a:r>
            <a:r>
              <a:rPr lang="ru-RU" sz="1200" b="0" i="0" kern="1200" smtClean="0">
                <a:solidFill>
                  <a:schemeClr val="tx1"/>
                </a:solidFill>
                <a:effectLst/>
                <a:latin typeface="+mn-lt"/>
                <a:ea typeface="+mn-ea"/>
                <a:cs typeface="+mn-cs"/>
              </a:rPr>
              <a:t>. Файли та папки, зашифровані </a:t>
            </a:r>
            <a:r>
              <a:rPr lang="en-US" sz="1200" b="0" i="0" kern="1200" smtClean="0">
                <a:solidFill>
                  <a:schemeClr val="tx1"/>
                </a:solidFill>
                <a:effectLst/>
                <a:latin typeface="+mn-lt"/>
                <a:ea typeface="+mn-ea"/>
                <a:cs typeface="+mn-cs"/>
              </a:rPr>
              <a:t>EFS, </a:t>
            </a:r>
            <a:r>
              <a:rPr lang="ru-RU" sz="1200" b="0" i="0" kern="1200" err="1" smtClean="0">
                <a:solidFill>
                  <a:schemeClr val="tx1"/>
                </a:solidFill>
                <a:effectLst/>
                <a:latin typeface="+mn-lt"/>
                <a:ea typeface="+mn-ea"/>
                <a:cs typeface="+mn-cs"/>
              </a:rPr>
              <a:t>відображаються зеленим кольором,</a:t>
            </a:r>
          </a:p>
          <a:p>
            <a:endParaRPr lang="ru-RU"/>
          </a:p>
        </p:txBody>
      </p:sp>
      <p:sp>
        <p:nvSpPr>
          <p:cNvPr id="4" name="Номер слайда 3"/>
          <p:cNvSpPr>
            <a:spLocks noGrp="1"/>
          </p:cNvSpPr>
          <p:nvPr>
            <p:ph type="sldNum" sz="quarter" idx="10"/>
          </p:nvPr>
        </p:nvSpPr>
        <p:spPr/>
        <p:txBody>
          <a:bodyPr/>
          <a:lstStyle/>
          <a:p>
            <a:fld id="{5B9E074F-762C-4068-BC4D-E983751F999E}" type="slidenum">
              <a:rPr lang="ru-RU" smtClean="0"/>
              <a:t>94</a:t>
            </a:fld>
            <a:endParaRPr lang="ru-RU"/>
          </a:p>
        </p:txBody>
      </p:sp>
    </p:spTree>
    <p:extLst>
      <p:ext uri="{BB962C8B-B14F-4D97-AF65-F5344CB8AC3E}">
        <p14:creationId xmlns:p14="http://schemas.microsoft.com/office/powerpoint/2010/main" val="4288062680"/>
      </p:ext>
    </p:extLst>
  </p:cSld>
  <p:clrMapOvr>
    <a:masterClrMapping/>
  </p:clrMapOvr>
</p:notes>
</file>

<file path=ppt/notesSlides/notesSlide3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smtClean="0">
                <a:solidFill>
                  <a:schemeClr val="tx1"/>
                </a:solidFill>
                <a:effectLst/>
                <a:latin typeface="+mn-lt"/>
                <a:ea typeface="+mn-ea"/>
                <a:cs typeface="+mn-cs"/>
              </a:rPr>
              <a:t>Цілісність - точність, узгодженість і достовірність даних впродовж всього їх життєвого циклу. Дані повинні залишатися незмінними в процесі передачі, а також недоступними для змін неавторизованими суб'єктами. Дозволи на використання файлів та контроль доступу користувачів можуть запобігти неавторизованому доступу. Контроль версій може використовуватися для запобігання випадковим змінам авторизованими користувачами. Резервні копії повинні бути доступні для відновлення будь-якихі пошкоджених даних, а хеш (контрольна сума) може бути використаний для перевірки цілісності даних під час передавання.</a:t>
            </a:r>
          </a:p>
          <a:p>
            <a:endParaRPr lang="uk-UA" sz="1200" b="0" i="0" kern="1200" smtClean="0">
              <a:solidFill>
                <a:schemeClr val="tx1"/>
              </a:solidFill>
              <a:effectLst/>
              <a:latin typeface="+mn-lt"/>
              <a:ea typeface="+mn-ea"/>
              <a:cs typeface="+mn-cs"/>
            </a:endParaRPr>
          </a:p>
          <a:p>
            <a:r>
              <a:rPr lang="ru-RU" sz="1200" b="0" i="0" kern="1200" smtClean="0">
                <a:solidFill>
                  <a:schemeClr val="tx1"/>
                </a:solidFill>
                <a:effectLst/>
                <a:latin typeface="+mn-lt"/>
                <a:ea typeface="+mn-ea"/>
                <a:cs typeface="+mn-cs"/>
              </a:rPr>
              <a:t>Цілісність даних є важливим компонентом для проектування, реалізації та використання будь-якої системи, яка зберігає, обробляє або передає дані. Розділ починається з опису різноманітних засобів контролю цілісності даних, зокрема алгоритми хешування, додавання солі (</a:t>
            </a:r>
            <a:r>
              <a:rPr lang="en-US" sz="1200" b="0" i="0" kern="1200" smtClean="0">
                <a:solidFill>
                  <a:schemeClr val="tx1"/>
                </a:solidFill>
                <a:effectLst/>
                <a:latin typeface="+mn-lt"/>
                <a:ea typeface="+mn-ea"/>
                <a:cs typeface="+mn-cs"/>
              </a:rPr>
              <a:t>salting) </a:t>
            </a:r>
            <a:r>
              <a:rPr lang="ru-RU" sz="1200" b="0" i="0" kern="1200" smtClean="0">
                <a:solidFill>
                  <a:schemeClr val="tx1"/>
                </a:solidFill>
                <a:effectLst/>
                <a:latin typeface="+mn-lt"/>
                <a:ea typeface="+mn-ea"/>
                <a:cs typeface="+mn-cs"/>
              </a:rPr>
              <a:t>та аутентифікації повідомлень з використанням ключа та хеш-суми (</a:t>
            </a:r>
            <a:r>
              <a:rPr lang="en-US" sz="1200" b="0" i="0" kern="1200" smtClean="0">
                <a:solidFill>
                  <a:schemeClr val="tx1"/>
                </a:solidFill>
                <a:effectLst/>
                <a:latin typeface="+mn-lt"/>
                <a:ea typeface="+mn-ea"/>
                <a:cs typeface="+mn-cs"/>
              </a:rPr>
              <a:t>HMAC). </a:t>
            </a:r>
            <a:r>
              <a:rPr lang="ru-RU" sz="1200" b="0" i="0" kern="1200" smtClean="0">
                <a:solidFill>
                  <a:schemeClr val="tx1"/>
                </a:solidFill>
                <a:effectLst/>
                <a:latin typeface="+mn-lt"/>
                <a:ea typeface="+mn-ea"/>
                <a:cs typeface="+mn-cs"/>
              </a:rPr>
              <a:t>Далі розглядається використання цифрових підписів і сертифікатів за допомогою яких перевіряється автентичність повідомлень та документів. </a:t>
            </a:r>
          </a:p>
          <a:p>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128</a:t>
            </a:fld>
            <a:endParaRPr lang="ru-RU"/>
          </a:p>
        </p:txBody>
      </p:sp>
    </p:spTree>
    <p:extLst>
      <p:ext uri="{BB962C8B-B14F-4D97-AF65-F5344CB8AC3E}">
        <p14:creationId xmlns:p14="http://schemas.microsoft.com/office/powerpoint/2010/main" val="1851358570"/>
      </p:ext>
    </p:extLst>
  </p:cSld>
  <p:clrMapOvr>
    <a:masterClrMapping/>
  </p:clrMapOvr>
</p:notes>
</file>

<file path=ppt/notesSlides/notesSlide3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mtClean="0"/>
              <a:t>MAC </a:t>
            </a:r>
            <a:r>
              <a:rPr lang="ru-RU" smtClean="0"/>
              <a:t>вимагає двох входів: повідомлення та секретного ключа, відомого лише автору повідомлення та призначеному (ним) одержувачу.  Це дозволяє одержувачу повідомлення перевірити цілісність повідомлення та перевірити автентичність того, що відправник повідомлення має спільний секретний ключ. Якщо відправник не знає секретного ключа, тоді значення хешу буде іншим, що означатиме одержувачу, що повідомлення не було від початкового відправника. Це дозволяє двом людям, які мають спільний секретний ключ, надсилати повідомлення кожному, не боячись, що хтось інший втрутиться у повідомлення.</a:t>
            </a:r>
          </a:p>
          <a:p>
            <a:endParaRPr lang="ru-RU" smtClean="0"/>
          </a:p>
          <a:p>
            <a:r>
              <a:rPr lang="ru-RU" smtClean="0"/>
              <a:t>Термін "MAC" може позначати рядок бітів (також званий "тегом") або алгоритм, що використовується для генерації тегу. Цей тег</a:t>
            </a:r>
            <a:r>
              <a:rPr lang="ru-RU" baseline="0" smtClean="0"/>
              <a:t> </a:t>
            </a:r>
            <a:r>
              <a:rPr lang="ru-RU" smtClean="0"/>
              <a:t>буде перевіряти цілісність ваших даних. Ви зможете сказати, чи зловмисник втручався в отримані вами дані. </a:t>
            </a:r>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130</a:t>
            </a:fld>
            <a:endParaRPr lang="ru-RU"/>
          </a:p>
        </p:txBody>
      </p:sp>
    </p:spTree>
    <p:extLst>
      <p:ext uri="{BB962C8B-B14F-4D97-AF65-F5344CB8AC3E}">
        <p14:creationId xmlns:p14="http://schemas.microsoft.com/office/powerpoint/2010/main" val="3395428033"/>
      </p:ext>
    </p:extLst>
  </p:cSld>
  <p:clrMapOvr>
    <a:masterClrMapping/>
  </p:clrMapOvr>
</p:notes>
</file>

<file path=ppt/notesSlides/notesSlide3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mtClean="0"/>
              <a:t>Контро́льна су́ма — деяке значення, розраховане на основі набору даних з використанням певного алгоритму, що використовується для перевірки цілісності даних при їх передачі або збереженні. Також контрольні суми можуть використовуватись для швидкого порівняння двох наборів даних на нееквівалентність: з великою вірогідністю різні набори даних матимуть відмінні контрольні суми. Це може бути застосовано, наприклад, для детектування комп'ютерних вірусів </a:t>
            </a:r>
            <a:endParaRPr lang="en-US" smtClean="0"/>
          </a:p>
          <a:p>
            <a:endParaRPr lang="en-US" smtClean="0"/>
          </a:p>
          <a:p>
            <a:r>
              <a:rPr lang="ru-RU" smtClean="0"/>
              <a:t>З точки зору математики контрольна сума є хеш-функцією, що використовується для обчислення контрольного коду — великої кількості біт всередині великого блока даних, наприклад, мережевого пакету або блоку комп'ютерного файлу, що використовується для виявлення помилок під час передачі або збереження інформації. Значення контрольної суми зазвичай додається до початку або кінця блоку даних безпосередньо перед початком передачі або запису даних на носій інформації.</a:t>
            </a:r>
          </a:p>
          <a:p>
            <a:endParaRPr lang="uk-UA" smtClean="0"/>
          </a:p>
          <a:p>
            <a:r>
              <a:rPr lang="ru-RU" sz="1200" b="0" i="0" kern="1200" smtClean="0">
                <a:solidFill>
                  <a:schemeClr val="tx1"/>
                </a:solidFill>
                <a:effectLst/>
                <a:latin typeface="+mn-lt"/>
                <a:ea typeface="+mn-ea"/>
                <a:cs typeface="+mn-cs"/>
              </a:rPr>
              <a:t>Контрольна сума використовується для перевірки цілісності файлів або рядків символів після перенесення їх з одного пристрою на інший через локальну мережу або Інтернет. </a:t>
            </a:r>
          </a:p>
          <a:p>
            <a:r>
              <a:rPr lang="ru-RU" sz="1200" b="0" i="0" kern="1200" smtClean="0">
                <a:solidFill>
                  <a:schemeClr val="tx1"/>
                </a:solidFill>
                <a:effectLst/>
                <a:latin typeface="+mn-lt"/>
                <a:ea typeface="+mn-ea"/>
                <a:cs typeface="+mn-cs"/>
              </a:rPr>
              <a:t>Контрольна сума розраховується за допомогою хеш-функцій. Деякі популярні функції обчислення контрольних сум: MD5, SHA-1, SHA-256 та SHA-512. </a:t>
            </a:r>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131</a:t>
            </a:fld>
            <a:endParaRPr lang="ru-RU"/>
          </a:p>
        </p:txBody>
      </p:sp>
    </p:spTree>
    <p:extLst>
      <p:ext uri="{BB962C8B-B14F-4D97-AF65-F5344CB8AC3E}">
        <p14:creationId xmlns:p14="http://schemas.microsoft.com/office/powerpoint/2010/main" val="2338898916"/>
      </p:ext>
    </p:extLst>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mtClean="0"/>
              <a:t>Політика безпеки є інтегральною характеристикою захищеної системи. </a:t>
            </a:r>
          </a:p>
          <a:p>
            <a:r>
              <a:rPr lang="uk-UA" smtClean="0"/>
              <a:t>Політики безпеки представляє собою якісне (або якісно-кількісне) вираження своєї захищеності у термінах, що представляють систему.</a:t>
            </a:r>
          </a:p>
          <a:p>
            <a:r>
              <a:rPr lang="uk-UA" smtClean="0"/>
              <a:t>Опис політики безпеки може враховувати властивості зловмисників та об'єктів атаки. </a:t>
            </a:r>
          </a:p>
          <a:p>
            <a:r>
              <a:rPr lang="uk-UA" smtClean="0"/>
              <a:t>Наприклад, найчастіше розглядаються політики безпеки, пов'язані з поняттям "доступ".</a:t>
            </a:r>
            <a:endParaRPr lang="uk-UA"/>
          </a:p>
        </p:txBody>
      </p:sp>
      <p:sp>
        <p:nvSpPr>
          <p:cNvPr id="4" name="Номер слайда 3"/>
          <p:cNvSpPr>
            <a:spLocks noGrp="1"/>
          </p:cNvSpPr>
          <p:nvPr>
            <p:ph type="sldNum" sz="quarter" idx="10"/>
          </p:nvPr>
        </p:nvSpPr>
        <p:spPr/>
        <p:txBody>
          <a:bodyPr/>
          <a:lstStyle/>
          <a:p>
            <a:fld id="{68CA2189-CE24-4554-835D-5FA8EBCB9455}" type="slidenum">
              <a:rPr lang="uk-UA" smtClean="0"/>
              <a:t>24</a:t>
            </a:fld>
            <a:endParaRPr lang="uk-UA"/>
          </a:p>
        </p:txBody>
      </p:sp>
    </p:spTree>
    <p:extLst>
      <p:ext uri="{BB962C8B-B14F-4D97-AF65-F5344CB8AC3E}">
        <p14:creationId xmlns:p14="http://schemas.microsoft.com/office/powerpoint/2010/main" val="843735734"/>
      </p:ext>
    </p:extLst>
  </p:cSld>
  <p:clrMapOvr>
    <a:masterClrMapping/>
  </p:clrMapOvr>
</p:notes>
</file>

<file path=ppt/notesSlides/notesSlide4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132</a:t>
            </a:fld>
            <a:endParaRPr lang="ru-RU"/>
          </a:p>
        </p:txBody>
      </p:sp>
    </p:spTree>
    <p:extLst>
      <p:ext uri="{BB962C8B-B14F-4D97-AF65-F5344CB8AC3E}">
        <p14:creationId xmlns:p14="http://schemas.microsoft.com/office/powerpoint/2010/main" val="2415218648"/>
      </p:ext>
    </p:extLst>
  </p:cSld>
  <p:clrMapOvr>
    <a:masterClrMapping/>
  </p:clrMapOvr>
</p:notes>
</file>

<file path=ppt/notesSlides/notesSlide4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err="1" smtClean="0"/>
              <a:t>Нагадаємо, що забезпечення цілісності повідомлення - це неможливість зміни повідомлення так, щоб одержувач цього не виявив. Під аутентифікацією розуміється підтвердження того, що інформація отримана від законного джерела, і одержувачем є той, хто треба. Функція цифрового підпису включає функцію аутентифікації.</a:t>
            </a:r>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134</a:t>
            </a:fld>
            <a:endParaRPr lang="ru-RU"/>
          </a:p>
        </p:txBody>
      </p:sp>
    </p:spTree>
    <p:extLst>
      <p:ext uri="{BB962C8B-B14F-4D97-AF65-F5344CB8AC3E}">
        <p14:creationId xmlns:p14="http://schemas.microsoft.com/office/powerpoint/2010/main" val="2034914297"/>
      </p:ext>
    </p:extLst>
  </p:cSld>
  <p:clrMapOvr>
    <a:masterClrMapping/>
  </p:clrMapOvr>
</p:notes>
</file>

<file path=ppt/notesSlides/notesSlide4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ct val="0"/>
              </a:spcAft>
              <a:buClrTx/>
              <a:buSzTx/>
              <a:buFontTx/>
              <a:buNone/>
              <a:defRPr/>
            </a:pPr>
            <a:r>
              <a:rPr lang="uk-UA" sz="1200" b="1" kern="1200" smtClean="0">
                <a:solidFill>
                  <a:schemeClr val="tx1"/>
                </a:solidFill>
                <a:effectLst/>
                <a:latin typeface="+mn-lt"/>
                <a:ea typeface="+mn-ea"/>
                <a:cs typeface="+mn-cs"/>
              </a:rPr>
              <a:t>Знайти</a:t>
            </a:r>
            <a:r>
              <a:rPr lang="uk-UA" sz="1200" b="1" kern="1200" baseline="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MESSAGE</a:t>
            </a:r>
            <a:r>
              <a:rPr lang="uk-UA" sz="1200" b="0" i="0" kern="120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FB</a:t>
            </a:r>
            <a:r>
              <a:rPr lang="uk-UA" sz="1200" b="0" i="0" kern="120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ct val="0"/>
              </a:spcBef>
              <a:spcAft>
                <a:spcPct val="0"/>
              </a:spcAft>
              <a:buClrTx/>
              <a:buSzTx/>
              <a:buFontTx/>
              <a:buNone/>
              <a:defRPr/>
            </a:pPr>
            <a:endParaRPr lang="ru-RU" sz="1200" kern="1200" smtClean="0">
              <a:solidFill>
                <a:schemeClr val="tx1"/>
              </a:solidFill>
              <a:effectLst/>
              <a:latin typeface="+mn-lt"/>
              <a:ea typeface="+mn-ea"/>
              <a:cs typeface="+mn-cs"/>
            </a:endParaRPr>
          </a:p>
          <a:p>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135</a:t>
            </a:fld>
            <a:endParaRPr lang="ru-RU"/>
          </a:p>
        </p:txBody>
      </p:sp>
    </p:spTree>
    <p:extLst>
      <p:ext uri="{BB962C8B-B14F-4D97-AF65-F5344CB8AC3E}">
        <p14:creationId xmlns:p14="http://schemas.microsoft.com/office/powerpoint/2010/main" val="2121750854"/>
      </p:ext>
    </p:extLst>
  </p:cSld>
  <p:clrMapOvr>
    <a:masterClrMapping/>
  </p:clrMapOvr>
</p:notes>
</file>

<file path=ppt/notesSlides/notesSlide4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mtClean="0"/>
              <a:t>Використовуємо</a:t>
            </a:r>
            <a:r>
              <a:rPr lang="uk-UA" baseline="0" smtClean="0"/>
              <a:t> операцію </a:t>
            </a:r>
            <a:r>
              <a:rPr lang="en-US" baseline="0" smtClean="0"/>
              <a:t>XOR</a:t>
            </a:r>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136</a:t>
            </a:fld>
            <a:endParaRPr lang="ru-RU"/>
          </a:p>
        </p:txBody>
      </p:sp>
    </p:spTree>
    <p:extLst>
      <p:ext uri="{BB962C8B-B14F-4D97-AF65-F5344CB8AC3E}">
        <p14:creationId xmlns:p14="http://schemas.microsoft.com/office/powerpoint/2010/main" val="820863864"/>
      </p:ext>
    </p:extLst>
  </p:cSld>
  <p:clrMapOvr>
    <a:masterClrMapping/>
  </p:clrMapOvr>
</p:notes>
</file>

<file path=ppt/notesSlides/notesSlide4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137</a:t>
            </a:fld>
            <a:endParaRPr lang="ru-RU"/>
          </a:p>
        </p:txBody>
      </p:sp>
    </p:spTree>
    <p:extLst>
      <p:ext uri="{BB962C8B-B14F-4D97-AF65-F5344CB8AC3E}">
        <p14:creationId xmlns:p14="http://schemas.microsoft.com/office/powerpoint/2010/main" val="255191536"/>
      </p:ext>
    </p:extLst>
  </p:cSld>
  <p:clrMapOvr>
    <a:masterClrMapping/>
  </p:clrMapOvr>
</p:notes>
</file>

<file path=ppt/notesSlides/notesSlide4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smtClean="0">
                <a:solidFill>
                  <a:schemeClr val="tx1"/>
                </a:solidFill>
                <a:effectLst/>
                <a:latin typeface="+mn-lt"/>
                <a:ea typeface="+mn-ea"/>
                <a:cs typeface="+mn-cs"/>
              </a:rPr>
              <a:t>Алгоритми хешувальння формують хеш-суму (цифровий відбиток) фіксованої довжини на основі вхідних даних будь-якого обсягу. Злочинець не зможе за допомогою лише хеш-суми, відновити вхідні дані. Якщо вхідні дані змінюються, це призводить до формування іншої хеш-суми. Такі властивості добре підходить і для захисту паролів. Паролі, що зберігаються у системі повинні бути надійно захищені, але система також повинна мати можливість пррівняти пароль, що вводиться під час входу, з тим, що зберігається у системі.</a:t>
            </a:r>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139</a:t>
            </a:fld>
            <a:endParaRPr lang="ru-RU"/>
          </a:p>
        </p:txBody>
      </p:sp>
    </p:spTree>
    <p:extLst>
      <p:ext uri="{BB962C8B-B14F-4D97-AF65-F5344CB8AC3E}">
        <p14:creationId xmlns:p14="http://schemas.microsoft.com/office/powerpoint/2010/main" val="2167883556"/>
      </p:ext>
    </p:extLst>
  </p:cSld>
  <p:clrMapOvr>
    <a:masterClrMapping/>
  </p:clrMapOvr>
</p:notes>
</file>

<file path=ppt/notesSlides/notesSlide4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err="1" smtClean="0"/>
              <a:t>Використовується криптограф.</a:t>
            </a:r>
            <a:r>
              <a:rPr lang="ru-RU" baseline="0" smtClean="0"/>
              <a:t> </a:t>
            </a:r>
            <a:r>
              <a:rPr lang="ru-RU" err="1" smtClean="0"/>
              <a:t>створений невеликий блок даних фіксованого розміру, так званий аутентифікатор або імітовставка , за допомогою якого перевіряється цілісність повідомлення. Цей блок даних може створюватися за допомогою секретного ключа, який поділяють відправник і одержувач. </a:t>
            </a:r>
          </a:p>
          <a:p>
            <a:r>
              <a:rPr lang="ru-RU" smtClean="0"/>
              <a:t>МАС обчислюється в той момент, коли відомо, що повідомлення коректно. Після цього МАС приєднується до повідомлення і передається разом з ним одержувачу. </a:t>
            </a:r>
          </a:p>
          <a:p>
            <a:r>
              <a:rPr lang="ru-RU" err="1" smtClean="0"/>
              <a:t>Одержувач обчислює МАС , використовуючи той же самий секретний ключ , і порівнює обчислене значення з отриманим. </a:t>
            </a:r>
          </a:p>
          <a:p>
            <a:r>
              <a:rPr lang="ru-RU" err="1" smtClean="0"/>
              <a:t>Якщо ці значення збігаються, то з великою часткою ймовірності можна вважати, що при пересиланні зміни повідомлення не відбулося.</a:t>
            </a:r>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144</a:t>
            </a:fld>
            <a:endParaRPr lang="ru-RU"/>
          </a:p>
        </p:txBody>
      </p:sp>
    </p:spTree>
    <p:extLst>
      <p:ext uri="{BB962C8B-B14F-4D97-AF65-F5344CB8AC3E}">
        <p14:creationId xmlns:p14="http://schemas.microsoft.com/office/powerpoint/2010/main" val="3831772271"/>
      </p:ext>
    </p:extLst>
  </p:cSld>
  <p:clrMapOvr>
    <a:masterClrMapping/>
  </p:clrMapOvr>
</p:notes>
</file>

<file path=ppt/notesSlides/notesSlide4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mtClean="0"/>
              <a:t>MAC - </a:t>
            </a:r>
            <a:r>
              <a:rPr lang="ru-RU" smtClean="0"/>
              <a:t>загальний термін, що описує код автентифікації повідомлень. </a:t>
            </a:r>
            <a:endParaRPr lang="en-US" smtClean="0"/>
          </a:p>
          <a:p>
            <a:r>
              <a:rPr lang="ru-RU" smtClean="0"/>
              <a:t>Однією з конструкцій є </a:t>
            </a:r>
            <a:r>
              <a:rPr lang="en-US" smtClean="0"/>
              <a:t>HMAC, </a:t>
            </a:r>
            <a:r>
              <a:rPr lang="ru-RU" smtClean="0"/>
              <a:t>і вона використовує хеш-функцію як основний будівельний блок. </a:t>
            </a:r>
            <a:r>
              <a:rPr lang="en-US" smtClean="0"/>
              <a:t>HMAC - </a:t>
            </a:r>
            <a:r>
              <a:rPr lang="ru-RU" smtClean="0"/>
              <a:t>це рецепт перетворення хеш-функцій (таких як </a:t>
            </a:r>
            <a:r>
              <a:rPr lang="en-US" smtClean="0"/>
              <a:t>MD5 </a:t>
            </a:r>
            <a:r>
              <a:rPr lang="ru-RU" smtClean="0"/>
              <a:t>або </a:t>
            </a:r>
            <a:r>
              <a:rPr lang="en-US" smtClean="0"/>
              <a:t>SHA256) </a:t>
            </a:r>
            <a:r>
              <a:rPr lang="ru-RU" smtClean="0"/>
              <a:t>у </a:t>
            </a:r>
            <a:r>
              <a:rPr lang="en-US" smtClean="0"/>
              <a:t>MAC. </a:t>
            </a:r>
            <a:r>
              <a:rPr lang="ru-RU" smtClean="0"/>
              <a:t>Отже, </a:t>
            </a:r>
            <a:r>
              <a:rPr lang="en-US" smtClean="0"/>
              <a:t>HMAC-MD5 </a:t>
            </a:r>
            <a:r>
              <a:rPr lang="ru-RU" smtClean="0"/>
              <a:t>та </a:t>
            </a:r>
            <a:r>
              <a:rPr lang="en-US" smtClean="0"/>
              <a:t>HMAC-SHA256 - </a:t>
            </a:r>
            <a:r>
              <a:rPr lang="ru-RU" smtClean="0"/>
              <a:t>це специфічні алгоритми </a:t>
            </a:r>
            <a:r>
              <a:rPr lang="en-US" smtClean="0"/>
              <a:t>MAC</a:t>
            </a:r>
          </a:p>
          <a:p>
            <a:r>
              <a:rPr lang="ru-RU" smtClean="0"/>
              <a:t>Існує ще один спосіб - </a:t>
            </a:r>
            <a:r>
              <a:rPr lang="en-US" smtClean="0"/>
              <a:t>CBC-MAC </a:t>
            </a:r>
            <a:r>
              <a:rPr lang="ru-RU" smtClean="0"/>
              <a:t>та його вдосконалена версія </a:t>
            </a:r>
            <a:r>
              <a:rPr lang="en-US" smtClean="0"/>
              <a:t>CMAC</a:t>
            </a:r>
            <a:r>
              <a:rPr lang="uk-UA" smtClean="0"/>
              <a:t> (</a:t>
            </a:r>
            <a:r>
              <a:rPr lang="en-US" smtClean="0"/>
              <a:t>Cipher-based MAC</a:t>
            </a:r>
            <a:r>
              <a:rPr lang="uk-UA" smtClean="0"/>
              <a:t>)</a:t>
            </a:r>
            <a:r>
              <a:rPr lang="en-US" smtClean="0"/>
              <a:t>, </a:t>
            </a:r>
            <a:r>
              <a:rPr lang="ru-RU" smtClean="0"/>
              <a:t>який базується на блокових шифрах.</a:t>
            </a:r>
            <a:r>
              <a:rPr lang="en-US" smtClean="0"/>
              <a:t> </a:t>
            </a:r>
          </a:p>
          <a:p>
            <a:endParaRPr lang="en-US" smtClean="0"/>
          </a:p>
          <a:p>
            <a:r>
              <a:rPr lang="ru-RU" smtClean="0"/>
              <a:t>Крім того, алгоритм </a:t>
            </a:r>
            <a:r>
              <a:rPr lang="en-US" smtClean="0"/>
              <a:t>MAC </a:t>
            </a:r>
            <a:r>
              <a:rPr lang="ru-RU" smtClean="0"/>
              <a:t>може навмисно поєднувати два або більше криптографічних примітивів, щоб підтримувати захист, навіть якщо один із них згодом виявиться вразливим. </a:t>
            </a:r>
            <a:endParaRPr lang="en-US" smtClean="0"/>
          </a:p>
          <a:p>
            <a:r>
              <a:rPr lang="ru-RU" err="1" smtClean="0"/>
              <a:t>Наприклад, у захисті транспортного рівня (</a:t>
            </a:r>
            <a:r>
              <a:rPr lang="en-US" smtClean="0"/>
              <a:t>TLS) </a:t>
            </a:r>
            <a:r>
              <a:rPr lang="ru-RU" smtClean="0"/>
              <a:t>вхідні дані діляться на половинки, кожна з яких обробляється різним примітивом хешування (</a:t>
            </a:r>
            <a:r>
              <a:rPr lang="en-US" smtClean="0"/>
              <a:t>SHA-1 </a:t>
            </a:r>
            <a:r>
              <a:rPr lang="ru-RU" smtClean="0"/>
              <a:t>та </a:t>
            </a:r>
            <a:r>
              <a:rPr lang="en-US" smtClean="0"/>
              <a:t>SHA-2), </a:t>
            </a:r>
            <a:r>
              <a:rPr lang="ru-RU" smtClean="0"/>
              <a:t>а потім </a:t>
            </a:r>
            <a:r>
              <a:rPr lang="en-US" smtClean="0"/>
              <a:t>XORed </a:t>
            </a:r>
            <a:r>
              <a:rPr lang="ru-RU" smtClean="0"/>
              <a:t>разом для виведення </a:t>
            </a:r>
            <a:r>
              <a:rPr lang="en-US" smtClean="0"/>
              <a:t>MAC.</a:t>
            </a:r>
            <a:endParaRPr lang="ru-RU" smtClean="0"/>
          </a:p>
          <a:p>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145</a:t>
            </a:fld>
            <a:endParaRPr lang="ru-RU"/>
          </a:p>
        </p:txBody>
      </p:sp>
    </p:spTree>
    <p:extLst>
      <p:ext uri="{BB962C8B-B14F-4D97-AF65-F5344CB8AC3E}">
        <p14:creationId xmlns:p14="http://schemas.microsoft.com/office/powerpoint/2010/main" val="1905814223"/>
      </p:ext>
    </p:extLst>
  </p:cSld>
  <p:clrMapOvr>
    <a:masterClrMapping/>
  </p:clrMapOvr>
</p:notes>
</file>

<file path=ppt/notesSlides/notesSlide4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ct val="0"/>
              </a:spcAft>
              <a:buClrTx/>
              <a:buSzTx/>
              <a:buFontTx/>
              <a:buNone/>
              <a:defRPr/>
            </a:pPr>
            <a:r>
              <a:rPr lang="ru-RU" smtClean="0"/>
              <a:t>Безпечний код автентифікації повідомлень повинен протистояти спробам противника підробити теги для довільних, виділених або всіх повідомлень, у тому числі в умовах відомого або вибраного відкритого тексту. </a:t>
            </a:r>
          </a:p>
          <a:p>
            <a:pPr marL="0" marR="0" indent="0" algn="l" defTabSz="914400" rtl="0" eaLnBrk="1" fontAlgn="auto" latinLnBrk="0" hangingPunct="1">
              <a:lnSpc>
                <a:spcPct val="100000"/>
              </a:lnSpc>
              <a:spcBef>
                <a:spcPct val="0"/>
              </a:spcBef>
              <a:spcAft>
                <a:spcPct val="0"/>
              </a:spcAft>
              <a:buClrTx/>
              <a:buSzTx/>
              <a:buFontTx/>
              <a:buNone/>
              <a:defRPr/>
            </a:pPr>
            <a:r>
              <a:rPr lang="ru-RU" smtClean="0"/>
              <a:t>Обчислювати дійсний тег даного повідомлення без знання ключа повинно бути неможливо, навіть якщо в гіршому випадку ми припускаємо, що супротивник знає тег будь-якого повідомлення, крім того, про яке йдеться.</a:t>
            </a:r>
            <a:endParaRPr lang="en-US" smtClean="0"/>
          </a:p>
          <a:p>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146</a:t>
            </a:fld>
            <a:endParaRPr lang="ru-RU"/>
          </a:p>
        </p:txBody>
      </p:sp>
    </p:spTree>
    <p:extLst>
      <p:ext uri="{BB962C8B-B14F-4D97-AF65-F5344CB8AC3E}">
        <p14:creationId xmlns:p14="http://schemas.microsoft.com/office/powerpoint/2010/main" val="1127394458"/>
      </p:ext>
    </p:extLst>
  </p:cSld>
  <p:clrMapOvr>
    <a:masterClrMapping/>
  </p:clrMapOvr>
</p:notes>
</file>

<file path=ppt/notesSlides/notesSlide4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mtClean="0"/>
              <a:t>CMAC (</a:t>
            </a:r>
            <a:r>
              <a:rPr lang="ru-RU" err="1" smtClean="0"/>
              <a:t>коди автентифікації повідомлень на основі шифру) створюють коди автентифікації повідомлень (</a:t>
            </a:r>
            <a:r>
              <a:rPr lang="en-US" smtClean="0"/>
              <a:t>MAC) </a:t>
            </a:r>
            <a:r>
              <a:rPr lang="ru-RU" smtClean="0"/>
              <a:t>за допомогою блокового шифру та секретного ключа. </a:t>
            </a:r>
            <a:endParaRPr lang="en-US" smtClean="0"/>
          </a:p>
          <a:p>
            <a:r>
              <a:rPr lang="ru-RU" smtClean="0"/>
              <a:t>Вони відрізняються від </a:t>
            </a:r>
            <a:r>
              <a:rPr lang="en-US" smtClean="0"/>
              <a:t>HMAC </a:t>
            </a:r>
            <a:r>
              <a:rPr lang="ru-RU" err="1" smtClean="0"/>
              <a:t>тим, що використовують блок</a:t>
            </a:r>
            <a:r>
              <a:rPr lang="en-US" baseline="0" smtClean="0"/>
              <a:t> </a:t>
            </a:r>
            <a:r>
              <a:rPr lang="uk-UA" baseline="0" smtClean="0"/>
              <a:t>і</a:t>
            </a:r>
            <a:r>
              <a:rPr lang="ru-RU" smtClean="0"/>
              <a:t> симетричний ключ для </a:t>
            </a:r>
            <a:r>
              <a:rPr lang="en-US" smtClean="0"/>
              <a:t>MAC, </a:t>
            </a:r>
            <a:r>
              <a:rPr lang="ru-RU" smtClean="0"/>
              <a:t>а не метод хешування.</a:t>
            </a:r>
            <a:endParaRPr lang="en-US" smtClean="0"/>
          </a:p>
          <a:p>
            <a:r>
              <a:rPr lang="en-US" smtClean="0"/>
              <a:t>Using AES and</a:t>
            </a:r>
            <a:r>
              <a:rPr lang="en-US" baseline="0" smtClean="0"/>
              <a:t> 3DES</a:t>
            </a:r>
            <a:endParaRPr lang="uk-UA" baseline="0" smtClean="0"/>
          </a:p>
          <a:p>
            <a:r>
              <a:rPr lang="ru-RU" err="1" smtClean="0"/>
              <a:t>Загалом </a:t>
            </a:r>
            <a:r>
              <a:rPr lang="en-US" smtClean="0"/>
              <a:t>CMAC </a:t>
            </a:r>
            <a:r>
              <a:rPr lang="ru-RU" smtClean="0"/>
              <a:t>буде повільнішим, ніж </a:t>
            </a:r>
            <a:r>
              <a:rPr lang="en-US" smtClean="0"/>
              <a:t>HMAC, </a:t>
            </a:r>
            <a:r>
              <a:rPr lang="ru-RU" err="1" smtClean="0"/>
              <a:t>оскільки методи хешування зазвичай швидші за методи блокового шифрування.</a:t>
            </a:r>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147</a:t>
            </a:fld>
            <a:endParaRPr lang="ru-RU"/>
          </a:p>
        </p:txBody>
      </p:sp>
    </p:spTree>
    <p:extLst>
      <p:ext uri="{BB962C8B-B14F-4D97-AF65-F5344CB8AC3E}">
        <p14:creationId xmlns:p14="http://schemas.microsoft.com/office/powerpoint/2010/main" val="1719951004"/>
      </p:ext>
    </p:extLst>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mtClean="0"/>
              <a:t>Доступ - категорія суб'єктно-об'єктної моделі, описуючий процес виконання операцій суб'єктів над об'єктами.</a:t>
            </a:r>
            <a:endParaRPr lang="uk-UA"/>
          </a:p>
        </p:txBody>
      </p:sp>
      <p:sp>
        <p:nvSpPr>
          <p:cNvPr id="4" name="Номер слайда 3"/>
          <p:cNvSpPr>
            <a:spLocks noGrp="1"/>
          </p:cNvSpPr>
          <p:nvPr>
            <p:ph type="sldNum" sz="quarter" idx="10"/>
          </p:nvPr>
        </p:nvSpPr>
        <p:spPr/>
        <p:txBody>
          <a:bodyPr/>
          <a:lstStyle/>
          <a:p>
            <a:fld id="{68CA2189-CE24-4554-835D-5FA8EBCB9455}" type="slidenum">
              <a:rPr lang="uk-UA" smtClean="0"/>
              <a:t>25</a:t>
            </a:fld>
            <a:endParaRPr lang="uk-UA"/>
          </a:p>
        </p:txBody>
      </p:sp>
    </p:spTree>
    <p:extLst>
      <p:ext uri="{BB962C8B-B14F-4D97-AF65-F5344CB8AC3E}">
        <p14:creationId xmlns:p14="http://schemas.microsoft.com/office/powerpoint/2010/main" val="3590113541"/>
      </p:ext>
    </p:extLst>
  </p:cSld>
  <p:clrMapOvr>
    <a:masterClrMapping/>
  </p:clrMapOvr>
</p:notes>
</file>

<file path=ppt/notesSlides/notesSlide5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ct val="0"/>
              </a:spcAft>
              <a:buClrTx/>
              <a:buSzTx/>
              <a:buFontTx/>
              <a:buNone/>
              <a:defRPr/>
            </a:pPr>
            <a:r>
              <a:rPr lang="en-US" baseline="0" smtClean="0"/>
              <a:t>3DES</a:t>
            </a:r>
            <a:endParaRPr lang="uk-UA" baseline="0" smtClean="0"/>
          </a:p>
          <a:p>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148</a:t>
            </a:fld>
            <a:endParaRPr lang="ru-RU"/>
          </a:p>
        </p:txBody>
      </p:sp>
    </p:spTree>
    <p:extLst>
      <p:ext uri="{BB962C8B-B14F-4D97-AF65-F5344CB8AC3E}">
        <p14:creationId xmlns:p14="http://schemas.microsoft.com/office/powerpoint/2010/main" val="1178229810"/>
      </p:ext>
    </p:extLst>
  </p:cSld>
  <p:clrMapOvr>
    <a:masterClrMapping/>
  </p:clrMapOvr>
</p:notes>
</file>

<file path=ppt/notesSlides/notesSlide5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mtClean="0"/>
              <a:t>Недоліки</a:t>
            </a:r>
            <a:r>
              <a:rPr lang="uk-UA" baseline="0" smtClean="0"/>
              <a:t> </a:t>
            </a:r>
            <a:r>
              <a:rPr lang="en-US" baseline="0" smtClean="0"/>
              <a:t>MAC – </a:t>
            </a:r>
            <a:r>
              <a:rPr lang="uk-UA" baseline="0" smtClean="0"/>
              <a:t>неможливість підтвердження автентичності сервера, атака посередині. Тому використовують </a:t>
            </a:r>
            <a:r>
              <a:rPr lang="en-US" baseline="0" smtClean="0"/>
              <a:t>DS</a:t>
            </a:r>
            <a:r>
              <a:rPr lang="uk-UA" baseline="0" smtClean="0"/>
              <a:t> і </a:t>
            </a:r>
            <a:r>
              <a:rPr lang="en-US" baseline="0" smtClean="0"/>
              <a:t>PKI</a:t>
            </a:r>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149</a:t>
            </a:fld>
            <a:endParaRPr lang="ru-RU"/>
          </a:p>
        </p:txBody>
      </p:sp>
    </p:spTree>
    <p:extLst>
      <p:ext uri="{BB962C8B-B14F-4D97-AF65-F5344CB8AC3E}">
        <p14:creationId xmlns:p14="http://schemas.microsoft.com/office/powerpoint/2010/main" val="542014810"/>
      </p:ext>
    </p:extLst>
  </p:cSld>
  <p:clrMapOvr>
    <a:masterClrMapping/>
  </p:clrMapOvr>
</p:notes>
</file>

<file path=ppt/notesSlides/notesSlide5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mtClean="0"/>
              <a:t>Як одержувач визначає, чи справді відкритий ключ належить відправнику? </a:t>
            </a:r>
            <a:endParaRPr lang="en-US" smtClean="0"/>
          </a:p>
          <a:p>
            <a:r>
              <a:rPr lang="ru-RU" smtClean="0"/>
              <a:t>Звідки одержувачу відомо, що відправник використовує свій відкритий ключ із законною метою, для якої він уповноважений? </a:t>
            </a:r>
            <a:endParaRPr lang="en-US" smtClean="0"/>
          </a:p>
          <a:p>
            <a:r>
              <a:rPr lang="ru-RU" smtClean="0"/>
              <a:t>Коли закінчується термін дії відкритого ключа? </a:t>
            </a:r>
            <a:endParaRPr lang="en-US" smtClean="0"/>
          </a:p>
          <a:p>
            <a:r>
              <a:rPr lang="ru-RU" smtClean="0"/>
              <a:t>Як можна відкликати ключ у випадку компромісу або втрати?</a:t>
            </a:r>
          </a:p>
          <a:p>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153</a:t>
            </a:fld>
            <a:endParaRPr lang="ru-RU"/>
          </a:p>
        </p:txBody>
      </p:sp>
    </p:spTree>
    <p:extLst>
      <p:ext uri="{BB962C8B-B14F-4D97-AF65-F5344CB8AC3E}">
        <p14:creationId xmlns:p14="http://schemas.microsoft.com/office/powerpoint/2010/main" val="3869211653"/>
      </p:ext>
    </p:extLst>
  </p:cSld>
  <p:clrMapOvr>
    <a:masterClrMapping/>
  </p:clrMapOvr>
</p:notes>
</file>

<file path=ppt/notesSlides/notesSlide5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smtClean="0">
                <a:solidFill>
                  <a:schemeClr val="tx1"/>
                </a:solidFill>
                <a:effectLst/>
                <a:latin typeface="+mn-lt"/>
                <a:ea typeface="+mn-ea"/>
                <a:cs typeface="+mn-cs"/>
              </a:rPr>
              <a:t>PKI </a:t>
            </a:r>
            <a:r>
              <a:rPr lang="ru-RU" sz="1200" b="0" i="0" kern="1200" smtClean="0">
                <a:solidFill>
                  <a:schemeClr val="tx1"/>
                </a:solidFill>
                <a:effectLst/>
                <a:latin typeface="+mn-lt"/>
                <a:ea typeface="+mn-ea"/>
                <a:cs typeface="+mn-cs"/>
              </a:rPr>
              <a:t>служить не лише для створення цифрових сертифікатів, але і для зберігання великої кількості сертифікатів і ключів, забезпечення резервування і відновлення ключів, взаємної сертифікації, ведення списків анульованих сертифікатів і автоматичного відновлення ключів та сертифікатів після закінчення терміну їхньої дії.</a:t>
            </a:r>
            <a:endParaRPr lang="ru-RU" smtClean="0"/>
          </a:p>
          <a:p>
            <a:endParaRPr lang="ru-RU" smtClean="0"/>
          </a:p>
          <a:p>
            <a:r>
              <a:rPr lang="ru-RU" smtClean="0"/>
              <a:t>Центр сертифікації (</a:t>
            </a:r>
            <a:r>
              <a:rPr lang="en-US" smtClean="0"/>
              <a:t>certificate authority CA</a:t>
            </a:r>
            <a:r>
              <a:rPr lang="ru-RU" smtClean="0"/>
              <a:t>) - це довірена сутність, яка видає цифровий сертифікат, що підтверджує ідентичність цифрової сутності в Інтернеті.</a:t>
            </a:r>
            <a:endParaRPr lang="en-US" smtClean="0"/>
          </a:p>
          <a:p>
            <a:r>
              <a:rPr lang="ru-RU" smtClean="0"/>
              <a:t>Роль </a:t>
            </a:r>
            <a:r>
              <a:rPr lang="en-US" smtClean="0"/>
              <a:t>CA</a:t>
            </a:r>
            <a:r>
              <a:rPr lang="ru-RU" smtClean="0"/>
              <a:t> у цьому процесі полягає в тому, щоб гарантувати, що особа, яка отримала унікальний сертифікат, насправді є тим, ким вона </a:t>
            </a:r>
            <a:r>
              <a:rPr lang="uk-UA" smtClean="0"/>
              <a:t>себе</a:t>
            </a:r>
            <a:r>
              <a:rPr lang="uk-UA" baseline="0" smtClean="0"/>
              <a:t> називає</a:t>
            </a:r>
            <a:r>
              <a:rPr lang="ru-RU" smtClean="0"/>
              <a:t>.</a:t>
            </a:r>
            <a:r>
              <a:rPr lang="en-US" smtClean="0"/>
              <a:t> </a:t>
            </a:r>
          </a:p>
          <a:p>
            <a:r>
              <a:rPr lang="ru-RU" smtClean="0"/>
              <a:t>Центр сертифікації є частиною інфраструктури відкритих ключів (</a:t>
            </a:r>
            <a:r>
              <a:rPr lang="en-US" smtClean="0"/>
              <a:t>PKI) </a:t>
            </a:r>
            <a:r>
              <a:rPr lang="ru-RU" smtClean="0"/>
              <a:t>разом з </a:t>
            </a:r>
            <a:r>
              <a:rPr lang="uk-UA" smtClean="0"/>
              <a:t>реєстраційний центр</a:t>
            </a:r>
            <a:r>
              <a:rPr lang="uk-UA" baseline="0" smtClean="0"/>
              <a:t> </a:t>
            </a:r>
            <a:r>
              <a:rPr lang="ru-RU" smtClean="0"/>
              <a:t>(</a:t>
            </a:r>
            <a:r>
              <a:rPr lang="en-US" smtClean="0"/>
              <a:t>registration authority RA), </a:t>
            </a:r>
            <a:r>
              <a:rPr lang="ru-RU" smtClean="0"/>
              <a:t>який перевіряє інформацію, надану запитувачем цифрового сертифіката.</a:t>
            </a:r>
          </a:p>
          <a:p>
            <a:endParaRPr lang="uk-UA" smtClean="0"/>
          </a:p>
          <a:p>
            <a:r>
              <a:rPr lang="ru-RU" sz="1200" b="0" i="0" kern="1200" smtClean="0">
                <a:solidFill>
                  <a:schemeClr val="tx1"/>
                </a:solidFill>
                <a:effectLst/>
                <a:latin typeface="+mn-lt"/>
                <a:ea typeface="+mn-ea"/>
                <a:cs typeface="+mn-cs"/>
              </a:rPr>
              <a:t>Цифровий сертифікат це аналог електронного паспорту. Він дозволяє користувачам, хостам і організаціям безпечно обмінюватися інформацією через Інтернет. Цифровий сертифікат підтверджує автентичність користувача, який надсилає повідомлення. Цифрові сертифікати також можуть забезпечити конфіденційність для одержувача за допомогою засобів шифрування відповіді.</a:t>
            </a:r>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154</a:t>
            </a:fld>
            <a:endParaRPr lang="ru-RU"/>
          </a:p>
        </p:txBody>
      </p:sp>
    </p:spTree>
    <p:extLst>
      <p:ext uri="{BB962C8B-B14F-4D97-AF65-F5344CB8AC3E}">
        <p14:creationId xmlns:p14="http://schemas.microsoft.com/office/powerpoint/2010/main" val="3707261123"/>
      </p:ext>
    </p:extLst>
  </p:cSld>
  <p:clrMapOvr>
    <a:masterClrMapping/>
  </p:clrMapOvr>
</p:notes>
</file>

<file path=ppt/notesSlides/notesSlide5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smtClean="0">
                <a:solidFill>
                  <a:schemeClr val="tx1"/>
                </a:solidFill>
                <a:effectLst/>
                <a:latin typeface="+mn-lt"/>
                <a:ea typeface="+mn-ea"/>
                <a:cs typeface="+mn-cs"/>
              </a:rPr>
              <a:t>Підхід, який вимагає багатократної взаємної ідентифікації усіх сторін в Інтернеті, є незручним. Тому сторони погоджуються довіряти нейтральній третій стороні. Передбачається, що третя сторона ретельно проводить перевірку учасників, що бажають одержати посвідчення. Після такої ретельної перевірки, третя сторона видає посвідчення, яке важко підробити. З цього моменту усі учасники, які довіряють цій третій стороні, просто приймають посвідчення, які видає ця третя сторона.</a:t>
            </a:r>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155</a:t>
            </a:fld>
            <a:endParaRPr lang="ru-RU"/>
          </a:p>
        </p:txBody>
      </p:sp>
    </p:spTree>
    <p:extLst>
      <p:ext uri="{BB962C8B-B14F-4D97-AF65-F5344CB8AC3E}">
        <p14:creationId xmlns:p14="http://schemas.microsoft.com/office/powerpoint/2010/main" val="3077971182"/>
      </p:ext>
    </p:extLst>
  </p:cSld>
  <p:clrMapOvr>
    <a:masterClrMapping/>
  </p:clrMapOvr>
</p:notes>
</file>

<file path=ppt/notesSlides/notesSlide5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mtClean="0"/>
              <a:t>Як правило, сертифікат містить відкритий ключ, ім'я, термін дії, назву органу, що видав сертифікат (і, отже, гарантує особистість користувача), серійний номер, будь-які відповідні політики, що описують, як було видано сертифікат та / або як його можна використовувати, цифровий підпис видавця сертифіката та, можливо, іншу інформацію.</a:t>
            </a:r>
          </a:p>
          <a:p>
            <a:endParaRPr lang="uk-UA" smtClean="0"/>
          </a:p>
          <a:p>
            <a:r>
              <a:rPr lang="ru-RU" sz="1200" b="0" i="0" kern="1200" smtClean="0">
                <a:solidFill>
                  <a:schemeClr val="tx1"/>
                </a:solidFill>
                <a:effectLst/>
                <a:latin typeface="+mn-lt"/>
                <a:ea typeface="+mn-ea"/>
                <a:cs typeface="+mn-cs"/>
              </a:rPr>
              <a:t>Якщо цифровий сертифікат відповідає стандартній структурі, то його може прочитати та зрозуміти будь-яка система незалежно від того, ким він був виданий. </a:t>
            </a:r>
            <a:r>
              <a:rPr lang="en-US" sz="1200" b="0" i="0" kern="1200" smtClean="0">
                <a:solidFill>
                  <a:schemeClr val="tx1"/>
                </a:solidFill>
                <a:effectLst/>
                <a:latin typeface="+mn-lt"/>
                <a:ea typeface="+mn-ea"/>
                <a:cs typeface="+mn-cs"/>
              </a:rPr>
              <a:t>X.509 </a:t>
            </a:r>
            <a:r>
              <a:rPr lang="ru-RU" sz="1200" b="0" i="0" kern="1200" smtClean="0">
                <a:solidFill>
                  <a:schemeClr val="tx1"/>
                </a:solidFill>
                <a:effectLst/>
                <a:latin typeface="+mn-lt"/>
                <a:ea typeface="+mn-ea"/>
                <a:cs typeface="+mn-cs"/>
              </a:rPr>
              <a:t>є стандартом для інфраструктури відкритих ключів (</a:t>
            </a:r>
            <a:r>
              <a:rPr lang="en-US" sz="1200" b="0" i="0" kern="1200" smtClean="0">
                <a:solidFill>
                  <a:schemeClr val="tx1"/>
                </a:solidFill>
                <a:effectLst/>
                <a:latin typeface="+mn-lt"/>
                <a:ea typeface="+mn-ea"/>
                <a:cs typeface="+mn-cs"/>
              </a:rPr>
              <a:t>public key infrastructure, PKI) </a:t>
            </a:r>
            <a:r>
              <a:rPr lang="ru-RU" sz="1200" b="0" i="0" kern="1200" smtClean="0">
                <a:solidFill>
                  <a:schemeClr val="tx1"/>
                </a:solidFill>
                <a:effectLst/>
                <a:latin typeface="+mn-lt"/>
                <a:ea typeface="+mn-ea"/>
                <a:cs typeface="+mn-cs"/>
              </a:rPr>
              <a:t>для керування цифровими сертифікатами. </a:t>
            </a:r>
            <a:r>
              <a:rPr lang="en-US" sz="1200" b="0" i="0" kern="1200" smtClean="0">
                <a:solidFill>
                  <a:schemeClr val="tx1"/>
                </a:solidFill>
                <a:effectLst/>
                <a:latin typeface="+mn-lt"/>
                <a:ea typeface="+mn-ea"/>
                <a:cs typeface="+mn-cs"/>
              </a:rPr>
              <a:t>PKI - </a:t>
            </a:r>
            <a:r>
              <a:rPr lang="ru-RU" sz="1200" b="0" i="0" kern="1200" smtClean="0">
                <a:solidFill>
                  <a:schemeClr val="tx1"/>
                </a:solidFill>
                <a:effectLst/>
                <a:latin typeface="+mn-lt"/>
                <a:ea typeface="+mn-ea"/>
                <a:cs typeface="+mn-cs"/>
              </a:rPr>
              <a:t>це політики, ролі і процедури, необхідні для створення, поширення, використання, зберігання та відкликання цифрових сертифікатів, а також керування ними. </a:t>
            </a:r>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157</a:t>
            </a:fld>
            <a:endParaRPr lang="ru-RU"/>
          </a:p>
        </p:txBody>
      </p:sp>
    </p:spTree>
    <p:extLst>
      <p:ext uri="{BB962C8B-B14F-4D97-AF65-F5344CB8AC3E}">
        <p14:creationId xmlns:p14="http://schemas.microsoft.com/office/powerpoint/2010/main" val="1824218446"/>
      </p:ext>
    </p:extLst>
  </p:cSld>
  <p:clrMapOvr>
    <a:masterClrMapping/>
  </p:clrMapOvr>
</p:notes>
</file>

<file path=ppt/notesSlides/notesSlide5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mtClean="0"/>
              <a:t>Коли браузер встановлює з'єднання із захищеним веб-сайтом, веб-сервер надсилає браузеру свій сертифікат відкритого ключа. Потім браузер перевіряє підпис сертифіката щодо відкритого ключа, який він зберігає; якщо є збіг, сертифікат приймається як дійсний, а веб-сайт, підтверджений цим сертифікатом, вважається "надійним".</a:t>
            </a:r>
            <a:endParaRPr lang="en-US" smtClean="0"/>
          </a:p>
          <a:p>
            <a:r>
              <a:rPr lang="ru-RU" smtClean="0"/>
              <a:t>Коли користувач генерує пару ключів і пересилає відкритий ключ до ЦС, ЦС повинен перевірити ідентифікацію відправника та вжити всіх необхідних заходів, щоб переконатися, що запит дійсно надходить від рекламованого відправника. Різні центри сертифікації мають різну політику ідентифікаці</a:t>
            </a:r>
            <a:r>
              <a:rPr lang="uk-UA" smtClean="0"/>
              <a:t>ї</a:t>
            </a:r>
          </a:p>
          <a:p>
            <a:r>
              <a:rPr lang="ru-RU" smtClean="0"/>
              <a:t>Група досліджень Інтернет-безпеки (</a:t>
            </a:r>
            <a:r>
              <a:rPr lang="en-US" smtClean="0"/>
              <a:t>ISRG) </a:t>
            </a:r>
            <a:r>
              <a:rPr lang="ru-RU" smtClean="0"/>
              <a:t>розробила протокол автоматизованого середовища управління сертифікатами (</a:t>
            </a:r>
            <a:r>
              <a:rPr lang="en-US" smtClean="0"/>
              <a:t>ACME). </a:t>
            </a:r>
            <a:endParaRPr lang="uk-UA" smtClean="0"/>
          </a:p>
          <a:p>
            <a:r>
              <a:rPr lang="en-US" smtClean="0"/>
              <a:t>ACME - </a:t>
            </a:r>
            <a:r>
              <a:rPr lang="ru-RU" smtClean="0"/>
              <a:t>це комунікаційний протокол, який впорядковує процес розгортання інфраструктури відкритих ключів (</a:t>
            </a:r>
            <a:r>
              <a:rPr lang="en-US" smtClean="0"/>
              <a:t>PKI) </a:t>
            </a:r>
            <a:r>
              <a:rPr lang="ru-RU" smtClean="0"/>
              <a:t>шляхом автоматизації взаємодії між ЦС та веб-серверами, які хочуть отримати сертифікат.</a:t>
            </a:r>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158</a:t>
            </a:fld>
            <a:endParaRPr lang="ru-RU"/>
          </a:p>
        </p:txBody>
      </p:sp>
    </p:spTree>
    <p:extLst>
      <p:ext uri="{BB962C8B-B14F-4D97-AF65-F5344CB8AC3E}">
        <p14:creationId xmlns:p14="http://schemas.microsoft.com/office/powerpoint/2010/main" val="3137455196"/>
      </p:ext>
    </p:extLst>
  </p:cSld>
  <p:clrMapOvr>
    <a:masterClrMapping/>
  </p:clrMapOvr>
</p:notes>
</file>

<file path=ppt/notesSlides/notesSlide5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mtClean="0"/>
              <a:t>Про взаємну автентифікацію</a:t>
            </a:r>
            <a:endParaRPr lang="en-US" smtClean="0"/>
          </a:p>
          <a:p>
            <a:r>
              <a:rPr lang="ru-RU" smtClean="0"/>
              <a:t>Сервери </a:t>
            </a:r>
            <a:r>
              <a:rPr lang="en-US" smtClean="0"/>
              <a:t>HTTPS </a:t>
            </a:r>
            <a:r>
              <a:rPr lang="ru-RU" smtClean="0"/>
              <a:t>виконують рукостискання базового рівня транспортного рівня (</a:t>
            </a:r>
            <a:r>
              <a:rPr lang="en-US" smtClean="0"/>
              <a:t>TLS) </a:t>
            </a:r>
            <a:r>
              <a:rPr lang="ru-RU" smtClean="0"/>
              <a:t>і приймають будь-яке підключення клієнта. Але те, що може зробити сервер, це закликати клієнта надати сертифікат під час рукостискання </a:t>
            </a:r>
            <a:r>
              <a:rPr lang="en-US" smtClean="0"/>
              <a:t>TLS. </a:t>
            </a:r>
            <a:r>
              <a:rPr lang="ru-RU" smtClean="0"/>
              <a:t>Це змусить клієнта представити дійсний сертифікат до того, як можна буде отримати доступ до послуги сервера. </a:t>
            </a:r>
            <a:endParaRPr lang="en-US" smtClean="0"/>
          </a:p>
          <a:p>
            <a:endParaRPr lang="en-US" smtClean="0"/>
          </a:p>
          <a:p>
            <a:r>
              <a:rPr lang="ru-RU" smtClean="0"/>
              <a:t>Базова аутентифікація </a:t>
            </a:r>
            <a:r>
              <a:rPr lang="en-US" smtClean="0"/>
              <a:t>SSL - </a:t>
            </a:r>
            <a:r>
              <a:rPr lang="ru-RU" smtClean="0"/>
              <a:t>це одностороння аутентифікація </a:t>
            </a:r>
            <a:r>
              <a:rPr lang="en-US" smtClean="0"/>
              <a:t>SSL </a:t>
            </a:r>
            <a:r>
              <a:rPr lang="ru-RU" smtClean="0"/>
              <a:t>сервера, що надає клієнту власну ідентифікацію шляхом надсилання сертифіката сервера. З іншого боку, взаємна аутентифікація </a:t>
            </a:r>
            <a:r>
              <a:rPr lang="en-US" smtClean="0"/>
              <a:t>SSL - </a:t>
            </a:r>
            <a:r>
              <a:rPr lang="ru-RU" smtClean="0"/>
              <a:t>це концепція двох сторін, які автентифікують одна одну одночасно. Отже, клієнт повинен надати власну ідентифікацію серверу, і таким же чином сервер повинен надати власну ідентифікацію клієнту</a:t>
            </a:r>
            <a:endParaRPr lang="en-US" smtClean="0"/>
          </a:p>
          <a:p>
            <a:endParaRPr lang="en-US" smtClean="0"/>
          </a:p>
          <a:p>
            <a:r>
              <a:rPr lang="ru-RU" smtClean="0"/>
              <a:t>Протокол </a:t>
            </a:r>
            <a:r>
              <a:rPr lang="en-US" smtClean="0"/>
              <a:t>SSL / TLS </a:t>
            </a:r>
            <a:r>
              <a:rPr lang="ru-RU" smtClean="0"/>
              <a:t>використовує криптографію з відкритим ключем для автентифікації сторін, що спілкуються. Це дозволяє кожній стороні визначити, хто з іншого боку лінії зв'язку. Ідентифікація має вирішальне значення для онлайн-транзакцій, щоб уникнути транзакцій з хакером або кіберзлочинцем. Якщо ви переказуєте гроші компанії, знання їхньої особистості є життєво важливим.</a:t>
            </a:r>
            <a:endParaRPr lang="uk-UA" smtClean="0"/>
          </a:p>
          <a:p>
            <a:endParaRPr lang="uk-UA" smtClean="0"/>
          </a:p>
          <a:p>
            <a:r>
              <a:rPr lang="en-US" sz="1200" b="0" i="0" kern="1200" smtClean="0">
                <a:solidFill>
                  <a:schemeClr val="tx1"/>
                </a:solidFill>
                <a:effectLst/>
                <a:latin typeface="+mn-lt"/>
                <a:ea typeface="+mn-ea"/>
                <a:cs typeface="+mn-cs"/>
              </a:rPr>
              <a:t>TLS </a:t>
            </a:r>
            <a:r>
              <a:rPr lang="ru-RU" sz="1200" b="0" i="0" kern="1200" smtClean="0">
                <a:solidFill>
                  <a:schemeClr val="tx1"/>
                </a:solidFill>
                <a:effectLst/>
                <a:latin typeface="+mn-lt"/>
                <a:ea typeface="+mn-ea"/>
                <a:cs typeface="+mn-cs"/>
              </a:rPr>
              <a:t>включає три основні фази:</a:t>
            </a:r>
          </a:p>
          <a:p>
            <a:r>
              <a:rPr lang="ru-RU" sz="1200" b="0" i="0" kern="1200" smtClean="0">
                <a:solidFill>
                  <a:schemeClr val="tx1"/>
                </a:solidFill>
                <a:effectLst/>
                <a:latin typeface="+mn-lt"/>
                <a:ea typeface="+mn-ea"/>
                <a:cs typeface="+mn-cs"/>
              </a:rPr>
              <a:t>Діалог між сторонами, метою якого є вибір алгоритму шифрування.</a:t>
            </a:r>
          </a:p>
          <a:p>
            <a:r>
              <a:rPr lang="ru-RU" sz="1200" b="0" i="0" kern="1200" smtClean="0">
                <a:solidFill>
                  <a:schemeClr val="tx1"/>
                </a:solidFill>
                <a:effectLst/>
                <a:latin typeface="+mn-lt"/>
                <a:ea typeface="+mn-ea"/>
                <a:cs typeface="+mn-cs"/>
              </a:rPr>
              <a:t>Обмін ключами на основі </a:t>
            </a:r>
            <a:r>
              <a:rPr lang="ru-RU" sz="1200" b="0" i="0" u="none" strike="noStrike" kern="1200" smtClean="0">
                <a:solidFill>
                  <a:schemeClr val="tx1"/>
                </a:solidFill>
                <a:effectLst/>
                <a:latin typeface="+mn-lt"/>
                <a:ea typeface="+mn-ea"/>
                <a:cs typeface="+mn-cs"/>
                <a:hlinkClick r:id="rId3" tooltip="Асиметричні алгоритми шифрування"/>
              </a:rPr>
              <a:t>криптосистем з відкритим ключем</a:t>
            </a:r>
            <a:r>
              <a:rPr lang="ru-RU" sz="1200" b="0" i="0" kern="1200" smtClean="0">
                <a:solidFill>
                  <a:schemeClr val="tx1"/>
                </a:solidFill>
                <a:effectLst/>
                <a:latin typeface="+mn-lt"/>
                <a:ea typeface="+mn-ea"/>
                <a:cs typeface="+mn-cs"/>
              </a:rPr>
              <a:t> або ж автентифікація на основі </a:t>
            </a:r>
            <a:r>
              <a:rPr lang="ru-RU" sz="1200" b="0" i="0" u="none" strike="noStrike" kern="1200" smtClean="0">
                <a:solidFill>
                  <a:schemeClr val="tx1"/>
                </a:solidFill>
                <a:effectLst/>
                <a:latin typeface="+mn-lt"/>
                <a:ea typeface="+mn-ea"/>
                <a:cs typeface="+mn-cs"/>
                <a:hlinkClick r:id="rId4" tooltip="Сертифікат (криптографія) (ще не написана)"/>
              </a:rPr>
              <a:t>сертифікатів</a:t>
            </a:r>
            <a:r>
              <a:rPr lang="ru-RU" sz="1200" b="0" i="0" kern="1200" smtClean="0">
                <a:solidFill>
                  <a:schemeClr val="tx1"/>
                </a:solidFill>
                <a:effectLst/>
                <a:latin typeface="+mn-lt"/>
                <a:ea typeface="+mn-ea"/>
                <a:cs typeface="+mn-cs"/>
              </a:rPr>
              <a:t>.</a:t>
            </a:r>
          </a:p>
          <a:p>
            <a:r>
              <a:rPr lang="ru-RU" sz="1200" b="0" i="0" kern="1200" smtClean="0">
                <a:solidFill>
                  <a:schemeClr val="tx1"/>
                </a:solidFill>
                <a:effectLst/>
                <a:latin typeface="+mn-lt"/>
                <a:ea typeface="+mn-ea"/>
                <a:cs typeface="+mn-cs"/>
              </a:rPr>
              <a:t>Передача даних, що шифруються за допомогою </a:t>
            </a:r>
            <a:r>
              <a:rPr lang="ru-RU" sz="1200" b="0" i="0" u="none" strike="noStrike" kern="1200" smtClean="0">
                <a:solidFill>
                  <a:schemeClr val="tx1"/>
                </a:solidFill>
                <a:effectLst/>
                <a:latin typeface="+mn-lt"/>
                <a:ea typeface="+mn-ea"/>
                <a:cs typeface="+mn-cs"/>
                <a:hlinkClick r:id="rId5" tooltip="Шифрування з симетричними ключами"/>
              </a:rPr>
              <a:t>симетричних алгоритмів шифрування</a:t>
            </a:r>
            <a:endParaRPr lang="ru-RU" sz="1200" b="0" i="0" kern="1200" smtClean="0">
              <a:solidFill>
                <a:schemeClr val="tx1"/>
              </a:solidFill>
              <a:effectLst/>
              <a:latin typeface="+mn-lt"/>
              <a:ea typeface="+mn-ea"/>
              <a:cs typeface="+mn-cs"/>
            </a:endParaRPr>
          </a:p>
          <a:p>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159</a:t>
            </a:fld>
            <a:endParaRPr lang="ru-RU"/>
          </a:p>
        </p:txBody>
      </p:sp>
    </p:spTree>
    <p:extLst>
      <p:ext uri="{BB962C8B-B14F-4D97-AF65-F5344CB8AC3E}">
        <p14:creationId xmlns:p14="http://schemas.microsoft.com/office/powerpoint/2010/main" val="3980347007"/>
      </p:ext>
    </p:extLst>
  </p:cSld>
  <p:clrMapOvr>
    <a:masterClrMapping/>
  </p:clrMapOvr>
</p:notes>
</file>

<file path=ppt/notesSlides/notesSlide5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mtClean="0"/>
              <a:t>Протокол</a:t>
            </a:r>
            <a:r>
              <a:rPr lang="uk-UA" baseline="0" smtClean="0"/>
              <a:t> встановлення з’єднання, протокол оповіщення</a:t>
            </a:r>
            <a:r>
              <a:rPr lang="en-US" baseline="0" smtClean="0"/>
              <a:t> (</a:t>
            </a:r>
            <a:r>
              <a:rPr lang="uk-UA" baseline="0" smtClean="0"/>
              <a:t>попередження</a:t>
            </a:r>
            <a:r>
              <a:rPr lang="en-US" baseline="0" smtClean="0"/>
              <a:t>; </a:t>
            </a:r>
            <a:r>
              <a:rPr lang="uk-UA" baseline="0" smtClean="0"/>
              <a:t>фатальні помилки – сесія повинна бути розірваною, помилки </a:t>
            </a:r>
            <a:r>
              <a:rPr lang="en-US" baseline="0" smtClean="0"/>
              <a:t>MAC</a:t>
            </a:r>
            <a:r>
              <a:rPr lang="uk-UA" baseline="0" smtClean="0"/>
              <a:t> і розшифрування</a:t>
            </a:r>
            <a:r>
              <a:rPr lang="en-US" baseline="0" smtClean="0"/>
              <a:t>, </a:t>
            </a:r>
            <a:r>
              <a:rPr lang="uk-UA" baseline="0" smtClean="0"/>
              <a:t>невідомий </a:t>
            </a:r>
            <a:r>
              <a:rPr lang="en-US" baseline="0" smtClean="0"/>
              <a:t>CA)</a:t>
            </a:r>
            <a:r>
              <a:rPr lang="uk-UA" baseline="0" smtClean="0"/>
              <a:t>, протокол зміни шифру, протокол передачі даних</a:t>
            </a:r>
          </a:p>
          <a:p>
            <a:r>
              <a:rPr lang="uk-UA" baseline="0" smtClean="0"/>
              <a:t>Протокол запису – основа </a:t>
            </a:r>
            <a:r>
              <a:rPr lang="en-US" baseline="0" smtClean="0"/>
              <a:t>TLS</a:t>
            </a:r>
            <a:r>
              <a:rPr lang="uk-UA" baseline="0" smtClean="0"/>
              <a:t>, працюють алгоритми шифрування і цілісності. Складається з типу повідомлення, версія протоколу, довжина повідомлення, самого зашифрованого повідомлення</a:t>
            </a:r>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161</a:t>
            </a:fld>
            <a:endParaRPr lang="ru-RU"/>
          </a:p>
        </p:txBody>
      </p:sp>
    </p:spTree>
    <p:extLst>
      <p:ext uri="{BB962C8B-B14F-4D97-AF65-F5344CB8AC3E}">
        <p14:creationId xmlns:p14="http://schemas.microsoft.com/office/powerpoint/2010/main" val="2513705350"/>
      </p:ext>
    </p:extLst>
  </p:cSld>
  <p:clrMapOvr>
    <a:masterClrMapping/>
  </p:clrMapOvr>
</p:notes>
</file>

<file path=ppt/notesSlides/notesSlide5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mtClean="0"/>
              <a:t>Недоліки</a:t>
            </a:r>
            <a:r>
              <a:rPr lang="uk-UA" baseline="0" smtClean="0"/>
              <a:t>: </a:t>
            </a:r>
          </a:p>
          <a:p>
            <a:r>
              <a:rPr lang="uk-UA" baseline="0" smtClean="0"/>
              <a:t>Не забезпечується</a:t>
            </a:r>
            <a:r>
              <a:rPr lang="en-US" baseline="0" smtClean="0"/>
              <a:t> </a:t>
            </a:r>
            <a:r>
              <a:rPr lang="uk-UA" baseline="0" smtClean="0"/>
              <a:t>досконала пряма секретність </a:t>
            </a:r>
            <a:r>
              <a:rPr lang="en-US" baseline="0" smtClean="0"/>
              <a:t>(Perfect forward secrecy)</a:t>
            </a:r>
            <a:r>
              <a:rPr lang="uk-UA" baseline="0" smtClean="0"/>
              <a:t> – доступ до секретного ключа дасть змогу розшифрувати всі повідомлення</a:t>
            </a:r>
          </a:p>
          <a:p>
            <a:r>
              <a:rPr lang="uk-UA" baseline="0" smtClean="0"/>
              <a:t>Вразливість: атака мільйона повідомлень (1998), </a:t>
            </a:r>
            <a:r>
              <a:rPr lang="en-US" baseline="0" smtClean="0"/>
              <a:t>ROBOT (2017)</a:t>
            </a:r>
            <a:r>
              <a:rPr lang="uk-UA" baseline="0" smtClean="0"/>
              <a:t>. </a:t>
            </a:r>
          </a:p>
          <a:p>
            <a:r>
              <a:rPr lang="uk-UA" baseline="0" smtClean="0"/>
              <a:t>Заборонено використовувати для обміну ключами від </a:t>
            </a:r>
            <a:r>
              <a:rPr lang="en-US" baseline="0" smtClean="0"/>
              <a:t>TLS 1.3, </a:t>
            </a:r>
            <a:r>
              <a:rPr lang="uk-UA" baseline="0" err="1" smtClean="0"/>
              <a:t>використувується алгоритм Діффі-Хелмана (</a:t>
            </a:r>
            <a:r>
              <a:rPr lang="en-US" baseline="0" smtClean="0"/>
              <a:t>DH</a:t>
            </a:r>
            <a:r>
              <a:rPr lang="uk-UA" baseline="0" smtClean="0"/>
              <a:t>)</a:t>
            </a:r>
            <a:endParaRPr lang="en-US" baseline="0" smtClean="0"/>
          </a:p>
          <a:p>
            <a:endParaRPr lang="uk-UA" baseline="0" smtClean="0"/>
          </a:p>
          <a:p>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162</a:t>
            </a:fld>
            <a:endParaRPr lang="ru-RU"/>
          </a:p>
        </p:txBody>
      </p:sp>
    </p:spTree>
    <p:extLst>
      <p:ext uri="{BB962C8B-B14F-4D97-AF65-F5344CB8AC3E}">
        <p14:creationId xmlns:p14="http://schemas.microsoft.com/office/powerpoint/2010/main" val="3663337585"/>
      </p:ext>
    </p:extLst>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uk-UA" smtClean="0"/>
              <a:t>У суб'єктно-об'єктної моделі є</a:t>
            </a:r>
            <a:r>
              <a:rPr lang="uk-UA" baseline="0" smtClean="0"/>
              <a:t> </a:t>
            </a:r>
            <a:r>
              <a:rPr lang="uk-UA" smtClean="0"/>
              <a:t>суб'єкти (активні сутності), об'єкти (пасивні сутності) і породжувані діями суб'єктів процеси над об'єктами. </a:t>
            </a:r>
          </a:p>
        </p:txBody>
      </p:sp>
      <p:sp>
        <p:nvSpPr>
          <p:cNvPr id="4" name="Номер слайда 3"/>
          <p:cNvSpPr>
            <a:spLocks noGrp="1"/>
          </p:cNvSpPr>
          <p:nvPr>
            <p:ph type="sldNum" sz="quarter" idx="10"/>
          </p:nvPr>
        </p:nvSpPr>
        <p:spPr/>
        <p:txBody>
          <a:bodyPr/>
          <a:lstStyle/>
          <a:p>
            <a:fld id="{68CA2189-CE24-4554-835D-5FA8EBCB9455}" type="slidenum">
              <a:rPr lang="uk-UA" smtClean="0"/>
              <a:t>26</a:t>
            </a:fld>
            <a:endParaRPr lang="uk-UA"/>
          </a:p>
        </p:txBody>
      </p:sp>
    </p:spTree>
    <p:extLst>
      <p:ext uri="{BB962C8B-B14F-4D97-AF65-F5344CB8AC3E}">
        <p14:creationId xmlns:p14="http://schemas.microsoft.com/office/powerpoint/2010/main" val="487663071"/>
      </p:ext>
    </p:extLst>
  </p:cSld>
  <p:clrMapOvr>
    <a:masterClrMapping/>
  </p:clrMapOvr>
</p:notes>
</file>

<file path=ppt/notesSlides/notesSlide6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163</a:t>
            </a:fld>
            <a:endParaRPr lang="ru-RU"/>
          </a:p>
        </p:txBody>
      </p:sp>
    </p:spTree>
    <p:extLst>
      <p:ext uri="{BB962C8B-B14F-4D97-AF65-F5344CB8AC3E}">
        <p14:creationId xmlns:p14="http://schemas.microsoft.com/office/powerpoint/2010/main" val="132203026"/>
      </p:ext>
    </p:extLst>
  </p:cSld>
  <p:clrMapOvr>
    <a:masterClrMapping/>
  </p:clrMapOvr>
</p:notes>
</file>

<file path=ppt/notesSlides/notesSlide6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mtClean="0"/>
              <a:t>CipherSuite - </a:t>
            </a:r>
            <a:r>
              <a:rPr lang="uk-UA" smtClean="0"/>
              <a:t>це набір криптографічних алгоритмів, що використовуються підключенням </a:t>
            </a:r>
            <a:r>
              <a:rPr lang="en-US" smtClean="0"/>
              <a:t>TLS </a:t>
            </a:r>
            <a:r>
              <a:rPr lang="uk-UA" smtClean="0"/>
              <a:t>або </a:t>
            </a:r>
            <a:r>
              <a:rPr lang="en-US" smtClean="0"/>
              <a:t>SSL. </a:t>
            </a:r>
            <a:endParaRPr lang="uk-UA" smtClean="0"/>
          </a:p>
          <a:p>
            <a:r>
              <a:rPr lang="uk-UA" smtClean="0"/>
              <a:t>Набір складається з трьох різних алгоритмів: </a:t>
            </a:r>
          </a:p>
          <a:p>
            <a:r>
              <a:rPr lang="uk-UA" smtClean="0"/>
              <a:t>Алгоритм обміну ключами та автентифікації, що використовується під час рукостискання</a:t>
            </a:r>
          </a:p>
          <a:p>
            <a:r>
              <a:rPr lang="uk-UA" smtClean="0"/>
              <a:t>Алгоритм шифрування, що використовується для шифрування даних</a:t>
            </a:r>
          </a:p>
          <a:p>
            <a:r>
              <a:rPr lang="uk-UA" smtClean="0"/>
              <a:t>Алгоритм </a:t>
            </a:r>
            <a:r>
              <a:rPr lang="en-US" smtClean="0"/>
              <a:t>MAC (</a:t>
            </a:r>
            <a:r>
              <a:rPr lang="uk-UA" smtClean="0"/>
              <a:t>Код автентифікації повідомлень), що використовується для генерації дайджесту повідомлення</a:t>
            </a:r>
          </a:p>
          <a:p>
            <a:r>
              <a:rPr lang="en-US" smtClean="0"/>
              <a:t>CipherSuite</a:t>
            </a:r>
            <a:r>
              <a:rPr lang="uk-UA" smtClean="0"/>
              <a:t> =</a:t>
            </a:r>
            <a:r>
              <a:rPr lang="en-US" smtClean="0"/>
              <a:t> SSL_RSA_WITH_RC4_128_MD5</a:t>
            </a:r>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164</a:t>
            </a:fld>
            <a:endParaRPr lang="ru-RU"/>
          </a:p>
        </p:txBody>
      </p:sp>
    </p:spTree>
    <p:extLst>
      <p:ext uri="{BB962C8B-B14F-4D97-AF65-F5344CB8AC3E}">
        <p14:creationId xmlns:p14="http://schemas.microsoft.com/office/powerpoint/2010/main" val="2269700176"/>
      </p:ext>
    </p:extLst>
  </p:cSld>
  <p:clrMapOvr>
    <a:masterClrMapping/>
  </p:clrMapOvr>
</p:notes>
</file>

<file path=ppt/notesSlides/notesSlide6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ct val="0"/>
              </a:spcAft>
              <a:buClrTx/>
              <a:buSzTx/>
              <a:buFontTx/>
              <a:buNone/>
              <a:defRPr/>
            </a:pPr>
            <a:r>
              <a:rPr lang="ru-RU" sz="1200" b="0" i="0" kern="1200" err="1" smtClean="0">
                <a:solidFill>
                  <a:schemeClr val="tx1"/>
                </a:solidFill>
                <a:effectLst/>
                <a:latin typeface="+mn-lt"/>
                <a:ea typeface="+mn-ea"/>
                <a:cs typeface="+mn-cs"/>
              </a:rPr>
              <a:t>Цифровий підпис допомагає встановити справжність, цілісність і неможливість відмови (невідхильність). </a:t>
            </a:r>
          </a:p>
          <a:p>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165</a:t>
            </a:fld>
            <a:endParaRPr lang="ru-RU"/>
          </a:p>
        </p:txBody>
      </p:sp>
    </p:spTree>
    <p:extLst>
      <p:ext uri="{BB962C8B-B14F-4D97-AF65-F5344CB8AC3E}">
        <p14:creationId xmlns:p14="http://schemas.microsoft.com/office/powerpoint/2010/main" val="1851358570"/>
      </p:ext>
    </p:extLst>
  </p:cSld>
  <p:clrMapOvr>
    <a:masterClrMapping/>
  </p:clrMapOvr>
</p:notes>
</file>

<file path=ppt/notesSlides/notesSlide6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err="1" smtClean="0">
                <a:solidFill>
                  <a:schemeClr val="tx1"/>
                </a:solidFill>
                <a:effectLst/>
                <a:latin typeface="+mn-lt"/>
                <a:ea typeface="+mn-ea"/>
                <a:cs typeface="+mn-cs"/>
              </a:rPr>
              <a:t>Цифрові підписи мають характерні властивості на яких побудовано механізм аутентифікації об'єкта і перевірки цілісності даних, як показано на рисунку.</a:t>
            </a:r>
          </a:p>
          <a:p>
            <a:r>
              <a:rPr lang="ru-RU" sz="1200" b="0" i="0" kern="1200" smtClean="0">
                <a:solidFill>
                  <a:schemeClr val="tx1"/>
                </a:solidFill>
                <a:effectLst/>
                <a:latin typeface="+mn-lt"/>
                <a:ea typeface="+mn-ea"/>
                <a:cs typeface="+mn-cs"/>
              </a:rPr>
              <a:t>ЦП - це математичний метод, який використовується для перевірки достовірності та цілісності повідомлення, цифрового документа або програмного забезпечення.</a:t>
            </a:r>
          </a:p>
          <a:p>
            <a:r>
              <a:rPr lang="ru-RU" sz="1200" b="0" i="0" kern="1200" err="1" smtClean="0">
                <a:solidFill>
                  <a:schemeClr val="tx1"/>
                </a:solidFill>
                <a:effectLst/>
                <a:latin typeface="+mn-lt"/>
                <a:ea typeface="+mn-ea"/>
                <a:cs typeface="+mn-cs"/>
              </a:rPr>
              <a:t>Цифрові підписи є альтернативою механізму </a:t>
            </a:r>
            <a:r>
              <a:rPr lang="en-US" sz="1200" b="0" i="0" kern="1200" smtClean="0">
                <a:solidFill>
                  <a:schemeClr val="tx1"/>
                </a:solidFill>
                <a:effectLst/>
                <a:latin typeface="+mn-lt"/>
                <a:ea typeface="+mn-ea"/>
                <a:cs typeface="+mn-cs"/>
              </a:rPr>
              <a:t>HMAC.</a:t>
            </a:r>
          </a:p>
          <a:p>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166</a:t>
            </a:fld>
            <a:endParaRPr lang="ru-RU"/>
          </a:p>
        </p:txBody>
      </p:sp>
    </p:spTree>
    <p:extLst>
      <p:ext uri="{BB962C8B-B14F-4D97-AF65-F5344CB8AC3E}">
        <p14:creationId xmlns:p14="http://schemas.microsoft.com/office/powerpoint/2010/main" val="837322656"/>
      </p:ext>
    </p:extLst>
  </p:cSld>
  <p:clrMapOvr>
    <a:masterClrMapping/>
  </p:clrMapOvr>
</p:notes>
</file>

<file path=ppt/notesSlides/notesSlide6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smtClean="0">
                <a:solidFill>
                  <a:schemeClr val="tx1"/>
                </a:solidFill>
                <a:effectLst/>
                <a:latin typeface="+mn-lt"/>
                <a:ea typeface="+mn-ea"/>
                <a:cs typeface="+mn-cs"/>
              </a:rPr>
              <a:t>В основі цифрових підписів є асиметрична криптографія. </a:t>
            </a:r>
          </a:p>
          <a:p>
            <a:r>
              <a:rPr lang="ru-RU" sz="1200" b="0" i="0" kern="1200" smtClean="0">
                <a:solidFill>
                  <a:schemeClr val="tx1"/>
                </a:solidFill>
                <a:effectLst/>
                <a:latin typeface="+mn-lt"/>
                <a:ea typeface="+mn-ea"/>
                <a:cs typeface="+mn-cs"/>
              </a:rPr>
              <a:t>Алгоритм відкритого ключа, такий як </a:t>
            </a:r>
            <a:r>
              <a:rPr lang="en-US" sz="1200" b="0" i="0" kern="1200" smtClean="0">
                <a:solidFill>
                  <a:schemeClr val="tx1"/>
                </a:solidFill>
                <a:effectLst/>
                <a:latin typeface="+mn-lt"/>
                <a:ea typeface="+mn-ea"/>
                <a:cs typeface="+mn-cs"/>
              </a:rPr>
              <a:t>RSA, </a:t>
            </a:r>
            <a:r>
              <a:rPr lang="ru-RU" sz="1200" b="0" i="0" kern="1200" err="1" smtClean="0">
                <a:solidFill>
                  <a:schemeClr val="tx1"/>
                </a:solidFill>
                <a:effectLst/>
                <a:latin typeface="+mn-lt"/>
                <a:ea typeface="+mn-ea"/>
                <a:cs typeface="+mn-cs"/>
              </a:rPr>
              <a:t>генерує два ключі: один закритий і інший відкритий. Ці ключі математично пов'язані між собою.</a:t>
            </a:r>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167</a:t>
            </a:fld>
            <a:endParaRPr lang="ru-RU"/>
          </a:p>
        </p:txBody>
      </p:sp>
    </p:spTree>
    <p:extLst>
      <p:ext uri="{BB962C8B-B14F-4D97-AF65-F5344CB8AC3E}">
        <p14:creationId xmlns:p14="http://schemas.microsoft.com/office/powerpoint/2010/main" val="3566739223"/>
      </p:ext>
    </p:extLst>
  </p:cSld>
  <p:clrMapOvr>
    <a:masterClrMapping/>
  </p:clrMapOvr>
</p:notes>
</file>

<file path=ppt/notesSlides/notesSlide6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168</a:t>
            </a:fld>
            <a:endParaRPr lang="ru-RU"/>
          </a:p>
        </p:txBody>
      </p:sp>
    </p:spTree>
    <p:extLst>
      <p:ext uri="{BB962C8B-B14F-4D97-AF65-F5344CB8AC3E}">
        <p14:creationId xmlns:p14="http://schemas.microsoft.com/office/powerpoint/2010/main" val="502764517"/>
      </p:ext>
    </p:extLst>
  </p:cSld>
  <p:clrMapOvr>
    <a:masterClrMapping/>
  </p:clrMapOvr>
</p:notes>
</file>

<file path=ppt/notesSlides/notesSlide6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0" i="0" kern="1200" err="1" smtClean="0">
                <a:solidFill>
                  <a:schemeClr val="tx1"/>
                </a:solidFill>
                <a:effectLst/>
                <a:latin typeface="+mn-lt"/>
                <a:ea typeface="+mn-ea"/>
                <a:cs typeface="+mn-cs"/>
              </a:rPr>
              <a:t>Замість підписування всього документа можна підписати тільки його хеш-суму. </a:t>
            </a:r>
          </a:p>
          <a:p>
            <a:r>
              <a:rPr lang="ru-RU" sz="1200" b="0" i="0" kern="1200" err="1" smtClean="0">
                <a:solidFill>
                  <a:schemeClr val="tx1"/>
                </a:solidFill>
                <a:effectLst/>
                <a:latin typeface="+mn-lt"/>
                <a:ea typeface="+mn-ea"/>
                <a:cs typeface="+mn-cs"/>
              </a:rPr>
              <a:t>Така схема підвищує ефективність та спрощує задачі пов'язані з перевіркою цілісніості та забезпечення сумісності. </a:t>
            </a:r>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169</a:t>
            </a:fld>
            <a:endParaRPr lang="ru-RU"/>
          </a:p>
        </p:txBody>
      </p:sp>
    </p:spTree>
    <p:extLst>
      <p:ext uri="{BB962C8B-B14F-4D97-AF65-F5344CB8AC3E}">
        <p14:creationId xmlns:p14="http://schemas.microsoft.com/office/powerpoint/2010/main" val="2535794515"/>
      </p:ext>
    </p:extLst>
  </p:cSld>
  <p:clrMapOvr>
    <a:masterClrMapping/>
  </p:clrMapOvr>
</p:notes>
</file>

<file path=ppt/notesSlides/notesSlide6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170</a:t>
            </a:fld>
            <a:endParaRPr lang="ru-RU"/>
          </a:p>
        </p:txBody>
      </p:sp>
    </p:spTree>
    <p:extLst>
      <p:ext uri="{BB962C8B-B14F-4D97-AF65-F5344CB8AC3E}">
        <p14:creationId xmlns:p14="http://schemas.microsoft.com/office/powerpoint/2010/main" val="3434726333"/>
      </p:ext>
    </p:extLst>
  </p:cSld>
  <p:clrMapOvr>
    <a:masterClrMapping/>
  </p:clrMapOvr>
</p:notes>
</file>

<file path=ppt/notesSlides/notesSlide6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173</a:t>
            </a:fld>
            <a:endParaRPr lang="ru-RU"/>
          </a:p>
        </p:txBody>
      </p:sp>
    </p:spTree>
    <p:extLst>
      <p:ext uri="{BB962C8B-B14F-4D97-AF65-F5344CB8AC3E}">
        <p14:creationId xmlns:p14="http://schemas.microsoft.com/office/powerpoint/2010/main" val="2574938967"/>
      </p:ext>
    </p:extLst>
  </p:cSld>
  <p:clrMapOvr>
    <a:masterClrMapping/>
  </p:clrMapOvr>
</p:notes>
</file>

<file path=ppt/notesSlides/notesSlide6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100000"/>
              </a:lnSpc>
              <a:spcBef>
                <a:spcPct val="0"/>
              </a:spcBef>
            </a:pPr>
            <a:r>
              <a:rPr lang="ru-RU" sz="1200" smtClean="0"/>
              <a:t>Алгоритм </a:t>
            </a:r>
            <a:r>
              <a:rPr lang="en-US" sz="1200" smtClean="0"/>
              <a:t>DSA </a:t>
            </a:r>
            <a:r>
              <a:rPr lang="ru-RU" sz="1200" err="1" smtClean="0"/>
              <a:t>базується на складності обчислень дискретних логарифмів. У багатьох країнах алгоритм </a:t>
            </a:r>
            <a:r>
              <a:rPr lang="en-US" sz="1200" smtClean="0"/>
              <a:t>DSA </a:t>
            </a:r>
            <a:r>
              <a:rPr lang="ru-RU" sz="1200" err="1" smtClean="0"/>
              <a:t>використовують у державному секторі для створення цифрових підписів. Можливості алгоритму </a:t>
            </a:r>
            <a:r>
              <a:rPr lang="en-US" sz="1200" smtClean="0"/>
              <a:t>DSA </a:t>
            </a:r>
            <a:r>
              <a:rPr lang="ru-RU" sz="1200" err="1" smtClean="0"/>
              <a:t>обмежуються формуванням та перевіркою цифрового підпису.</a:t>
            </a:r>
          </a:p>
          <a:p>
            <a:pPr>
              <a:lnSpc>
                <a:spcPct val="100000"/>
              </a:lnSpc>
              <a:spcBef>
                <a:spcPct val="0"/>
              </a:spcBef>
            </a:pPr>
            <a:r>
              <a:rPr lang="en-US" sz="1200" smtClean="0"/>
              <a:t>RSA </a:t>
            </a:r>
            <a:r>
              <a:rPr lang="ru-RU" sz="1200" smtClean="0"/>
              <a:t>є найбільш поширеним алгоритмом шифрування з відкритим ключем, з тих, які використовуються сьогодні.</a:t>
            </a:r>
          </a:p>
          <a:p>
            <a:pPr>
              <a:lnSpc>
                <a:spcPct val="100000"/>
              </a:lnSpc>
              <a:spcBef>
                <a:spcPct val="0"/>
              </a:spcBef>
            </a:pPr>
            <a:r>
              <a:rPr lang="en-US" sz="1200" smtClean="0"/>
              <a:t>DSA </a:t>
            </a:r>
            <a:r>
              <a:rPr lang="ru-RU" sz="1200" err="1" smtClean="0"/>
              <a:t>працює швидше, ніж </a:t>
            </a:r>
            <a:r>
              <a:rPr lang="en-US" sz="1200" smtClean="0"/>
              <a:t>RSA, </a:t>
            </a:r>
            <a:r>
              <a:rPr lang="ru-RU" sz="1200" smtClean="0"/>
              <a:t>в якості підпису для цифрового документа. Алгоритм </a:t>
            </a:r>
            <a:r>
              <a:rPr lang="en-US" sz="1200" smtClean="0"/>
              <a:t>RSA </a:t>
            </a:r>
            <a:r>
              <a:rPr lang="ru-RU" sz="1200" err="1" smtClean="0"/>
              <a:t>краще підходить для ситуацій, коли крім вимог підпису і перевірки електронних документів необхідне ще й шифрування повідомлень.</a:t>
            </a:r>
          </a:p>
          <a:p>
            <a:pPr>
              <a:lnSpc>
                <a:spcPct val="100000"/>
              </a:lnSpc>
              <a:spcBef>
                <a:spcPct val="0"/>
              </a:spcBef>
            </a:pPr>
            <a:r>
              <a:rPr lang="ru-RU" sz="1200" smtClean="0"/>
              <a:t>Як і більшість криптографічних систем, алгоритм </a:t>
            </a:r>
            <a:r>
              <a:rPr lang="en-US" sz="1200" smtClean="0"/>
              <a:t>RSA </a:t>
            </a:r>
            <a:r>
              <a:rPr lang="ru-RU" sz="1200" err="1" smtClean="0"/>
              <a:t>базується на двох математичних компонентах: модульній арифметиці і задачі факторизації великих цілих чисел.</a:t>
            </a:r>
          </a:p>
          <a:p>
            <a:pPr>
              <a:lnSpc>
                <a:spcPct val="100000"/>
              </a:lnSpc>
              <a:spcBef>
                <a:spcPct val="0"/>
              </a:spcBef>
            </a:pPr>
            <a:r>
              <a:rPr lang="ru-RU" sz="1200" smtClean="0"/>
              <a:t> </a:t>
            </a:r>
            <a:r>
              <a:rPr lang="en-US" sz="1200" smtClean="0"/>
              <a:t>ECDSA - </a:t>
            </a:r>
            <a:r>
              <a:rPr lang="ru-RU" sz="1200" smtClean="0"/>
              <a:t>це новий алгоритм цифрового підпису, який поступово замінює </a:t>
            </a:r>
            <a:r>
              <a:rPr lang="en-US" sz="1200" smtClean="0"/>
              <a:t>RSA. </a:t>
            </a:r>
            <a:r>
              <a:rPr lang="ru-RU" sz="1200" smtClean="0"/>
              <a:t>Його перевага полягає в тому, що він може використовувати набагато менші розміри ключа при такому ж рівні безпеки і вимагає значно менших об'ємів обчислень, ніж </a:t>
            </a:r>
            <a:r>
              <a:rPr lang="en-US" sz="1200" smtClean="0"/>
              <a:t>RSA.</a:t>
            </a:r>
          </a:p>
          <a:p>
            <a:endParaRPr lang="ru-RU"/>
          </a:p>
        </p:txBody>
      </p:sp>
      <p:sp>
        <p:nvSpPr>
          <p:cNvPr id="4" name="Номер слайда 3"/>
          <p:cNvSpPr>
            <a:spLocks noGrp="1"/>
          </p:cNvSpPr>
          <p:nvPr>
            <p:ph type="sldNum" sz="quarter" idx="10"/>
          </p:nvPr>
        </p:nvSpPr>
        <p:spPr/>
        <p:txBody>
          <a:bodyPr/>
          <a:lstStyle/>
          <a:p>
            <a:fld id="{FCA1797D-951C-4597-862F-0393C977ED7F}" type="slidenum">
              <a:rPr lang="ru-RU" smtClean="0"/>
              <a:t>174</a:t>
            </a:fld>
            <a:endParaRPr lang="ru-RU"/>
          </a:p>
        </p:txBody>
      </p:sp>
    </p:spTree>
    <p:extLst>
      <p:ext uri="{BB962C8B-B14F-4D97-AF65-F5344CB8AC3E}">
        <p14:creationId xmlns:p14="http://schemas.microsoft.com/office/powerpoint/2010/main" val="3976202293"/>
      </p:ext>
    </p:extLst>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uk-UA" smtClean="0"/>
              <a:t>При цьому суб'єкти здійснюють доступ до об'єктів шляхом породження процесів над ними</a:t>
            </a:r>
          </a:p>
          <a:p>
            <a:endParaRPr lang="uk-UA"/>
          </a:p>
        </p:txBody>
      </p:sp>
      <p:sp>
        <p:nvSpPr>
          <p:cNvPr id="4" name="Номер слайда 3"/>
          <p:cNvSpPr>
            <a:spLocks noGrp="1"/>
          </p:cNvSpPr>
          <p:nvPr>
            <p:ph type="sldNum" sz="quarter" idx="10"/>
          </p:nvPr>
        </p:nvSpPr>
        <p:spPr/>
        <p:txBody>
          <a:bodyPr/>
          <a:lstStyle/>
          <a:p>
            <a:fld id="{68CA2189-CE24-4554-835D-5FA8EBCB9455}" type="slidenum">
              <a:rPr lang="uk-UA" smtClean="0"/>
              <a:t>27</a:t>
            </a:fld>
            <a:endParaRPr lang="uk-UA"/>
          </a:p>
        </p:txBody>
      </p:sp>
    </p:spTree>
    <p:extLst>
      <p:ext uri="{BB962C8B-B14F-4D97-AF65-F5344CB8AC3E}">
        <p14:creationId xmlns:p14="http://schemas.microsoft.com/office/powerpoint/2010/main" val="683329610"/>
      </p:ext>
    </p:extLst>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err="1" smtClean="0"/>
              <a:t>Питання гарантій політики безпеки є</a:t>
            </a:r>
            <a:r>
              <a:rPr lang="ru-RU" baseline="0" smtClean="0"/>
              <a:t> </a:t>
            </a:r>
            <a:r>
              <a:rPr lang="ru-RU" err="1" smtClean="0"/>
              <a:t>ключовим як у теорії, так і в практиці.</a:t>
            </a:r>
            <a:endParaRPr lang="uk-UA"/>
          </a:p>
        </p:txBody>
      </p:sp>
      <p:sp>
        <p:nvSpPr>
          <p:cNvPr id="4" name="Номер слайда 3"/>
          <p:cNvSpPr>
            <a:spLocks noGrp="1"/>
          </p:cNvSpPr>
          <p:nvPr>
            <p:ph type="sldNum" sz="quarter" idx="10"/>
          </p:nvPr>
        </p:nvSpPr>
        <p:spPr/>
        <p:txBody>
          <a:bodyPr/>
          <a:lstStyle/>
          <a:p>
            <a:fld id="{68CA2189-CE24-4554-835D-5FA8EBCB9455}" type="slidenum">
              <a:rPr lang="uk-UA" smtClean="0"/>
              <a:t>30</a:t>
            </a:fld>
            <a:endParaRPr lang="uk-UA"/>
          </a:p>
        </p:txBody>
      </p:sp>
    </p:spTree>
    <p:extLst>
      <p:ext uri="{BB962C8B-B14F-4D97-AF65-F5344CB8AC3E}">
        <p14:creationId xmlns:p14="http://schemas.microsoft.com/office/powerpoint/2010/main" val="1315155194"/>
      </p:ext>
    </p:extLst>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uk-UA"/>
          </a:p>
        </p:txBody>
      </p:sp>
      <p:sp>
        <p:nvSpPr>
          <p:cNvPr id="4" name="Номер слайда 3"/>
          <p:cNvSpPr>
            <a:spLocks noGrp="1"/>
          </p:cNvSpPr>
          <p:nvPr>
            <p:ph type="sldNum" sz="quarter" idx="10"/>
          </p:nvPr>
        </p:nvSpPr>
        <p:spPr/>
        <p:txBody>
          <a:bodyPr/>
          <a:lstStyle/>
          <a:p>
            <a:fld id="{68CA2189-CE24-4554-835D-5FA8EBCB9455}" type="slidenum">
              <a:rPr lang="uk-UA" smtClean="0"/>
              <a:t>31</a:t>
            </a:fld>
            <a:endParaRPr lang="uk-UA"/>
          </a:p>
        </p:txBody>
      </p:sp>
    </p:spTree>
    <p:extLst>
      <p:ext uri="{BB962C8B-B14F-4D97-AF65-F5344CB8AC3E}">
        <p14:creationId xmlns:p14="http://schemas.microsoft.com/office/powerpoint/2010/main" val="1564363354"/>
      </p:ext>
    </p:extLst>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0.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01.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02.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03.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04.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05.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06.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8.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19.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2.xml" /></Relationships>
</file>

<file path=ppt/slideLayouts/_rels/slideLayout21.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2.xml" /></Relationships>
</file>

<file path=ppt/slideLayouts/_rels/slideLayout22.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2.xml" /></Relationships>
</file>

<file path=ppt/slideLayouts/_rels/slideLayout23.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2.xml" /></Relationships>
</file>

<file path=ppt/slideLayouts/_rels/slideLayout24.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2.xml" /></Relationships>
</file>

<file path=ppt/slideLayouts/_rels/slideLayout25.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6.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7.xml.rels>&#65279;<?xml version="1.0" encoding="utf-8" standalone="yes"?><Relationships xmlns="http://schemas.openxmlformats.org/package/2006/relationships"><Relationship Id="rId1" Type="http://schemas.openxmlformats.org/officeDocument/2006/relationships/slideMaster" Target="../slideMasters/slideMaster2.xml" /></Relationships>
</file>

<file path=ppt/slideLayouts/_rels/slideLayout28.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2.xml" /></Relationships>
</file>

<file path=ppt/slideLayouts/_rels/slideLayout2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1.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2.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3.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4.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5.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6.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7.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8.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39.xml.rels>&#65279;<?xml version="1.0" encoding="utf-8" standalone="yes"?><Relationships xmlns="http://schemas.openxmlformats.org/package/2006/relationships"><Relationship Id="rId1" Type="http://schemas.openxmlformats.org/officeDocument/2006/relationships/slideMaster" Target="../slideMasters/slideMaster3.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1.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2.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3.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4.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5.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6.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7.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8.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49.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0.xml.rels>&#65279;<?xml version="1.0" encoding="utf-8" standalone="yes"?><Relationships xmlns="http://schemas.openxmlformats.org/package/2006/relationships"><Relationship Id="rId1" Type="http://schemas.openxmlformats.org/officeDocument/2006/relationships/slideMaster" Target="../slideMasters/slideMaster4.xml" /></Relationships>
</file>

<file path=ppt/slideLayouts/_rels/slideLayout51.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5.xml" /></Relationships>
</file>

<file path=ppt/slideLayouts/_rels/slideLayout52.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3.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5.xml" /></Relationships>
</file>

<file path=ppt/slideLayouts/_rels/slideLayout5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7.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58.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5.xml" /></Relationships>
</file>

<file path=ppt/slideLayouts/_rels/slideLayout59.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5.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0.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5.xml" /></Relationships>
</file>

<file path=ppt/slideLayouts/_rels/slideLayout61.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5.xml" /></Relationships>
</file>

<file path=ppt/slideLayouts/_rels/slideLayout62.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5.xml" /></Relationships>
</file>

<file path=ppt/slideLayouts/_rels/slideLayout63.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5.xml" /></Relationships>
</file>

<file path=ppt/slideLayouts/_rels/slideLayout64.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5.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6.xml.rels>&#65279;<?xml version="1.0" encoding="utf-8" standalone="yes"?><Relationships xmlns="http://schemas.openxmlformats.org/package/2006/relationships"><Relationship Id="rId1" Type="http://schemas.openxmlformats.org/officeDocument/2006/relationships/slideMaster" Target="../slideMasters/slideMaster5.xml" /></Relationships>
</file>

<file path=ppt/slideLayouts/_rels/slideLayout67.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5.xml" /></Relationships>
</file>

<file path=ppt/slideLayouts/_rels/slideLayout68.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6.xml" /></Relationships>
</file>

<file path=ppt/slideLayouts/_rels/slideLayout69.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0.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6.xml" /></Relationships>
</file>

<file path=ppt/slideLayouts/_rels/slideLayout71.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72.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73.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74.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75.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6.xml" /></Relationships>
</file>

<file path=ppt/slideLayouts/_rels/slideLayout76.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6.xml" /></Relationships>
</file>

<file path=ppt/slideLayouts/_rels/slideLayout77.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6.xml" /></Relationships>
</file>

<file path=ppt/slideLayouts/_rels/slideLayout78.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6.xml" /></Relationships>
</file>

<file path=ppt/slideLayouts/_rels/slideLayout79.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6.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0.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6.xml" /></Relationships>
</file>

<file path=ppt/slideLayouts/_rels/slideLayout81.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82.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83.xml.rels>&#65279;<?xml version="1.0" encoding="utf-8" standalone="yes"?><Relationships xmlns="http://schemas.openxmlformats.org/package/2006/relationships"><Relationship Id="rId1" Type="http://schemas.openxmlformats.org/officeDocument/2006/relationships/slideMaster" Target="../slideMasters/slideMaster6.xml" /></Relationships>
</file>

<file path=ppt/slideLayouts/_rels/slideLayout84.xml.rels>&#65279;<?xml version="1.0" encoding="utf-8" standalone="yes"?><Relationships xmlns="http://schemas.openxmlformats.org/package/2006/relationships"><Relationship Id="rId1" Type="http://schemas.openxmlformats.org/officeDocument/2006/relationships/image" Target="../media/image1.jpeg" /><Relationship Id="rId2" Type="http://schemas.openxmlformats.org/officeDocument/2006/relationships/slideMaster" Target="../slideMasters/slideMaster6.xml" /></Relationships>
</file>

<file path=ppt/slideLayouts/_rels/slideLayout85.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86.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87.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88.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89.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0.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91.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92.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93.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94.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95.xml.rels>&#65279;<?xml version="1.0" encoding="utf-8" standalone="yes"?><Relationships xmlns="http://schemas.openxmlformats.org/package/2006/relationships"><Relationship Id="rId1" Type="http://schemas.openxmlformats.org/officeDocument/2006/relationships/slideMaster" Target="../slideMasters/slideMaster7.xml" /></Relationships>
</file>

<file path=ppt/slideLayouts/_rels/slideLayout96.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97.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98.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_rels/slideLayout99.xml.rels>&#65279;<?xml version="1.0" encoding="utf-8" standalone="yes"?><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0E783280-352C-4E82-9E66-AC770BF2FDF2}"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1F1DAADF-18FF-440F-9EF8-800ACC66FE73}"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Сравнение">
    <p:spTree>
      <p:nvGrpSpPr>
        <p:cNvPr id="1" name=""/>
        <p:cNvGrpSpPr/>
        <p:nvPr/>
      </p:nvGrpSpPr>
      <p:grpSpPr>
        <a:xfrm>
          <a:off x="0" y="0"/>
          <a: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EE8D6259-ADC2-45CA-97EE-CE258D274634}" type="datetimeFigureOut">
              <a:rPr lang="ru-RU" smtClean="0"/>
              <a:t>20.11.2022</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92D8CDA0-D35F-4769-9820-D99387D240C0}" type="slidenum">
              <a:rPr lang="ru-RU" smtClean="0"/>
              <a:t>‹#›</a:t>
            </a:fld>
            <a:endParaRPr lang="ru-RU"/>
          </a:p>
        </p:txBody>
      </p:sp>
    </p:spTree>
    <p:extLst>
      <p:ext uri="{BB962C8B-B14F-4D97-AF65-F5344CB8AC3E}">
        <p14:creationId xmlns:p14="http://schemas.microsoft.com/office/powerpoint/2010/main" val="852042074"/>
      </p:ext>
    </p:extLst>
  </p:cSld>
  <p:clrMapOvr>
    <a:masterClrMapping/>
  </p:clrMapOvr>
  <p:transition/>
  <p:timing/>
</p:sldLayout>
</file>

<file path=ppt/slideLayouts/slideLayout10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Только заголовок">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EE8D6259-ADC2-45CA-97EE-CE258D274634}" type="datetimeFigureOut">
              <a:rPr lang="ru-RU" smtClean="0"/>
              <a:t>20.11.2022</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92D8CDA0-D35F-4769-9820-D99387D240C0}" type="slidenum">
              <a:rPr lang="ru-RU" smtClean="0"/>
              <a:t>‹#›</a:t>
            </a:fld>
            <a:endParaRPr lang="ru-RU"/>
          </a:p>
        </p:txBody>
      </p:sp>
    </p:spTree>
    <p:extLst>
      <p:ext uri="{BB962C8B-B14F-4D97-AF65-F5344CB8AC3E}">
        <p14:creationId xmlns:p14="http://schemas.microsoft.com/office/powerpoint/2010/main" val="2178083512"/>
      </p:ext>
    </p:extLst>
  </p:cSld>
  <p:clrMapOvr>
    <a:masterClrMapping/>
  </p:clrMapOvr>
  <p:transition/>
  <p:timing/>
</p:sldLayout>
</file>

<file path=ppt/slideLayouts/slideLayout10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Пустой слайд">
    <p:spTree>
      <p:nvGrpSpPr>
        <p:cNvPr id="1" name=""/>
        <p:cNvGrpSpPr/>
        <p:nvPr/>
      </p:nvGrpSpPr>
      <p:grpSpPr>
        <a:xfrm>
          <a:off x="0" y="0"/>
          <a:ext cx="0" cy="0"/>
        </a:xfrm>
      </p:grpSpPr>
      <p:sp>
        <p:nvSpPr>
          <p:cNvPr id="2" name="Дата 1"/>
          <p:cNvSpPr>
            <a:spLocks noGrp="1"/>
          </p:cNvSpPr>
          <p:nvPr>
            <p:ph type="dt" sz="half" idx="10"/>
          </p:nvPr>
        </p:nvSpPr>
        <p:spPr/>
        <p:txBody>
          <a:bodyPr/>
          <a:lstStyle/>
          <a:p>
            <a:fld id="{EE8D6259-ADC2-45CA-97EE-CE258D274634}" type="datetimeFigureOut">
              <a:rPr lang="ru-RU" smtClean="0"/>
              <a:t>20.11.2022</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92D8CDA0-D35F-4769-9820-D99387D240C0}" type="slidenum">
              <a:rPr lang="ru-RU" smtClean="0"/>
              <a:t>‹#›</a:t>
            </a:fld>
            <a:endParaRPr lang="ru-RU"/>
          </a:p>
        </p:txBody>
      </p:sp>
    </p:spTree>
    <p:extLst>
      <p:ext uri="{BB962C8B-B14F-4D97-AF65-F5344CB8AC3E}">
        <p14:creationId xmlns:p14="http://schemas.microsoft.com/office/powerpoint/2010/main" val="1116253154"/>
      </p:ext>
    </p:extLst>
  </p:cSld>
  <p:clrMapOvr>
    <a:masterClrMapping/>
  </p:clrMapOvr>
  <p:transition/>
  <p:timing/>
</p:sldLayout>
</file>

<file path=ppt/slideLayouts/slideLayout10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Объект с подписью">
    <p:spTree>
      <p:nvGrpSpPr>
        <p:cNvPr id="1" name=""/>
        <p:cNvGrpSpPr/>
        <p:nvPr/>
      </p:nvGrpSpPr>
      <p:grpSpPr>
        <a:xfrm>
          <a:off x="0" y="0"/>
          <a: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EE8D6259-ADC2-45CA-97EE-CE258D274634}" type="datetimeFigureOut">
              <a:rPr lang="ru-RU" smtClean="0"/>
              <a:t>20.11.2022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2D8CDA0-D35F-4769-9820-D99387D240C0}" type="slidenum">
              <a:rPr lang="ru-RU" smtClean="0"/>
              <a:t>‹#›</a:t>
            </a:fld>
            <a:endParaRPr lang="ru-RU"/>
          </a:p>
        </p:txBody>
      </p:sp>
    </p:spTree>
    <p:extLst>
      <p:ext uri="{BB962C8B-B14F-4D97-AF65-F5344CB8AC3E}">
        <p14:creationId xmlns:p14="http://schemas.microsoft.com/office/powerpoint/2010/main" val="1022605089"/>
      </p:ext>
    </p:extLst>
  </p:cSld>
  <p:clrMapOvr>
    <a:masterClrMapping/>
  </p:clrMapOvr>
  <p:transition/>
  <p:timing/>
</p:sldLayout>
</file>

<file path=ppt/slideLayouts/slideLayout10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Рисунок с подписью">
    <p:spTree>
      <p:nvGrpSpPr>
        <p:cNvPr id="1" name=""/>
        <p:cNvGrpSpPr/>
        <p:nvPr/>
      </p:nvGrpSpPr>
      <p:grpSpPr>
        <a:xfrm>
          <a:off x="0" y="0"/>
          <a: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EE8D6259-ADC2-45CA-97EE-CE258D274634}" type="datetimeFigureOut">
              <a:rPr lang="ru-RU" smtClean="0"/>
              <a:t>20.11.2022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2D8CDA0-D35F-4769-9820-D99387D240C0}" type="slidenum">
              <a:rPr lang="ru-RU" smtClean="0"/>
              <a:t>‹#›</a:t>
            </a:fld>
            <a:endParaRPr lang="ru-RU"/>
          </a:p>
        </p:txBody>
      </p:sp>
    </p:spTree>
    <p:extLst>
      <p:ext uri="{BB962C8B-B14F-4D97-AF65-F5344CB8AC3E}">
        <p14:creationId xmlns:p14="http://schemas.microsoft.com/office/powerpoint/2010/main" val="953154089"/>
      </p:ext>
    </p:extLst>
  </p:cSld>
  <p:clrMapOvr>
    <a:masterClrMapping/>
  </p:clrMapOvr>
  <p:transition/>
  <p:timing/>
</p:sldLayout>
</file>

<file path=ppt/slideLayouts/slideLayout10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Заголовок и вертикальный текст">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EE8D6259-ADC2-45CA-97EE-CE258D274634}" type="datetimeFigureOut">
              <a:rPr lang="ru-RU" smtClean="0"/>
              <a:t>20.11.2022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2D8CDA0-D35F-4769-9820-D99387D240C0}" type="slidenum">
              <a:rPr lang="ru-RU" smtClean="0"/>
              <a:t>‹#›</a:t>
            </a:fld>
            <a:endParaRPr lang="ru-RU"/>
          </a:p>
        </p:txBody>
      </p:sp>
    </p:spTree>
    <p:extLst>
      <p:ext uri="{BB962C8B-B14F-4D97-AF65-F5344CB8AC3E}">
        <p14:creationId xmlns:p14="http://schemas.microsoft.com/office/powerpoint/2010/main" val="4122367450"/>
      </p:ext>
    </p:extLst>
  </p:cSld>
  <p:clrMapOvr>
    <a:masterClrMapping/>
  </p:clrMapOvr>
  <p:transition/>
  <p:timing/>
</p:sldLayout>
</file>

<file path=ppt/slideLayouts/slideLayout10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Вертикальный заголовок и текст">
    <p:spTree>
      <p:nvGrpSpPr>
        <p:cNvPr id="1" name=""/>
        <p:cNvGrpSpPr/>
        <p:nvPr/>
      </p:nvGrpSpPr>
      <p:grpSpPr>
        <a:xfrm>
          <a:off x="0" y="0"/>
          <a: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EE8D6259-ADC2-45CA-97EE-CE258D274634}" type="datetimeFigureOut">
              <a:rPr lang="ru-RU" smtClean="0"/>
              <a:t>20.11.2022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2D8CDA0-D35F-4769-9820-D99387D240C0}" type="slidenum">
              <a:rPr lang="ru-RU" smtClean="0"/>
              <a:t>‹#›</a:t>
            </a:fld>
            <a:endParaRPr lang="ru-RU"/>
          </a:p>
        </p:txBody>
      </p:sp>
    </p:spTree>
    <p:extLst>
      <p:ext uri="{BB962C8B-B14F-4D97-AF65-F5344CB8AC3E}">
        <p14:creationId xmlns:p14="http://schemas.microsoft.com/office/powerpoint/2010/main" val="2127016315"/>
      </p:ext>
    </p:extLst>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657A42A3-7D3B-4B3D-AABB-AF63E4AA00AF}"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Титульный слайд">
    <p:spTree>
      <p:nvGrpSpPr>
        <p:cNvPr id="1" name=""/>
        <p:cNvGrpSpPr/>
        <p:nvPr/>
      </p:nvGrpSpPr>
      <p:grpSpPr>
        <a:xfrm>
          <a:off x="0" y="0"/>
          <a:ext cx="0" cy="0"/>
        </a:xfrm>
      </p:grpSpPr>
      <p:grpSp>
        <p:nvGrpSpPr>
          <p:cNvPr id="18" name="Group 17"/>
          <p:cNvGrpSpPr/>
          <p:nvPr/>
        </p:nvGrpSpPr>
        <p:grpSpPr>
          <a:xfrm>
            <a:off x="0" y="0"/>
            <a:ext cx="12192000" cy="6858000"/>
            <a:chExt cx="12192000" cy="6858000"/>
          </a:xfrm>
        </p:grpSpPr>
        <p:sp>
          <p:nvSpPr>
            <p:cNvPr id="8" name="Rectangle 7"/>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ru-RU" smtClean="0"/>
              <a:t>Образец заголовка</a:t>
            </a:r>
            <a:endParaRPr lang="en-US"/>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9B2784F5-0C17-4942-B52D-E6511986105A}" type="datetimeFigureOut">
              <a:rPr lang="uk-UA" smtClean="0"/>
              <a:t>15.03.2021</a:t>
            </a:fld>
            <a:endParaRPr lang="uk-UA"/>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uk-UA"/>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F9320874-88F8-40A5-AE3A-EF214837FD2B}" type="slidenum">
              <a:rPr lang="uk-UA" smtClean="0"/>
              <a:t>‹#›</a:t>
            </a:fld>
            <a:endParaRPr lang="uk-UA"/>
          </a:p>
        </p:txBody>
      </p:sp>
    </p:spTree>
    <p:extLst>
      <p:ext uri="{BB962C8B-B14F-4D97-AF65-F5344CB8AC3E}">
        <p14:creationId xmlns:p14="http://schemas.microsoft.com/office/powerpoint/2010/main" val="211788780"/>
      </p:ext>
    </p:extLst>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Заголовок и объект">
    <p:spTree>
      <p:nvGrpSpPr>
        <p:cNvPr id="1" name=""/>
        <p:cNvGrpSpPr/>
        <p:nvPr/>
      </p:nvGrpSpPr>
      <p:grpSpPr>
        <a:xfrm>
          <a:off x="0" y="0"/>
          <a: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ru-RU" smtClean="0"/>
              <a:t>Образец заголовка</a:t>
            </a:r>
            <a:endParaRPr lang="en-US"/>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9B2784F5-0C17-4942-B52D-E6511986105A}" type="datetimeFigureOut">
              <a:rPr lang="uk-UA" smtClean="0"/>
              <a:t>15.03.2021</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910840202"/>
      </p:ext>
    </p:extLst>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Заголовок раздела">
    <p:spTree>
      <p:nvGrpSpPr>
        <p:cNvPr id="1" name=""/>
        <p:cNvGrpSpPr/>
        <p:nvPr/>
      </p:nvGrpSpPr>
      <p:grpSpPr>
        <a:xfrm>
          <a:off x="0" y="0"/>
          <a:ext cx="0" cy="0"/>
        </a:xfrm>
      </p:grpSpPr>
      <p:grpSp>
        <p:nvGrpSpPr>
          <p:cNvPr id="10" name="Group 9"/>
          <p:cNvGrpSpPr/>
          <p:nvPr/>
        </p:nvGrpSpPr>
        <p:grpSpPr>
          <a:xfrm>
            <a:off x="0" y="0"/>
            <a:ext cx="12192000" cy="6858000"/>
            <a:chExt cx="12192000" cy="6858000"/>
          </a:xfrm>
        </p:grpSpPr>
        <p:sp>
          <p:nvSpPr>
            <p:cNvPr id="11" name="Rectangle 10"/>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Freeform 5"/>
            <p:cNvSpPr/>
            <p:nvPr/>
          </p:nvSpPr>
          <p:spPr bwMode="gray">
            <a:xfrm rot="16200000">
              <a:off x="3787244" y="2801721"/>
              <a:ext cx="6053670" cy="1254558"/>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Freeform 5"/>
            <p:cNvSpPr/>
            <p:nvPr/>
          </p:nvSpPr>
          <p:spPr bwMode="gray">
            <a:xfrm rot="15922489">
              <a:off x="4698352" y="1826078"/>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ru-RU" smtClean="0"/>
              <a:t>Образец заголовка</a:t>
            </a:r>
            <a:endParaRPr lang="en-US"/>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B2784F5-0C17-4942-B52D-E6511986105A}" type="datetimeFigureOut">
              <a:rPr lang="uk-UA" smtClean="0"/>
              <a:t>15.03.2021</a:t>
            </a:fld>
            <a:endParaRPr lang="uk-UA"/>
          </a:p>
        </p:txBody>
      </p:sp>
      <p:sp>
        <p:nvSpPr>
          <p:cNvPr id="5" name="Footer Placeholder 4"/>
          <p:cNvSpPr>
            <a:spLocks noGrp="1"/>
          </p:cNvSpPr>
          <p:nvPr>
            <p:ph type="ftr" sz="quarter" idx="11"/>
          </p:nvPr>
        </p:nvSpPr>
        <p:spPr/>
        <p:txBody>
          <a:bodyPr/>
          <a:lstStyle/>
          <a:p>
            <a:endParaRPr lang="uk-UA"/>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270213035"/>
      </p:ext>
    </p:extLst>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Два объекта">
    <p:spTree>
      <p:nvGrpSpPr>
        <p:cNvPr id="1" name=""/>
        <p:cNvGrpSpPr/>
        <p:nvPr/>
      </p:nvGrpSpPr>
      <p:grpSpPr>
        <a:xfrm>
          <a:off x="0" y="0"/>
          <a: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Content Placeholder 2"/>
          <p:cNvSpPr>
            <a:spLocks noGrp="1"/>
          </p:cNvSpPr>
          <p:nvPr>
            <p:ph sz="half" idx="1"/>
          </p:nvPr>
        </p:nvSpPr>
        <p:spPr>
          <a:xfrm>
            <a:off x="1151368" y="2603500"/>
            <a:ext cx="4828744" cy="3416301"/>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Content Placeholder 3"/>
          <p:cNvSpPr>
            <a:spLocks noGrp="1"/>
          </p:cNvSpPr>
          <p:nvPr>
            <p:ph sz="half" idx="2"/>
          </p:nvPr>
        </p:nvSpPr>
        <p:spPr>
          <a:xfrm>
            <a:off x="6208711" y="2603500"/>
            <a:ext cx="4825159" cy="3377705"/>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Date Placeholder 4"/>
          <p:cNvSpPr>
            <a:spLocks noGrp="1"/>
          </p:cNvSpPr>
          <p:nvPr>
            <p:ph type="dt" sz="half" idx="10"/>
          </p:nvPr>
        </p:nvSpPr>
        <p:spPr/>
        <p:txBody>
          <a:bodyPr/>
          <a:lstStyle/>
          <a:p>
            <a:fld id="{9B2784F5-0C17-4942-B52D-E6511986105A}" type="datetimeFigureOut">
              <a:rPr lang="uk-UA" smtClean="0"/>
              <a:t>15.03.2021</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3858660514"/>
      </p:ext>
    </p:extLst>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Сравнение">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7" name="Date Placeholder 6"/>
          <p:cNvSpPr>
            <a:spLocks noGrp="1"/>
          </p:cNvSpPr>
          <p:nvPr>
            <p:ph type="dt" sz="half" idx="10"/>
          </p:nvPr>
        </p:nvSpPr>
        <p:spPr/>
        <p:txBody>
          <a:bodyPr/>
          <a:lstStyle/>
          <a:p>
            <a:fld id="{9B2784F5-0C17-4942-B52D-E6511986105A}" type="datetimeFigureOut">
              <a:rPr lang="uk-UA" smtClean="0"/>
              <a:t>15.03.2021</a:t>
            </a:fld>
            <a:endParaRPr lang="uk-UA"/>
          </a:p>
        </p:txBody>
      </p:sp>
      <p:sp>
        <p:nvSpPr>
          <p:cNvPr id="8" name="Footer Placeholder 7"/>
          <p:cNvSpPr>
            <a:spLocks noGrp="1"/>
          </p:cNvSpPr>
          <p:nvPr>
            <p:ph type="ftr" sz="quarter" idx="11"/>
          </p:nvPr>
        </p:nvSpPr>
        <p:spPr/>
        <p:txBody>
          <a:bodyPr/>
          <a:lstStyle/>
          <a:p>
            <a:endParaRPr lang="uk-UA"/>
          </a:p>
        </p:txBody>
      </p:sp>
      <p:sp>
        <p:nvSpPr>
          <p:cNvPr id="9" name="Slide Number Placeholder 8"/>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052232989"/>
      </p:ext>
    </p:extLst>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Только заголовок">
    <p:spTree>
      <p:nvGrpSpPr>
        <p:cNvPr id="1" name=""/>
        <p:cNvGrpSpPr/>
        <p:nvPr/>
      </p:nvGrpSpPr>
      <p:grpSpPr>
        <a:xfrm>
          <a:off x="0" y="0"/>
          <a: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Date Placeholder 2"/>
          <p:cNvSpPr>
            <a:spLocks noGrp="1"/>
          </p:cNvSpPr>
          <p:nvPr>
            <p:ph type="dt" sz="half" idx="10"/>
          </p:nvPr>
        </p:nvSpPr>
        <p:spPr/>
        <p:txBody>
          <a:bodyPr/>
          <a:lstStyle/>
          <a:p>
            <a:fld id="{9B2784F5-0C17-4942-B52D-E6511986105A}" type="datetimeFigureOut">
              <a:rPr lang="uk-UA" smtClean="0"/>
              <a:t>15.03.2021</a:t>
            </a:fld>
            <a:endParaRPr lang="uk-UA"/>
          </a:p>
        </p:txBody>
      </p:sp>
      <p:sp>
        <p:nvSpPr>
          <p:cNvPr id="4" name="Footer Placeholder 3"/>
          <p:cNvSpPr>
            <a:spLocks noGrp="1"/>
          </p:cNvSpPr>
          <p:nvPr>
            <p:ph type="ftr" sz="quarter" idx="11"/>
          </p:nvPr>
        </p:nvSpPr>
        <p:spPr/>
        <p:txBody>
          <a:bodyPr/>
          <a:lstStyle/>
          <a:p>
            <a:endParaRPr lang="uk-UA"/>
          </a:p>
        </p:txBody>
      </p:sp>
      <p:sp>
        <p:nvSpPr>
          <p:cNvPr id="5" name="Slide Number Placeholder 4"/>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910634270"/>
      </p:ext>
    </p:extLst>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Пустой слайд">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9B2784F5-0C17-4942-B52D-E6511986105A}" type="datetimeFigureOut">
              <a:rPr lang="uk-UA" smtClean="0"/>
              <a:t>15.03.2021</a:t>
            </a:fld>
            <a:endParaRPr lang="uk-UA"/>
          </a:p>
        </p:txBody>
      </p:sp>
      <p:sp>
        <p:nvSpPr>
          <p:cNvPr id="3" name="Footer Placeholder 2"/>
          <p:cNvSpPr>
            <a:spLocks noGrp="1"/>
          </p:cNvSpPr>
          <p:nvPr>
            <p:ph type="ftr" sz="quarter" idx="11"/>
          </p:nvPr>
        </p:nvSpPr>
        <p:spPr/>
        <p:txBody>
          <a:bodyPr/>
          <a:lstStyle/>
          <a:p>
            <a:endParaRPr lang="uk-UA"/>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Slide Number Placeholder 3"/>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505788798"/>
      </p:ext>
    </p:extLst>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Объект с подписью">
    <p:spTree>
      <p:nvGrpSpPr>
        <p:cNvPr id="1" name=""/>
        <p:cNvGrpSpPr/>
        <p:nvPr/>
      </p:nvGrpSpPr>
      <p:grpSpPr>
        <a:xfrm>
          <a:off x="0" y="0"/>
          <a:ext cx="0" cy="0"/>
        </a:xfrm>
      </p:grpSpPr>
      <p:grpSp>
        <p:nvGrpSpPr>
          <p:cNvPr id="11" name="Group 10"/>
          <p:cNvGrpSpPr/>
          <p:nvPr/>
        </p:nvGrpSpPr>
        <p:grpSpPr>
          <a:xfrm>
            <a:off x="0" y="0"/>
            <a:ext cx="12192000" cy="6858000"/>
            <a:chExt cx="12192000" cy="6858000"/>
          </a:xfrm>
        </p:grpSpPr>
        <p:sp>
          <p:nvSpPr>
            <p:cNvPr id="12" name="Rectangle 11"/>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Freeform 5"/>
            <p:cNvSpPr/>
            <p:nvPr/>
          </p:nvSpPr>
          <p:spPr bwMode="gray">
            <a:xfrm rot="16200000">
              <a:off x="2229377" y="2801721"/>
              <a:ext cx="6053670" cy="1254558"/>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0" name="Freeform 5"/>
            <p:cNvSpPr/>
            <p:nvPr/>
          </p:nvSpPr>
          <p:spPr bwMode="gray">
            <a:xfrm rot="15922489">
              <a:off x="3140485" y="1826078"/>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0"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ru-RU" smtClean="0"/>
              <a:t>Образец заголовка</a:t>
            </a:r>
            <a:endParaRPr lang="en-US"/>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9B2784F5-0C17-4942-B52D-E6511986105A}" type="datetimeFigureOut">
              <a:rPr lang="uk-UA" smtClean="0"/>
              <a:t>15.03.2021</a:t>
            </a:fld>
            <a:endParaRPr lang="uk-UA"/>
          </a:p>
        </p:txBody>
      </p:sp>
      <p:sp>
        <p:nvSpPr>
          <p:cNvPr id="6" name="Footer Placeholder 5"/>
          <p:cNvSpPr>
            <a:spLocks noGrp="1"/>
          </p:cNvSpPr>
          <p:nvPr>
            <p:ph type="ftr" sz="quarter" idx="11"/>
          </p:nvPr>
        </p:nvSpPr>
        <p:spPr/>
        <p:txBody>
          <a:bodyPr/>
          <a:lstStyle/>
          <a:p>
            <a:endParaRPr lang="uk-UA"/>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Slide Number Placeholder 6"/>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771606908"/>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83055E13-E8C5-41D2-82E7-0296E0E9058C}"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Рисунок с подписью">
    <p:spTree>
      <p:nvGrpSpPr>
        <p:cNvPr id="1" name=""/>
        <p:cNvGrpSpPr/>
        <p:nvPr/>
      </p:nvGrpSpPr>
      <p:grpSpPr>
        <a:xfrm>
          <a:off x="0" y="0"/>
          <a:ext cx="0" cy="0"/>
        </a:xfrm>
      </p:grpSpPr>
      <p:grpSp>
        <p:nvGrpSpPr>
          <p:cNvPr id="10" name="Group 9"/>
          <p:cNvGrpSpPr/>
          <p:nvPr/>
        </p:nvGrpSpPr>
        <p:grpSpPr>
          <a:xfrm>
            <a:off x="0" y="0"/>
            <a:ext cx="12192000" cy="6858000"/>
            <a:chExt cx="12192000" cy="6858000"/>
          </a:xfrm>
        </p:grpSpPr>
        <p:sp>
          <p:nvSpPr>
            <p:cNvPr id="12" name="Rectangle 11"/>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1" name="Freeform 5"/>
            <p:cNvSpPr/>
            <p:nvPr/>
          </p:nvSpPr>
          <p:spPr bwMode="gray">
            <a:xfrm rot="15922489">
              <a:off x="4203594" y="1826078"/>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Freeform 5"/>
            <p:cNvSpPr/>
            <p:nvPr/>
          </p:nvSpPr>
          <p:spPr bwMode="gray">
            <a:xfrm rot="16200000">
              <a:off x="3295432" y="2801721"/>
              <a:ext cx="6053670" cy="1254558"/>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0"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ru-RU" smtClean="0"/>
              <a:t>Образец заголовка</a:t>
            </a:r>
            <a:endParaRPr lang="en-US"/>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9B2784F5-0C17-4942-B52D-E6511986105A}" type="datetimeFigureOut">
              <a:rPr lang="uk-UA" smtClean="0"/>
              <a:t>15.03.2021</a:t>
            </a:fld>
            <a:endParaRPr lang="uk-UA"/>
          </a:p>
        </p:txBody>
      </p:sp>
      <p:sp>
        <p:nvSpPr>
          <p:cNvPr id="6" name="Footer Placeholder 5"/>
          <p:cNvSpPr>
            <a:spLocks noGrp="1"/>
          </p:cNvSpPr>
          <p:nvPr>
            <p:ph type="ftr" sz="quarter" idx="11"/>
          </p:nvPr>
        </p:nvSpPr>
        <p:spPr/>
        <p:txBody>
          <a:bodyPr/>
          <a:lstStyle/>
          <a:p>
            <a:endParaRPr lang="uk-UA"/>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Slide Number Placeholder 6"/>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390708171"/>
      </p:ext>
    </p:extLst>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Панорамная фотография с подписью">
    <p:spTree>
      <p:nvGrpSpPr>
        <p:cNvPr id="1" name=""/>
        <p:cNvGrpSpPr/>
        <p:nvPr/>
      </p:nvGrpSpPr>
      <p:grpSpPr>
        <a:xfrm>
          <a:off x="0" y="0"/>
          <a:ext cx="0" cy="0"/>
        </a:xfrm>
      </p:grpSpPr>
      <p:grpSp>
        <p:nvGrpSpPr>
          <p:cNvPr id="10" name="Group 9"/>
          <p:cNvGrpSpPr/>
          <p:nvPr/>
        </p:nvGrpSpPr>
        <p:grpSpPr>
          <a:xfrm>
            <a:off x="0" y="0"/>
            <a:ext cx="12192000" cy="6858000"/>
            <a:chExt cx="12192000" cy="6858000"/>
          </a:xfrm>
        </p:grpSpPr>
        <p:sp>
          <p:nvSpPr>
            <p:cNvPr id="11" name="Rectangle 10"/>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Freeform 5"/>
            <p:cNvSpPr/>
            <p:nvPr/>
          </p:nvSpPr>
          <p:spPr bwMode="gray">
            <a:xfrm rot="10800000">
              <a:off x="459506" y="321130"/>
              <a:ext cx="11277600" cy="4533900"/>
            </a:xfrm>
            <a:custGeom>
              <a:rect l="0" t="0" r="r" b="b"/>
              <a:pathLst>
                <a:path w="7103"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Freeform 5"/>
            <p:cNvSpPr/>
            <p:nvPr/>
          </p:nvSpPr>
          <p:spPr bwMode="gray">
            <a:xfrm rot="10371525">
              <a:off x="263767" y="4438254"/>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ru-RU" smtClean="0"/>
              <a:t>Образец заголовка</a:t>
            </a:r>
            <a:endParaRPr lang="en-US"/>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9B2784F5-0C17-4942-B52D-E6511986105A}" type="datetimeFigureOut">
              <a:rPr lang="uk-UA" smtClean="0"/>
              <a:t>15.03.2021</a:t>
            </a:fld>
            <a:endParaRPr lang="uk-UA"/>
          </a:p>
        </p:txBody>
      </p:sp>
      <p:sp>
        <p:nvSpPr>
          <p:cNvPr id="6" name="Footer Placeholder 5"/>
          <p:cNvSpPr>
            <a:spLocks noGrp="1"/>
          </p:cNvSpPr>
          <p:nvPr>
            <p:ph type="ftr" sz="quarter" idx="11"/>
          </p:nvPr>
        </p:nvSpPr>
        <p:spPr/>
        <p:txBody>
          <a:bodyPr/>
          <a:lstStyle/>
          <a:p>
            <a:endParaRPr lang="uk-UA"/>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Slide Number Placeholder 6"/>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167526929"/>
      </p:ext>
    </p:extLst>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Заголовок и подпись">
    <p:spTree>
      <p:nvGrpSpPr>
        <p:cNvPr id="1" name=""/>
        <p:cNvGrpSpPr/>
        <p:nvPr/>
      </p:nvGrpSpPr>
      <p:grpSpPr>
        <a:xfrm>
          <a:off x="0" y="0"/>
          <a:ext cx="0" cy="0"/>
        </a:xfrm>
      </p:grpSpPr>
      <p:grpSp>
        <p:nvGrpSpPr>
          <p:cNvPr id="3" name="Group 2"/>
          <p:cNvGrpSpPr/>
          <p:nvPr/>
        </p:nvGrpSpPr>
        <p:grpSpPr>
          <a:xfrm>
            <a:off x="0" y="0"/>
            <a:ext cx="12192000" cy="6858000"/>
            <a:chExt cx="12192000" cy="6858000"/>
          </a:xfrm>
        </p:grpSpPr>
        <p:sp>
          <p:nvSpPr>
            <p:cNvPr id="10" name="Rectangle 9"/>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Freeform 5"/>
            <p:cNvSpPr/>
            <p:nvPr/>
          </p:nvSpPr>
          <p:spPr bwMode="gray">
            <a:xfrm>
              <a:off x="455612" y="2801319"/>
              <a:ext cx="11277600" cy="3602637"/>
            </a:xfrm>
            <a:custGeom>
              <a:rect l="l" t="t" r="r" b="b"/>
              <a:pathLst>
                <a:path w="10000" h="7945">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Freeform 5"/>
            <p:cNvSpPr/>
            <p:nvPr/>
          </p:nvSpPr>
          <p:spPr bwMode="gray">
            <a:xfrm rot="21010068">
              <a:off x="8490951" y="2714874"/>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ru-RU" smtClean="0"/>
              <a:t>Образец заголовка</a:t>
            </a:r>
            <a:endParaRPr lang="en-US"/>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9B2784F5-0C17-4942-B52D-E6511986105A}" type="datetimeFigureOut">
              <a:rPr lang="uk-UA" smtClean="0"/>
              <a:t>15.03.2021</a:t>
            </a:fld>
            <a:endParaRPr lang="uk-UA"/>
          </a:p>
        </p:txBody>
      </p:sp>
      <p:sp>
        <p:nvSpPr>
          <p:cNvPr id="5" name="Footer Placeholder 4"/>
          <p:cNvSpPr>
            <a:spLocks noGrp="1"/>
          </p:cNvSpPr>
          <p:nvPr>
            <p:ph type="ftr" sz="quarter" idx="11"/>
          </p:nvPr>
        </p:nvSpPr>
        <p:spPr/>
        <p:txBody>
          <a:bodyPr/>
          <a:lstStyle/>
          <a:p>
            <a:endParaRPr lang="uk-UA"/>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713669090"/>
      </p:ext>
    </p:extLst>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p:cSld name="Цитата с подписью">
    <p:spTree>
      <p:nvGrpSpPr>
        <p:cNvPr id="1" name=""/>
        <p:cNvGrpSpPr/>
        <p:nvPr/>
      </p:nvGrpSpPr>
      <p:grpSpPr>
        <a:xfrm>
          <a:off x="0" y="0"/>
          <a:ext cx="0" cy="0"/>
        </a:xfrm>
      </p:grpSpPr>
      <p:grpSp>
        <p:nvGrpSpPr>
          <p:cNvPr id="3" name="Group 2"/>
          <p:cNvGrpSpPr/>
          <p:nvPr/>
        </p:nvGrpSpPr>
        <p:grpSpPr>
          <a:xfrm>
            <a:off x="0" y="0"/>
            <a:ext cx="12192000" cy="6858000"/>
            <a:chExt cx="12192000" cy="6858000"/>
          </a:xfrm>
        </p:grpSpPr>
        <p:sp>
          <p:nvSpPr>
            <p:cNvPr id="16" name="Rectangle 15"/>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Freeform 5"/>
            <p:cNvSpPr/>
            <p:nvPr/>
          </p:nvSpPr>
          <p:spPr bwMode="gray">
            <a:xfrm rot="21010068">
              <a:off x="8490951" y="4185117"/>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Freeform 5"/>
            <p:cNvSpPr/>
            <p:nvPr/>
          </p:nvSpPr>
          <p:spPr bwMode="gray">
            <a:xfrm>
              <a:off x="455612" y="4241801"/>
              <a:ext cx="11277600" cy="2337161"/>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3"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marL="0" algn="r" defTabSz="914400" rtl="0" eaLnBrk="1" latinLnBrk="0" hangingPunct="1">
              <a:defRPr sz="12200" b="0" i="0" kern="1200">
                <a:solidFill>
                  <a:schemeClr val="accent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60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marL="0" algn="r" defTabSz="914400" rtl="0" eaLnBrk="1" latinLnBrk="0" hangingPunct="1">
              <a:defRPr sz="12200" b="0" i="0" kern="1200">
                <a:solidFill>
                  <a:schemeClr val="accent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60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ru-RU" smtClean="0"/>
              <a:t>Образец заголовка</a:t>
            </a:r>
            <a:endParaRPr lang="en-US"/>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9B2784F5-0C17-4942-B52D-E6511986105A}" type="datetimeFigureOut">
              <a:rPr lang="uk-UA" smtClean="0"/>
              <a:t>15.03.2021</a:t>
            </a:fld>
            <a:endParaRPr lang="uk-UA"/>
          </a:p>
        </p:txBody>
      </p:sp>
      <p:sp>
        <p:nvSpPr>
          <p:cNvPr id="5" name="Footer Placeholder 4"/>
          <p:cNvSpPr>
            <a:spLocks noGrp="1"/>
          </p:cNvSpPr>
          <p:nvPr>
            <p:ph type="ftr" sz="quarter" idx="11"/>
          </p:nvPr>
        </p:nvSpPr>
        <p:spPr/>
        <p:txBody>
          <a:bodyPr/>
          <a:lstStyle/>
          <a:p>
            <a:endParaRPr lang="uk-UA"/>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3258962462"/>
      </p:ext>
    </p:extLst>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p:cSld name="Карточка имени">
    <p:spTree>
      <p:nvGrpSpPr>
        <p:cNvPr id="1" name=""/>
        <p:cNvGrpSpPr/>
        <p:nvPr/>
      </p:nvGrpSpPr>
      <p:grpSpPr>
        <a:xfrm>
          <a:off x="0" y="0"/>
          <a:ext cx="0" cy="0"/>
        </a:xfrm>
      </p:grpSpPr>
      <p:grpSp>
        <p:nvGrpSpPr>
          <p:cNvPr id="9" name="Group 8"/>
          <p:cNvGrpSpPr/>
          <p:nvPr/>
        </p:nvGrpSpPr>
        <p:grpSpPr>
          <a:xfrm>
            <a:off x="0" y="0"/>
            <a:ext cx="12192000" cy="6858000"/>
            <a:chExt cx="12192000" cy="6858000"/>
          </a:xfrm>
        </p:grpSpPr>
        <p:sp>
          <p:nvSpPr>
            <p:cNvPr id="10" name="Rectangle 9"/>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Freeform 5"/>
            <p:cNvSpPr/>
            <p:nvPr/>
          </p:nvSpPr>
          <p:spPr bwMode="gray">
            <a:xfrm rot="21010068">
              <a:off x="8490951" y="4193583"/>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Freeform 5"/>
            <p:cNvSpPr/>
            <p:nvPr/>
          </p:nvSpPr>
          <p:spPr bwMode="gray">
            <a:xfrm>
              <a:off x="455612" y="4241801"/>
              <a:ext cx="11277600" cy="2337161"/>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ru-RU" smtClean="0"/>
              <a:t>Образец заголовка</a:t>
            </a:r>
            <a:endParaRPr lang="en-US"/>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B2784F5-0C17-4942-B52D-E6511986105A}" type="datetimeFigureOut">
              <a:rPr lang="uk-UA" smtClean="0"/>
              <a:t>15.03.2021</a:t>
            </a:fld>
            <a:endParaRPr lang="uk-UA"/>
          </a:p>
        </p:txBody>
      </p:sp>
      <p:sp>
        <p:nvSpPr>
          <p:cNvPr id="5" name="Footer Placeholder 4"/>
          <p:cNvSpPr>
            <a:spLocks noGrp="1"/>
          </p:cNvSpPr>
          <p:nvPr>
            <p:ph type="ftr" sz="quarter" idx="11"/>
          </p:nvPr>
        </p:nvSpPr>
        <p:spPr/>
        <p:txBody>
          <a:bodyPr/>
          <a:lstStyle/>
          <a:p>
            <a:endParaRPr lang="uk-UA"/>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553785646"/>
      </p:ext>
    </p:extLst>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Три колонки">
    <p:spTree>
      <p:nvGrpSpPr>
        <p:cNvPr id="1" name=""/>
        <p:cNvGrpSpPr/>
        <p:nvPr/>
      </p:nvGrpSpPr>
      <p:grpSpPr>
        <a:xfrm>
          <a:off x="0" y="0"/>
          <a: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ru-RU" smtClean="0"/>
              <a:t>Образец заголовка</a:t>
            </a:r>
            <a:endParaRPr lang="en-US"/>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22" name="Straight Connector 21"/>
          <p:cNvCxnSpPr/>
          <p:nvPr/>
        </p:nvCxnSpPr>
        <p:spPr>
          <a:xfrm flipH="1">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B2784F5-0C17-4942-B52D-E6511986105A}" type="datetimeFigureOut">
              <a:rPr lang="uk-UA" smtClean="0"/>
              <a:t>15.03.2021</a:t>
            </a:fld>
            <a:endParaRPr lang="uk-UA"/>
          </a:p>
        </p:txBody>
      </p:sp>
      <p:sp>
        <p:nvSpPr>
          <p:cNvPr id="8" name="Footer Placeholder 7"/>
          <p:cNvSpPr>
            <a:spLocks noGrp="1"/>
          </p:cNvSpPr>
          <p:nvPr>
            <p:ph type="ftr" sz="quarter" idx="11"/>
          </p:nvPr>
        </p:nvSpPr>
        <p:spPr/>
        <p:txBody>
          <a:bodyPr/>
          <a:lstStyle/>
          <a:p>
            <a:endParaRPr lang="uk-UA"/>
          </a:p>
        </p:txBody>
      </p:sp>
      <p:sp>
        <p:nvSpPr>
          <p:cNvPr id="9" name="Slide Number Placeholder 8"/>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847613363"/>
      </p:ext>
    </p:extLst>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Столбец с тремя рисунками">
    <p:spTree>
      <p:nvGrpSpPr>
        <p:cNvPr id="1" name=""/>
        <p:cNvGrpSpPr/>
        <p:nvPr/>
      </p:nvGrpSpPr>
      <p:grpSpPr>
        <a:xfrm>
          <a:off x="0" y="0"/>
          <a:ext cx="0" cy="0"/>
        </a:xfrm>
      </p:grpSpPr>
      <p:sp>
        <p:nvSpPr>
          <p:cNvPr id="2" name="Title 1"/>
          <p:cNvSpPr>
            <a:spLocks noGrp="1"/>
          </p:cNvSpPr>
          <p:nvPr>
            <p:ph type="title"/>
          </p:nvPr>
        </p:nvSpPr>
        <p:spPr/>
        <p:txBody>
          <a:bodyPr anchor="ctr"/>
          <a:lstStyle>
            <a:lvl1pPr>
              <a:defRPr sz="3600"/>
            </a:lvl1pPr>
          </a:lstStyle>
          <a:p>
            <a:r>
              <a:rPr lang="ru-RU" smtClean="0"/>
              <a:t>Образец заголовка</a:t>
            </a:r>
            <a:endParaRPr lang="en-US"/>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21" name="Straight Connector 20"/>
          <p:cNvCxnSpPr/>
          <p:nvPr/>
        </p:nvCxnSpPr>
        <p:spPr>
          <a:xfrm flipH="1">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B2784F5-0C17-4942-B52D-E6511986105A}" type="datetimeFigureOut">
              <a:rPr lang="uk-UA" smtClean="0"/>
              <a:t>15.03.2021</a:t>
            </a:fld>
            <a:endParaRPr lang="uk-UA"/>
          </a:p>
        </p:txBody>
      </p:sp>
      <p:sp>
        <p:nvSpPr>
          <p:cNvPr id="8" name="Footer Placeholder 7"/>
          <p:cNvSpPr>
            <a:spLocks noGrp="1"/>
          </p:cNvSpPr>
          <p:nvPr>
            <p:ph type="ftr" sz="quarter" idx="11"/>
          </p:nvPr>
        </p:nvSpPr>
        <p:spPr/>
        <p:txBody>
          <a:bodyPr/>
          <a:lstStyle/>
          <a:p>
            <a:endParaRPr lang="uk-UA"/>
          </a:p>
        </p:txBody>
      </p:sp>
      <p:sp>
        <p:nvSpPr>
          <p:cNvPr id="9" name="Slide Number Placeholder 8"/>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683729424"/>
      </p:ext>
    </p:extLst>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Заголовок и вертикальный текст">
    <p:spTree>
      <p:nvGrpSpPr>
        <p:cNvPr id="1" name=""/>
        <p:cNvGrpSpPr/>
        <p:nvPr/>
      </p:nvGrpSpPr>
      <p:grpSpPr>
        <a:xfrm>
          <a:off x="0" y="0"/>
          <a: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ru-RU" smtClean="0"/>
              <a:t>Образец заголовка</a:t>
            </a:r>
            <a:endParaRPr lang="en-US"/>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9B2784F5-0C17-4942-B52D-E6511986105A}" type="datetimeFigureOut">
              <a:rPr lang="uk-UA" smtClean="0"/>
              <a:t>15.03.2021</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3907165308"/>
      </p:ext>
    </p:extLst>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Вертикальный заголовок и текст">
    <p:spTree>
      <p:nvGrpSpPr>
        <p:cNvPr id="1" name=""/>
        <p:cNvGrpSpPr/>
        <p:nvPr/>
      </p:nvGrpSpPr>
      <p:grpSpPr>
        <a:xfrm>
          <a:off x="0" y="0"/>
          <a:ext cx="0" cy="0"/>
        </a:xfrm>
      </p:grpSpPr>
      <p:grpSp>
        <p:nvGrpSpPr>
          <p:cNvPr id="7" name="Group 6"/>
          <p:cNvGrpSpPr/>
          <p:nvPr/>
        </p:nvGrpSpPr>
        <p:grpSpPr>
          <a:xfrm>
            <a:off x="0" y="0"/>
            <a:ext cx="12192000" cy="6858000"/>
            <a:chExt cx="12192000" cy="6858000"/>
          </a:xfrm>
        </p:grpSpPr>
        <p:sp>
          <p:nvSpPr>
            <p:cNvPr id="11" name="Rectangle 10"/>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Freeform 5"/>
            <p:cNvSpPr/>
            <p:nvPr/>
          </p:nvSpPr>
          <p:spPr bwMode="gray">
            <a:xfrm rot="5101749">
              <a:off x="6294738" y="4577737"/>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Freeform 5"/>
            <p:cNvSpPr/>
            <p:nvPr/>
          </p:nvSpPr>
          <p:spPr bwMode="gray">
            <a:xfrm rot="5400000">
              <a:off x="4449232" y="2801721"/>
              <a:ext cx="6053670" cy="1254558"/>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2"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Vertical Title 1"/>
          <p:cNvSpPr>
            <a:spLocks noGrp="1"/>
          </p:cNvSpPr>
          <p:nvPr>
            <p:ph type="title" orient="vert"/>
          </p:nvPr>
        </p:nvSpPr>
        <p:spPr>
          <a:xfrm>
            <a:off x="8585235" y="1297430"/>
            <a:ext cx="1409965" cy="4729626"/>
          </a:xfrm>
        </p:spPr>
        <p:txBody>
          <a:bodyPr vert="eaVert" anchor="b" anchorCtr="0"/>
          <a:lstStyle/>
          <a:p>
            <a:r>
              <a:rPr lang="ru-RU" smtClean="0"/>
              <a:t>Образец заголовка</a:t>
            </a:r>
            <a:endParaRPr lang="en-US"/>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9B2784F5-0C17-4942-B52D-E6511986105A}" type="datetimeFigureOut">
              <a:rPr lang="uk-UA" smtClean="0"/>
              <a:t>15.03.2021</a:t>
            </a:fld>
            <a:endParaRPr lang="uk-UA"/>
          </a:p>
        </p:txBody>
      </p:sp>
      <p:sp>
        <p:nvSpPr>
          <p:cNvPr id="5" name="Footer Placeholder 4"/>
          <p:cNvSpPr>
            <a:spLocks noGrp="1"/>
          </p:cNvSpPr>
          <p:nvPr>
            <p:ph type="ftr" sz="quarter" idx="11"/>
          </p:nvPr>
        </p:nvSpPr>
        <p:spPr/>
        <p:txBody>
          <a:bodyPr/>
          <a:lstStyle/>
          <a:p>
            <a:endParaRPr lang="uk-UA"/>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3726128912"/>
      </p:ext>
    </p:extLst>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Титульный слайд">
    <p:spTree>
      <p:nvGrpSpPr>
        <p:cNvPr id="1" name=""/>
        <p:cNvGrpSpPr/>
        <p:nvPr/>
      </p:nvGrpSpPr>
      <p:grpSpPr>
        <a:xfrm>
          <a:off x="0" y="0"/>
          <a: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uk-UA"/>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uk-UA"/>
          </a:p>
        </p:txBody>
      </p:sp>
      <p:sp>
        <p:nvSpPr>
          <p:cNvPr id="4" name="Дата 3"/>
          <p:cNvSpPr>
            <a:spLocks noGrp="1"/>
          </p:cNvSpPr>
          <p:nvPr>
            <p:ph type="dt" sz="half" idx="10"/>
          </p:nvPr>
        </p:nvSpPr>
        <p:spPr/>
        <p:txBody>
          <a:bodyPr/>
          <a:lstStyle/>
          <a:p>
            <a:fld id="{AC10BF90-8C13-4BBD-9FB1-EF88D1C8CB63}" type="datetimeFigureOut">
              <a:rPr lang="uk-UA" smtClean="0"/>
              <a:t>22.03.2021</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593EB56E-BC2E-47AE-A7B0-04E107CE5F10}" type="slidenum">
              <a:rPr lang="uk-UA" smtClean="0"/>
              <a:t>‹#›</a:t>
            </a:fld>
            <a:endParaRPr lang="uk-UA"/>
          </a:p>
        </p:txBody>
      </p:sp>
    </p:spTree>
    <p:extLst>
      <p:ext uri="{BB962C8B-B14F-4D97-AF65-F5344CB8AC3E}">
        <p14:creationId xmlns:p14="http://schemas.microsoft.com/office/powerpoint/2010/main" val="2424929906"/>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2DCF9234-2E3F-4F3D-90C8-1292CFA19FD3}"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Заголовок и объект">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10"/>
          </p:nvPr>
        </p:nvSpPr>
        <p:spPr/>
        <p:txBody>
          <a:bodyPr/>
          <a:lstStyle/>
          <a:p>
            <a:fld id="{AC10BF90-8C13-4BBD-9FB1-EF88D1C8CB63}" type="datetimeFigureOut">
              <a:rPr lang="uk-UA" smtClean="0"/>
              <a:t>22.03.2021</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593EB56E-BC2E-47AE-A7B0-04E107CE5F10}" type="slidenum">
              <a:rPr lang="uk-UA" smtClean="0"/>
              <a:t>‹#›</a:t>
            </a:fld>
            <a:endParaRPr lang="uk-UA"/>
          </a:p>
        </p:txBody>
      </p:sp>
    </p:spTree>
    <p:extLst>
      <p:ext uri="{BB962C8B-B14F-4D97-AF65-F5344CB8AC3E}">
        <p14:creationId xmlns:p14="http://schemas.microsoft.com/office/powerpoint/2010/main" val="2693240374"/>
      </p:ext>
    </p:extLst>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Заголовок раздела">
    <p:spTree>
      <p:nvGrpSpPr>
        <p:cNvPr id="1" name=""/>
        <p:cNvGrpSpPr/>
        <p:nvPr/>
      </p:nvGrpSpPr>
      <p:grpSpPr>
        <a:xfrm>
          <a:off x="0" y="0"/>
          <a: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uk-UA"/>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AC10BF90-8C13-4BBD-9FB1-EF88D1C8CB63}" type="datetimeFigureOut">
              <a:rPr lang="uk-UA" smtClean="0"/>
              <a:t>22.03.2021</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593EB56E-BC2E-47AE-A7B0-04E107CE5F10}" type="slidenum">
              <a:rPr lang="uk-UA" smtClean="0"/>
              <a:t>‹#›</a:t>
            </a:fld>
            <a:endParaRPr lang="uk-UA"/>
          </a:p>
        </p:txBody>
      </p:sp>
    </p:spTree>
    <p:extLst>
      <p:ext uri="{BB962C8B-B14F-4D97-AF65-F5344CB8AC3E}">
        <p14:creationId xmlns:p14="http://schemas.microsoft.com/office/powerpoint/2010/main" val="1048485383"/>
      </p:ext>
    </p:extLst>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Два объекта">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5" name="Дата 4"/>
          <p:cNvSpPr>
            <a:spLocks noGrp="1"/>
          </p:cNvSpPr>
          <p:nvPr>
            <p:ph type="dt" sz="half" idx="10"/>
          </p:nvPr>
        </p:nvSpPr>
        <p:spPr/>
        <p:txBody>
          <a:bodyPr/>
          <a:lstStyle/>
          <a:p>
            <a:fld id="{AC10BF90-8C13-4BBD-9FB1-EF88D1C8CB63}" type="datetimeFigureOut">
              <a:rPr lang="uk-UA" smtClean="0"/>
              <a:t>22.03.2021</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593EB56E-BC2E-47AE-A7B0-04E107CE5F10}" type="slidenum">
              <a:rPr lang="uk-UA" smtClean="0"/>
              <a:t>‹#›</a:t>
            </a:fld>
            <a:endParaRPr lang="uk-UA"/>
          </a:p>
        </p:txBody>
      </p:sp>
    </p:spTree>
    <p:extLst>
      <p:ext uri="{BB962C8B-B14F-4D97-AF65-F5344CB8AC3E}">
        <p14:creationId xmlns:p14="http://schemas.microsoft.com/office/powerpoint/2010/main" val="2505405716"/>
      </p:ext>
    </p:extLst>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Сравнение">
    <p:spTree>
      <p:nvGrpSpPr>
        <p:cNvPr id="1" name=""/>
        <p:cNvGrpSpPr/>
        <p:nvPr/>
      </p:nvGrpSpPr>
      <p:grpSpPr>
        <a:xfrm>
          <a:off x="0" y="0"/>
          <a: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uk-UA"/>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7" name="Дата 6"/>
          <p:cNvSpPr>
            <a:spLocks noGrp="1"/>
          </p:cNvSpPr>
          <p:nvPr>
            <p:ph type="dt" sz="half" idx="10"/>
          </p:nvPr>
        </p:nvSpPr>
        <p:spPr/>
        <p:txBody>
          <a:bodyPr/>
          <a:lstStyle/>
          <a:p>
            <a:fld id="{AC10BF90-8C13-4BBD-9FB1-EF88D1C8CB63}" type="datetimeFigureOut">
              <a:rPr lang="uk-UA" smtClean="0"/>
              <a:t>22.03.2021</a:t>
            </a:fld>
            <a:endParaRPr lang="uk-UA"/>
          </a:p>
        </p:txBody>
      </p:sp>
      <p:sp>
        <p:nvSpPr>
          <p:cNvPr id="8" name="Нижний колонтитул 7"/>
          <p:cNvSpPr>
            <a:spLocks noGrp="1"/>
          </p:cNvSpPr>
          <p:nvPr>
            <p:ph type="ftr" sz="quarter" idx="11"/>
          </p:nvPr>
        </p:nvSpPr>
        <p:spPr/>
        <p:txBody>
          <a:bodyPr/>
          <a:lstStyle/>
          <a:p>
            <a:endParaRPr lang="uk-UA"/>
          </a:p>
        </p:txBody>
      </p:sp>
      <p:sp>
        <p:nvSpPr>
          <p:cNvPr id="9" name="Номер слайда 8"/>
          <p:cNvSpPr>
            <a:spLocks noGrp="1"/>
          </p:cNvSpPr>
          <p:nvPr>
            <p:ph type="sldNum" sz="quarter" idx="12"/>
          </p:nvPr>
        </p:nvSpPr>
        <p:spPr/>
        <p:txBody>
          <a:bodyPr/>
          <a:lstStyle/>
          <a:p>
            <a:fld id="{593EB56E-BC2E-47AE-A7B0-04E107CE5F10}" type="slidenum">
              <a:rPr lang="uk-UA" smtClean="0"/>
              <a:t>‹#›</a:t>
            </a:fld>
            <a:endParaRPr lang="uk-UA"/>
          </a:p>
        </p:txBody>
      </p:sp>
    </p:spTree>
    <p:extLst>
      <p:ext uri="{BB962C8B-B14F-4D97-AF65-F5344CB8AC3E}">
        <p14:creationId xmlns:p14="http://schemas.microsoft.com/office/powerpoint/2010/main" val="1619137441"/>
      </p:ext>
    </p:extLst>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Только заголовок">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Дата 2"/>
          <p:cNvSpPr>
            <a:spLocks noGrp="1"/>
          </p:cNvSpPr>
          <p:nvPr>
            <p:ph type="dt" sz="half" idx="10"/>
          </p:nvPr>
        </p:nvSpPr>
        <p:spPr/>
        <p:txBody>
          <a:bodyPr/>
          <a:lstStyle/>
          <a:p>
            <a:fld id="{AC10BF90-8C13-4BBD-9FB1-EF88D1C8CB63}" type="datetimeFigureOut">
              <a:rPr lang="uk-UA" smtClean="0"/>
              <a:t>22.03.2021</a:t>
            </a:fld>
            <a:endParaRPr lang="uk-UA"/>
          </a:p>
        </p:txBody>
      </p:sp>
      <p:sp>
        <p:nvSpPr>
          <p:cNvPr id="4" name="Нижний колонтитул 3"/>
          <p:cNvSpPr>
            <a:spLocks noGrp="1"/>
          </p:cNvSpPr>
          <p:nvPr>
            <p:ph type="ftr" sz="quarter" idx="11"/>
          </p:nvPr>
        </p:nvSpPr>
        <p:spPr/>
        <p:txBody>
          <a:bodyPr/>
          <a:lstStyle/>
          <a:p>
            <a:endParaRPr lang="uk-UA"/>
          </a:p>
        </p:txBody>
      </p:sp>
      <p:sp>
        <p:nvSpPr>
          <p:cNvPr id="5" name="Номер слайда 4"/>
          <p:cNvSpPr>
            <a:spLocks noGrp="1"/>
          </p:cNvSpPr>
          <p:nvPr>
            <p:ph type="sldNum" sz="quarter" idx="12"/>
          </p:nvPr>
        </p:nvSpPr>
        <p:spPr/>
        <p:txBody>
          <a:bodyPr/>
          <a:lstStyle/>
          <a:p>
            <a:fld id="{593EB56E-BC2E-47AE-A7B0-04E107CE5F10}" type="slidenum">
              <a:rPr lang="uk-UA" smtClean="0"/>
              <a:t>‹#›</a:t>
            </a:fld>
            <a:endParaRPr lang="uk-UA"/>
          </a:p>
        </p:txBody>
      </p:sp>
    </p:spTree>
    <p:extLst>
      <p:ext uri="{BB962C8B-B14F-4D97-AF65-F5344CB8AC3E}">
        <p14:creationId xmlns:p14="http://schemas.microsoft.com/office/powerpoint/2010/main" val="2747227323"/>
      </p:ext>
    </p:extLst>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Пустой слайд">
    <p:spTree>
      <p:nvGrpSpPr>
        <p:cNvPr id="1" name=""/>
        <p:cNvGrpSpPr/>
        <p:nvPr/>
      </p:nvGrpSpPr>
      <p:grpSpPr>
        <a:xfrm>
          <a:off x="0" y="0"/>
          <a:ext cx="0" cy="0"/>
        </a:xfrm>
      </p:grpSpPr>
      <p:sp>
        <p:nvSpPr>
          <p:cNvPr id="2" name="Дата 1"/>
          <p:cNvSpPr>
            <a:spLocks noGrp="1"/>
          </p:cNvSpPr>
          <p:nvPr>
            <p:ph type="dt" sz="half" idx="10"/>
          </p:nvPr>
        </p:nvSpPr>
        <p:spPr/>
        <p:txBody>
          <a:bodyPr/>
          <a:lstStyle/>
          <a:p>
            <a:fld id="{AC10BF90-8C13-4BBD-9FB1-EF88D1C8CB63}" type="datetimeFigureOut">
              <a:rPr lang="uk-UA" smtClean="0"/>
              <a:t>22.03.2021</a:t>
            </a:fld>
            <a:endParaRPr lang="uk-UA"/>
          </a:p>
        </p:txBody>
      </p:sp>
      <p:sp>
        <p:nvSpPr>
          <p:cNvPr id="3" name="Нижний колонтитул 2"/>
          <p:cNvSpPr>
            <a:spLocks noGrp="1"/>
          </p:cNvSpPr>
          <p:nvPr>
            <p:ph type="ftr" sz="quarter" idx="11"/>
          </p:nvPr>
        </p:nvSpPr>
        <p:spPr/>
        <p:txBody>
          <a:bodyPr/>
          <a:lstStyle/>
          <a:p>
            <a:endParaRPr lang="uk-UA"/>
          </a:p>
        </p:txBody>
      </p:sp>
      <p:sp>
        <p:nvSpPr>
          <p:cNvPr id="4" name="Номер слайда 3"/>
          <p:cNvSpPr>
            <a:spLocks noGrp="1"/>
          </p:cNvSpPr>
          <p:nvPr>
            <p:ph type="sldNum" sz="quarter" idx="12"/>
          </p:nvPr>
        </p:nvSpPr>
        <p:spPr/>
        <p:txBody>
          <a:bodyPr/>
          <a:lstStyle/>
          <a:p>
            <a:fld id="{593EB56E-BC2E-47AE-A7B0-04E107CE5F10}" type="slidenum">
              <a:rPr lang="uk-UA" smtClean="0"/>
              <a:t>‹#›</a:t>
            </a:fld>
            <a:endParaRPr lang="uk-UA"/>
          </a:p>
        </p:txBody>
      </p:sp>
    </p:spTree>
    <p:extLst>
      <p:ext uri="{BB962C8B-B14F-4D97-AF65-F5344CB8AC3E}">
        <p14:creationId xmlns:p14="http://schemas.microsoft.com/office/powerpoint/2010/main" val="4283280400"/>
      </p:ext>
    </p:extLst>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Объект с подписью">
    <p:spTree>
      <p:nvGrpSpPr>
        <p:cNvPr id="1" name=""/>
        <p:cNvGrpSpPr/>
        <p:nvPr/>
      </p:nvGrpSpPr>
      <p:grpSpPr>
        <a:xfrm>
          <a:off x="0" y="0"/>
          <a: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uk-UA"/>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AC10BF90-8C13-4BBD-9FB1-EF88D1C8CB63}" type="datetimeFigureOut">
              <a:rPr lang="uk-UA" smtClean="0"/>
              <a:t>22.03.2021</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593EB56E-BC2E-47AE-A7B0-04E107CE5F10}" type="slidenum">
              <a:rPr lang="uk-UA" smtClean="0"/>
              <a:t>‹#›</a:t>
            </a:fld>
            <a:endParaRPr lang="uk-UA"/>
          </a:p>
        </p:txBody>
      </p:sp>
    </p:spTree>
    <p:extLst>
      <p:ext uri="{BB962C8B-B14F-4D97-AF65-F5344CB8AC3E}">
        <p14:creationId xmlns:p14="http://schemas.microsoft.com/office/powerpoint/2010/main" val="3950697165"/>
      </p:ext>
    </p:extLst>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Рисунок с подписью">
    <p:spTree>
      <p:nvGrpSpPr>
        <p:cNvPr id="1" name=""/>
        <p:cNvGrpSpPr/>
        <p:nvPr/>
      </p:nvGrpSpPr>
      <p:grpSpPr>
        <a:xfrm>
          <a:off x="0" y="0"/>
          <a: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uk-UA"/>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AC10BF90-8C13-4BBD-9FB1-EF88D1C8CB63}" type="datetimeFigureOut">
              <a:rPr lang="uk-UA" smtClean="0"/>
              <a:t>22.03.2021</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593EB56E-BC2E-47AE-A7B0-04E107CE5F10}" type="slidenum">
              <a:rPr lang="uk-UA" smtClean="0"/>
              <a:t>‹#›</a:t>
            </a:fld>
            <a:endParaRPr lang="uk-UA"/>
          </a:p>
        </p:txBody>
      </p:sp>
    </p:spTree>
    <p:extLst>
      <p:ext uri="{BB962C8B-B14F-4D97-AF65-F5344CB8AC3E}">
        <p14:creationId xmlns:p14="http://schemas.microsoft.com/office/powerpoint/2010/main" val="1095208341"/>
      </p:ext>
    </p:extLst>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Заголовок и вертикальный текст">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10"/>
          </p:nvPr>
        </p:nvSpPr>
        <p:spPr/>
        <p:txBody>
          <a:bodyPr/>
          <a:lstStyle/>
          <a:p>
            <a:fld id="{AC10BF90-8C13-4BBD-9FB1-EF88D1C8CB63}" type="datetimeFigureOut">
              <a:rPr lang="uk-UA" smtClean="0"/>
              <a:t>22.03.2021</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593EB56E-BC2E-47AE-A7B0-04E107CE5F10}" type="slidenum">
              <a:rPr lang="uk-UA" smtClean="0"/>
              <a:t>‹#›</a:t>
            </a:fld>
            <a:endParaRPr lang="uk-UA"/>
          </a:p>
        </p:txBody>
      </p:sp>
    </p:spTree>
    <p:extLst>
      <p:ext uri="{BB962C8B-B14F-4D97-AF65-F5344CB8AC3E}">
        <p14:creationId xmlns:p14="http://schemas.microsoft.com/office/powerpoint/2010/main" val="3603791044"/>
      </p:ext>
    </p:extLst>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Вертикальный заголовок и текст">
    <p:spTree>
      <p:nvGrpSpPr>
        <p:cNvPr id="1" name=""/>
        <p:cNvGrpSpPr/>
        <p:nvPr/>
      </p:nvGrpSpPr>
      <p:grpSpPr>
        <a:xfrm>
          <a:off x="0" y="0"/>
          <a: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uk-UA"/>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10"/>
          </p:nvPr>
        </p:nvSpPr>
        <p:spPr/>
        <p:txBody>
          <a:bodyPr/>
          <a:lstStyle/>
          <a:p>
            <a:fld id="{AC10BF90-8C13-4BBD-9FB1-EF88D1C8CB63}" type="datetimeFigureOut">
              <a:rPr lang="uk-UA" smtClean="0"/>
              <a:t>22.03.2021</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593EB56E-BC2E-47AE-A7B0-04E107CE5F10}" type="slidenum">
              <a:rPr lang="uk-UA" smtClean="0"/>
              <a:t>‹#›</a:t>
            </a:fld>
            <a:endParaRPr lang="uk-UA"/>
          </a:p>
        </p:txBody>
      </p:sp>
    </p:spTree>
    <p:extLst>
      <p:ext uri="{BB962C8B-B14F-4D97-AF65-F5344CB8AC3E}">
        <p14:creationId xmlns:p14="http://schemas.microsoft.com/office/powerpoint/2010/main" val="775565722"/>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F8BF74AE-96AE-4817-9793-55CD839034FE}"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Титульный слайд">
    <p:spTree>
      <p:nvGrpSpPr>
        <p:cNvPr id="1" name=""/>
        <p:cNvGrpSpPr/>
        <p:nvPr/>
      </p:nvGrpSpPr>
      <p:grpSpPr>
        <a:xfrm>
          <a:off x="0" y="0"/>
          <a: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6D01AEBC-0A6F-432E-836E-9327ED117709}" type="datetimeFigureOut">
              <a:rPr lang="ru-RU" smtClean="0"/>
              <a:t>12.04.2021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10B99D0-A6CF-4A0D-8B01-FEA294F14A44}" type="slidenum">
              <a:rPr lang="ru-RU" smtClean="0"/>
              <a:t>‹#›</a:t>
            </a:fld>
            <a:endParaRPr lang="ru-RU"/>
          </a:p>
        </p:txBody>
      </p:sp>
    </p:spTree>
    <p:extLst>
      <p:ext uri="{BB962C8B-B14F-4D97-AF65-F5344CB8AC3E}">
        <p14:creationId xmlns:p14="http://schemas.microsoft.com/office/powerpoint/2010/main" val="3109871455"/>
      </p:ext>
    </p:extLst>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Заголовок и объект">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6D01AEBC-0A6F-432E-836E-9327ED117709}" type="datetimeFigureOut">
              <a:rPr lang="ru-RU" smtClean="0"/>
              <a:t>12.04.2021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10B99D0-A6CF-4A0D-8B01-FEA294F14A44}" type="slidenum">
              <a:rPr lang="ru-RU" smtClean="0"/>
              <a:t>‹#›</a:t>
            </a:fld>
            <a:endParaRPr lang="ru-RU"/>
          </a:p>
        </p:txBody>
      </p:sp>
    </p:spTree>
    <p:extLst>
      <p:ext uri="{BB962C8B-B14F-4D97-AF65-F5344CB8AC3E}">
        <p14:creationId xmlns:p14="http://schemas.microsoft.com/office/powerpoint/2010/main" val="150784567"/>
      </p:ext>
    </p:extLst>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Заголовок раздела">
    <p:spTree>
      <p:nvGrpSpPr>
        <p:cNvPr id="1" name=""/>
        <p:cNvGrpSpPr/>
        <p:nvPr/>
      </p:nvGrpSpPr>
      <p:grpSpPr>
        <a:xfrm>
          <a:off x="0" y="0"/>
          <a: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6D01AEBC-0A6F-432E-836E-9327ED117709}" type="datetimeFigureOut">
              <a:rPr lang="ru-RU" smtClean="0"/>
              <a:t>12.04.2021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10B99D0-A6CF-4A0D-8B01-FEA294F14A44}" type="slidenum">
              <a:rPr lang="ru-RU" smtClean="0"/>
              <a:t>‹#›</a:t>
            </a:fld>
            <a:endParaRPr lang="ru-RU"/>
          </a:p>
        </p:txBody>
      </p:sp>
    </p:spTree>
    <p:extLst>
      <p:ext uri="{BB962C8B-B14F-4D97-AF65-F5344CB8AC3E}">
        <p14:creationId xmlns:p14="http://schemas.microsoft.com/office/powerpoint/2010/main" val="1526142681"/>
      </p:ext>
    </p:extLst>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Два объекта">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6D01AEBC-0A6F-432E-836E-9327ED117709}" type="datetimeFigureOut">
              <a:rPr lang="ru-RU" smtClean="0"/>
              <a:t>12.04.2021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10B99D0-A6CF-4A0D-8B01-FEA294F14A44}" type="slidenum">
              <a:rPr lang="ru-RU" smtClean="0"/>
              <a:t>‹#›</a:t>
            </a:fld>
            <a:endParaRPr lang="ru-RU"/>
          </a:p>
        </p:txBody>
      </p:sp>
    </p:spTree>
    <p:extLst>
      <p:ext uri="{BB962C8B-B14F-4D97-AF65-F5344CB8AC3E}">
        <p14:creationId xmlns:p14="http://schemas.microsoft.com/office/powerpoint/2010/main" val="1288836781"/>
      </p:ext>
    </p:extLst>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Сравнение">
    <p:spTree>
      <p:nvGrpSpPr>
        <p:cNvPr id="1" name=""/>
        <p:cNvGrpSpPr/>
        <p:nvPr/>
      </p:nvGrpSpPr>
      <p:grpSpPr>
        <a:xfrm>
          <a:off x="0" y="0"/>
          <a: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6D01AEBC-0A6F-432E-836E-9327ED117709}" type="datetimeFigureOut">
              <a:rPr lang="ru-RU" smtClean="0"/>
              <a:t>12.04.2021</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910B99D0-A6CF-4A0D-8B01-FEA294F14A44}" type="slidenum">
              <a:rPr lang="ru-RU" smtClean="0"/>
              <a:t>‹#›</a:t>
            </a:fld>
            <a:endParaRPr lang="ru-RU"/>
          </a:p>
        </p:txBody>
      </p:sp>
    </p:spTree>
    <p:extLst>
      <p:ext uri="{BB962C8B-B14F-4D97-AF65-F5344CB8AC3E}">
        <p14:creationId xmlns:p14="http://schemas.microsoft.com/office/powerpoint/2010/main" val="2079785060"/>
      </p:ext>
    </p:extLst>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Только заголовок">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6D01AEBC-0A6F-432E-836E-9327ED117709}" type="datetimeFigureOut">
              <a:rPr lang="ru-RU" smtClean="0"/>
              <a:t>12.04.2021</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910B99D0-A6CF-4A0D-8B01-FEA294F14A44}" type="slidenum">
              <a:rPr lang="ru-RU" smtClean="0"/>
              <a:t>‹#›</a:t>
            </a:fld>
            <a:endParaRPr lang="ru-RU"/>
          </a:p>
        </p:txBody>
      </p:sp>
    </p:spTree>
    <p:extLst>
      <p:ext uri="{BB962C8B-B14F-4D97-AF65-F5344CB8AC3E}">
        <p14:creationId xmlns:p14="http://schemas.microsoft.com/office/powerpoint/2010/main" val="1819427181"/>
      </p:ext>
    </p:extLst>
  </p:cSld>
  <p:clrMapOvr>
    <a:masterClrMapping/>
  </p:clrMapOvr>
  <p:transition/>
  <p:timing/>
</p:sldLayout>
</file>

<file path=ppt/slideLayouts/slideLayout4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Пустой слайд">
    <p:spTree>
      <p:nvGrpSpPr>
        <p:cNvPr id="1" name=""/>
        <p:cNvGrpSpPr/>
        <p:nvPr/>
      </p:nvGrpSpPr>
      <p:grpSpPr>
        <a:xfrm>
          <a:off x="0" y="0"/>
          <a:ext cx="0" cy="0"/>
        </a:xfrm>
      </p:grpSpPr>
      <p:sp>
        <p:nvSpPr>
          <p:cNvPr id="2" name="Дата 1"/>
          <p:cNvSpPr>
            <a:spLocks noGrp="1"/>
          </p:cNvSpPr>
          <p:nvPr>
            <p:ph type="dt" sz="half" idx="10"/>
          </p:nvPr>
        </p:nvSpPr>
        <p:spPr/>
        <p:txBody>
          <a:bodyPr/>
          <a:lstStyle/>
          <a:p>
            <a:fld id="{6D01AEBC-0A6F-432E-836E-9327ED117709}" type="datetimeFigureOut">
              <a:rPr lang="ru-RU" smtClean="0"/>
              <a:t>12.04.2021</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910B99D0-A6CF-4A0D-8B01-FEA294F14A44}" type="slidenum">
              <a:rPr lang="ru-RU" smtClean="0"/>
              <a:t>‹#›</a:t>
            </a:fld>
            <a:endParaRPr lang="ru-RU"/>
          </a:p>
        </p:txBody>
      </p:sp>
    </p:spTree>
    <p:extLst>
      <p:ext uri="{BB962C8B-B14F-4D97-AF65-F5344CB8AC3E}">
        <p14:creationId xmlns:p14="http://schemas.microsoft.com/office/powerpoint/2010/main" val="1254833574"/>
      </p:ext>
    </p:extLst>
  </p:cSld>
  <p:clrMapOvr>
    <a:masterClrMapping/>
  </p:clrMapOvr>
  <p:transition/>
  <p:timing/>
</p:sldLayout>
</file>

<file path=ppt/slideLayouts/slideLayout4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Объект с подписью">
    <p:spTree>
      <p:nvGrpSpPr>
        <p:cNvPr id="1" name=""/>
        <p:cNvGrpSpPr/>
        <p:nvPr/>
      </p:nvGrpSpPr>
      <p:grpSpPr>
        <a:xfrm>
          <a:off x="0" y="0"/>
          <a: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6D01AEBC-0A6F-432E-836E-9327ED117709}" type="datetimeFigureOut">
              <a:rPr lang="ru-RU" smtClean="0"/>
              <a:t>12.04.2021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10B99D0-A6CF-4A0D-8B01-FEA294F14A44}" type="slidenum">
              <a:rPr lang="ru-RU" smtClean="0"/>
              <a:t>‹#›</a:t>
            </a:fld>
            <a:endParaRPr lang="ru-RU"/>
          </a:p>
        </p:txBody>
      </p:sp>
    </p:spTree>
    <p:extLst>
      <p:ext uri="{BB962C8B-B14F-4D97-AF65-F5344CB8AC3E}">
        <p14:creationId xmlns:p14="http://schemas.microsoft.com/office/powerpoint/2010/main" val="2158230090"/>
      </p:ext>
    </p:extLst>
  </p:cSld>
  <p:clrMapOvr>
    <a:masterClrMapping/>
  </p:clrMapOvr>
  <p:transition/>
  <p:timing/>
</p:sldLayout>
</file>

<file path=ppt/slideLayouts/slideLayout4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Рисунок с подписью">
    <p:spTree>
      <p:nvGrpSpPr>
        <p:cNvPr id="1" name=""/>
        <p:cNvGrpSpPr/>
        <p:nvPr/>
      </p:nvGrpSpPr>
      <p:grpSpPr>
        <a:xfrm>
          <a:off x="0" y="0"/>
          <a: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6D01AEBC-0A6F-432E-836E-9327ED117709}" type="datetimeFigureOut">
              <a:rPr lang="ru-RU" smtClean="0"/>
              <a:t>12.04.2021</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10B99D0-A6CF-4A0D-8B01-FEA294F14A44}" type="slidenum">
              <a:rPr lang="ru-RU" smtClean="0"/>
              <a:t>‹#›</a:t>
            </a:fld>
            <a:endParaRPr lang="ru-RU"/>
          </a:p>
        </p:txBody>
      </p:sp>
    </p:spTree>
    <p:extLst>
      <p:ext uri="{BB962C8B-B14F-4D97-AF65-F5344CB8AC3E}">
        <p14:creationId xmlns:p14="http://schemas.microsoft.com/office/powerpoint/2010/main" val="3722715136"/>
      </p:ext>
    </p:extLst>
  </p:cSld>
  <p:clrMapOvr>
    <a:masterClrMapping/>
  </p:clrMapOvr>
  <p:transition/>
  <p:timing/>
</p:sldLayout>
</file>

<file path=ppt/slideLayouts/slideLayout4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Заголовок и вертикальный текст">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6D01AEBC-0A6F-432E-836E-9327ED117709}" type="datetimeFigureOut">
              <a:rPr lang="ru-RU" smtClean="0"/>
              <a:t>12.04.2021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10B99D0-A6CF-4A0D-8B01-FEA294F14A44}" type="slidenum">
              <a:rPr lang="ru-RU" smtClean="0"/>
              <a:t>‹#›</a:t>
            </a:fld>
            <a:endParaRPr lang="ru-RU"/>
          </a:p>
        </p:txBody>
      </p:sp>
    </p:spTree>
    <p:extLst>
      <p:ext uri="{BB962C8B-B14F-4D97-AF65-F5344CB8AC3E}">
        <p14:creationId xmlns:p14="http://schemas.microsoft.com/office/powerpoint/2010/main" val="3925607560"/>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754E48EE-53BC-4731-B24B-4180AFEC993A}"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Вертикальный заголовок и текст">
    <p:spTree>
      <p:nvGrpSpPr>
        <p:cNvPr id="1" name=""/>
        <p:cNvGrpSpPr/>
        <p:nvPr/>
      </p:nvGrpSpPr>
      <p:grpSpPr>
        <a:xfrm>
          <a:off x="0" y="0"/>
          <a: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6D01AEBC-0A6F-432E-836E-9327ED117709}" type="datetimeFigureOut">
              <a:rPr lang="ru-RU" smtClean="0"/>
              <a:t>12.04.2021</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10B99D0-A6CF-4A0D-8B01-FEA294F14A44}" type="slidenum">
              <a:rPr lang="ru-RU" smtClean="0"/>
              <a:t>‹#›</a:t>
            </a:fld>
            <a:endParaRPr lang="ru-RU"/>
          </a:p>
        </p:txBody>
      </p:sp>
    </p:spTree>
    <p:extLst>
      <p:ext uri="{BB962C8B-B14F-4D97-AF65-F5344CB8AC3E}">
        <p14:creationId xmlns:p14="http://schemas.microsoft.com/office/powerpoint/2010/main" val="849389934"/>
      </p:ext>
    </p:extLst>
  </p:cSld>
  <p:clrMapOvr>
    <a:masterClrMapping/>
  </p:clrMapOvr>
  <p:transition/>
  <p:timing/>
</p:sldLayout>
</file>

<file path=ppt/slideLayouts/slideLayout5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Титульный слайд">
    <p:spTree>
      <p:nvGrpSpPr>
        <p:cNvPr id="1" name=""/>
        <p:cNvGrpSpPr/>
        <p:nvPr/>
      </p:nvGrpSpPr>
      <p:grpSpPr>
        <a:xfrm>
          <a:off x="0" y="0"/>
          <a:ext cx="0" cy="0"/>
        </a:xfrm>
      </p:grpSpPr>
      <p:grpSp>
        <p:nvGrpSpPr>
          <p:cNvPr id="18" name="Group 17"/>
          <p:cNvGrpSpPr/>
          <p:nvPr/>
        </p:nvGrpSpPr>
        <p:grpSpPr>
          <a:xfrm>
            <a:off x="0" y="0"/>
            <a:ext cx="12192000" cy="6858000"/>
            <a:chExt cx="12192000" cy="6858000"/>
          </a:xfrm>
        </p:grpSpPr>
        <p:sp>
          <p:nvSpPr>
            <p:cNvPr id="8" name="Rectangle 7"/>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ru-RU" smtClean="0"/>
              <a:t>Образец заголовка</a:t>
            </a:r>
            <a:endParaRPr lang="en-US"/>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9B2784F5-0C17-4942-B52D-E6511986105A}" type="datetimeFigureOut">
              <a:rPr lang="uk-UA" smtClean="0"/>
              <a:t>12.04.2021</a:t>
            </a:fld>
            <a:endParaRPr lang="uk-UA"/>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uk-UA"/>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F9320874-88F8-40A5-AE3A-EF214837FD2B}" type="slidenum">
              <a:rPr lang="uk-UA" smtClean="0"/>
              <a:t>‹#›</a:t>
            </a:fld>
            <a:endParaRPr lang="uk-UA"/>
          </a:p>
        </p:txBody>
      </p:sp>
    </p:spTree>
    <p:extLst>
      <p:ext uri="{BB962C8B-B14F-4D97-AF65-F5344CB8AC3E}">
        <p14:creationId xmlns:p14="http://schemas.microsoft.com/office/powerpoint/2010/main" val="211788780"/>
      </p:ext>
    </p:extLst>
  </p:cSld>
  <p:clrMapOvr>
    <a:masterClrMapping/>
  </p:clrMapOvr>
  <p:transition/>
  <p:timing/>
</p:sldLayout>
</file>

<file path=ppt/slideLayouts/slideLayout5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Заголовок и объект">
    <p:spTree>
      <p:nvGrpSpPr>
        <p:cNvPr id="1" name=""/>
        <p:cNvGrpSpPr/>
        <p:nvPr/>
      </p:nvGrpSpPr>
      <p:grpSpPr>
        <a:xfrm>
          <a:off x="0" y="0"/>
          <a: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ru-RU" smtClean="0"/>
              <a:t>Образец заголовка</a:t>
            </a:r>
            <a:endParaRPr lang="en-US"/>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9B2784F5-0C17-4942-B52D-E6511986105A}" type="datetimeFigureOut">
              <a:rPr lang="uk-UA" smtClean="0"/>
              <a:t>12.04.2021</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910840202"/>
      </p:ext>
    </p:extLst>
  </p:cSld>
  <p:clrMapOvr>
    <a:masterClrMapping/>
  </p:clrMapOvr>
  <p:transition/>
  <p:timing/>
</p:sldLayout>
</file>

<file path=ppt/slideLayouts/slideLayout5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Заголовок раздела">
    <p:spTree>
      <p:nvGrpSpPr>
        <p:cNvPr id="1" name=""/>
        <p:cNvGrpSpPr/>
        <p:nvPr/>
      </p:nvGrpSpPr>
      <p:grpSpPr>
        <a:xfrm>
          <a:off x="0" y="0"/>
          <a:ext cx="0" cy="0"/>
        </a:xfrm>
      </p:grpSpPr>
      <p:grpSp>
        <p:nvGrpSpPr>
          <p:cNvPr id="10" name="Group 9"/>
          <p:cNvGrpSpPr/>
          <p:nvPr/>
        </p:nvGrpSpPr>
        <p:grpSpPr>
          <a:xfrm>
            <a:off x="0" y="0"/>
            <a:ext cx="12192000" cy="6858000"/>
            <a:chExt cx="12192000" cy="6858000"/>
          </a:xfrm>
        </p:grpSpPr>
        <p:sp>
          <p:nvSpPr>
            <p:cNvPr id="11" name="Rectangle 10"/>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Freeform 5"/>
            <p:cNvSpPr/>
            <p:nvPr/>
          </p:nvSpPr>
          <p:spPr bwMode="gray">
            <a:xfrm rot="16200000">
              <a:off x="3787244" y="2801721"/>
              <a:ext cx="6053670" cy="1254558"/>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Freeform 5"/>
            <p:cNvSpPr/>
            <p:nvPr/>
          </p:nvSpPr>
          <p:spPr bwMode="gray">
            <a:xfrm rot="15922489">
              <a:off x="4698352" y="1826078"/>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ru-RU" smtClean="0"/>
              <a:t>Образец заголовка</a:t>
            </a:r>
            <a:endParaRPr lang="en-US"/>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B2784F5-0C17-4942-B52D-E6511986105A}" type="datetimeFigureOut">
              <a:rPr lang="uk-UA" smtClean="0"/>
              <a:t>12.04.2021</a:t>
            </a:fld>
            <a:endParaRPr lang="uk-UA"/>
          </a:p>
        </p:txBody>
      </p:sp>
      <p:sp>
        <p:nvSpPr>
          <p:cNvPr id="5" name="Footer Placeholder 4"/>
          <p:cNvSpPr>
            <a:spLocks noGrp="1"/>
          </p:cNvSpPr>
          <p:nvPr>
            <p:ph type="ftr" sz="quarter" idx="11"/>
          </p:nvPr>
        </p:nvSpPr>
        <p:spPr/>
        <p:txBody>
          <a:bodyPr/>
          <a:lstStyle/>
          <a:p>
            <a:endParaRPr lang="uk-UA"/>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270213035"/>
      </p:ext>
    </p:extLst>
  </p:cSld>
  <p:clrMapOvr>
    <a:masterClrMapping/>
  </p:clrMapOvr>
  <p:transition/>
  <p:timing/>
</p:sldLayout>
</file>

<file path=ppt/slideLayouts/slideLayout5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Два объекта">
    <p:spTree>
      <p:nvGrpSpPr>
        <p:cNvPr id="1" name=""/>
        <p:cNvGrpSpPr/>
        <p:nvPr/>
      </p:nvGrpSpPr>
      <p:grpSpPr>
        <a:xfrm>
          <a:off x="0" y="0"/>
          <a: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Content Placeholder 2"/>
          <p:cNvSpPr>
            <a:spLocks noGrp="1"/>
          </p:cNvSpPr>
          <p:nvPr>
            <p:ph sz="half" idx="1"/>
          </p:nvPr>
        </p:nvSpPr>
        <p:spPr>
          <a:xfrm>
            <a:off x="1151368" y="2603500"/>
            <a:ext cx="4828744" cy="3416301"/>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Content Placeholder 3"/>
          <p:cNvSpPr>
            <a:spLocks noGrp="1"/>
          </p:cNvSpPr>
          <p:nvPr>
            <p:ph sz="half" idx="2"/>
          </p:nvPr>
        </p:nvSpPr>
        <p:spPr>
          <a:xfrm>
            <a:off x="6208711" y="2603500"/>
            <a:ext cx="4825159" cy="3377705"/>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Date Placeholder 4"/>
          <p:cNvSpPr>
            <a:spLocks noGrp="1"/>
          </p:cNvSpPr>
          <p:nvPr>
            <p:ph type="dt" sz="half" idx="10"/>
          </p:nvPr>
        </p:nvSpPr>
        <p:spPr/>
        <p:txBody>
          <a:bodyPr/>
          <a:lstStyle/>
          <a:p>
            <a:fld id="{9B2784F5-0C17-4942-B52D-E6511986105A}" type="datetimeFigureOut">
              <a:rPr lang="uk-UA" smtClean="0"/>
              <a:t>12.04.2021</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3858660514"/>
      </p:ext>
    </p:extLst>
  </p:cSld>
  <p:clrMapOvr>
    <a:masterClrMapping/>
  </p:clrMapOvr>
  <p:transition/>
  <p:timing/>
</p:sldLayout>
</file>

<file path=ppt/slideLayouts/slideLayout5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Сравнение">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7" name="Date Placeholder 6"/>
          <p:cNvSpPr>
            <a:spLocks noGrp="1"/>
          </p:cNvSpPr>
          <p:nvPr>
            <p:ph type="dt" sz="half" idx="10"/>
          </p:nvPr>
        </p:nvSpPr>
        <p:spPr/>
        <p:txBody>
          <a:bodyPr/>
          <a:lstStyle/>
          <a:p>
            <a:fld id="{9B2784F5-0C17-4942-B52D-E6511986105A}" type="datetimeFigureOut">
              <a:rPr lang="uk-UA" smtClean="0"/>
              <a:t>12.04.2021</a:t>
            </a:fld>
            <a:endParaRPr lang="uk-UA"/>
          </a:p>
        </p:txBody>
      </p:sp>
      <p:sp>
        <p:nvSpPr>
          <p:cNvPr id="8" name="Footer Placeholder 7"/>
          <p:cNvSpPr>
            <a:spLocks noGrp="1"/>
          </p:cNvSpPr>
          <p:nvPr>
            <p:ph type="ftr" sz="quarter" idx="11"/>
          </p:nvPr>
        </p:nvSpPr>
        <p:spPr/>
        <p:txBody>
          <a:bodyPr/>
          <a:lstStyle/>
          <a:p>
            <a:endParaRPr lang="uk-UA"/>
          </a:p>
        </p:txBody>
      </p:sp>
      <p:sp>
        <p:nvSpPr>
          <p:cNvPr id="9" name="Slide Number Placeholder 8"/>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052232989"/>
      </p:ext>
    </p:extLst>
  </p:cSld>
  <p:clrMapOvr>
    <a:masterClrMapping/>
  </p:clrMapOvr>
  <p:transition/>
  <p:timing/>
</p:sldLayout>
</file>

<file path=ppt/slideLayouts/slideLayout5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Только заголовок">
    <p:spTree>
      <p:nvGrpSpPr>
        <p:cNvPr id="1" name=""/>
        <p:cNvGrpSpPr/>
        <p:nvPr/>
      </p:nvGrpSpPr>
      <p:grpSpPr>
        <a:xfrm>
          <a:off x="0" y="0"/>
          <a: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Date Placeholder 2"/>
          <p:cNvSpPr>
            <a:spLocks noGrp="1"/>
          </p:cNvSpPr>
          <p:nvPr>
            <p:ph type="dt" sz="half" idx="10"/>
          </p:nvPr>
        </p:nvSpPr>
        <p:spPr/>
        <p:txBody>
          <a:bodyPr/>
          <a:lstStyle/>
          <a:p>
            <a:fld id="{9B2784F5-0C17-4942-B52D-E6511986105A}" type="datetimeFigureOut">
              <a:rPr lang="uk-UA" smtClean="0"/>
              <a:t>12.04.2021</a:t>
            </a:fld>
            <a:endParaRPr lang="uk-UA"/>
          </a:p>
        </p:txBody>
      </p:sp>
      <p:sp>
        <p:nvSpPr>
          <p:cNvPr id="4" name="Footer Placeholder 3"/>
          <p:cNvSpPr>
            <a:spLocks noGrp="1"/>
          </p:cNvSpPr>
          <p:nvPr>
            <p:ph type="ftr" sz="quarter" idx="11"/>
          </p:nvPr>
        </p:nvSpPr>
        <p:spPr/>
        <p:txBody>
          <a:bodyPr/>
          <a:lstStyle/>
          <a:p>
            <a:endParaRPr lang="uk-UA"/>
          </a:p>
        </p:txBody>
      </p:sp>
      <p:sp>
        <p:nvSpPr>
          <p:cNvPr id="5" name="Slide Number Placeholder 4"/>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910634270"/>
      </p:ext>
    </p:extLst>
  </p:cSld>
  <p:clrMapOvr>
    <a:masterClrMapping/>
  </p:clrMapOvr>
  <p:transition/>
  <p:timing/>
</p:sldLayout>
</file>

<file path=ppt/slideLayouts/slideLayout5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Пустой слайд">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9B2784F5-0C17-4942-B52D-E6511986105A}" type="datetimeFigureOut">
              <a:rPr lang="uk-UA" smtClean="0"/>
              <a:t>12.04.2021</a:t>
            </a:fld>
            <a:endParaRPr lang="uk-UA"/>
          </a:p>
        </p:txBody>
      </p:sp>
      <p:sp>
        <p:nvSpPr>
          <p:cNvPr id="3" name="Footer Placeholder 2"/>
          <p:cNvSpPr>
            <a:spLocks noGrp="1"/>
          </p:cNvSpPr>
          <p:nvPr>
            <p:ph type="ftr" sz="quarter" idx="11"/>
          </p:nvPr>
        </p:nvSpPr>
        <p:spPr/>
        <p:txBody>
          <a:bodyPr/>
          <a:lstStyle/>
          <a:p>
            <a:endParaRPr lang="uk-UA"/>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Slide Number Placeholder 3"/>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505788798"/>
      </p:ext>
    </p:extLst>
  </p:cSld>
  <p:clrMapOvr>
    <a:masterClrMapping/>
  </p:clrMapOvr>
  <p:transition/>
  <p:timing/>
</p:sldLayout>
</file>

<file path=ppt/slideLayouts/slideLayout5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Объект с подписью">
    <p:spTree>
      <p:nvGrpSpPr>
        <p:cNvPr id="1" name=""/>
        <p:cNvGrpSpPr/>
        <p:nvPr/>
      </p:nvGrpSpPr>
      <p:grpSpPr>
        <a:xfrm>
          <a:off x="0" y="0"/>
          <a:ext cx="0" cy="0"/>
        </a:xfrm>
      </p:grpSpPr>
      <p:grpSp>
        <p:nvGrpSpPr>
          <p:cNvPr id="11" name="Group 10"/>
          <p:cNvGrpSpPr/>
          <p:nvPr/>
        </p:nvGrpSpPr>
        <p:grpSpPr>
          <a:xfrm>
            <a:off x="0" y="0"/>
            <a:ext cx="12192000" cy="6858000"/>
            <a:chExt cx="12192000" cy="6858000"/>
          </a:xfrm>
        </p:grpSpPr>
        <p:sp>
          <p:nvSpPr>
            <p:cNvPr id="12" name="Rectangle 11"/>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Freeform 5"/>
            <p:cNvSpPr/>
            <p:nvPr/>
          </p:nvSpPr>
          <p:spPr bwMode="gray">
            <a:xfrm rot="16200000">
              <a:off x="2229377" y="2801721"/>
              <a:ext cx="6053670" cy="1254558"/>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0" name="Freeform 5"/>
            <p:cNvSpPr/>
            <p:nvPr/>
          </p:nvSpPr>
          <p:spPr bwMode="gray">
            <a:xfrm rot="15922489">
              <a:off x="3140485" y="1826078"/>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0"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ru-RU" smtClean="0"/>
              <a:t>Образец заголовка</a:t>
            </a:r>
            <a:endParaRPr lang="en-US"/>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9B2784F5-0C17-4942-B52D-E6511986105A}" type="datetimeFigureOut">
              <a:rPr lang="uk-UA" smtClean="0"/>
              <a:t>12.04.2021</a:t>
            </a:fld>
            <a:endParaRPr lang="uk-UA"/>
          </a:p>
        </p:txBody>
      </p:sp>
      <p:sp>
        <p:nvSpPr>
          <p:cNvPr id="6" name="Footer Placeholder 5"/>
          <p:cNvSpPr>
            <a:spLocks noGrp="1"/>
          </p:cNvSpPr>
          <p:nvPr>
            <p:ph type="ftr" sz="quarter" idx="11"/>
          </p:nvPr>
        </p:nvSpPr>
        <p:spPr/>
        <p:txBody>
          <a:bodyPr/>
          <a:lstStyle/>
          <a:p>
            <a:endParaRPr lang="uk-UA"/>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Slide Number Placeholder 6"/>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771606908"/>
      </p:ext>
    </p:extLst>
  </p:cSld>
  <p:clrMapOvr>
    <a:masterClrMapping/>
  </p:clrMapOvr>
  <p:transition/>
  <p:timing/>
</p:sldLayout>
</file>

<file path=ppt/slideLayouts/slideLayout5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Рисунок с подписью">
    <p:spTree>
      <p:nvGrpSpPr>
        <p:cNvPr id="1" name=""/>
        <p:cNvGrpSpPr/>
        <p:nvPr/>
      </p:nvGrpSpPr>
      <p:grpSpPr>
        <a:xfrm>
          <a:off x="0" y="0"/>
          <a:ext cx="0" cy="0"/>
        </a:xfrm>
      </p:grpSpPr>
      <p:grpSp>
        <p:nvGrpSpPr>
          <p:cNvPr id="10" name="Group 9"/>
          <p:cNvGrpSpPr/>
          <p:nvPr/>
        </p:nvGrpSpPr>
        <p:grpSpPr>
          <a:xfrm>
            <a:off x="0" y="0"/>
            <a:ext cx="12192000" cy="6858000"/>
            <a:chExt cx="12192000" cy="6858000"/>
          </a:xfrm>
        </p:grpSpPr>
        <p:sp>
          <p:nvSpPr>
            <p:cNvPr id="12" name="Rectangle 11"/>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1" name="Freeform 5"/>
            <p:cNvSpPr/>
            <p:nvPr/>
          </p:nvSpPr>
          <p:spPr bwMode="gray">
            <a:xfrm rot="15922489">
              <a:off x="4203594" y="1826078"/>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Freeform 5"/>
            <p:cNvSpPr/>
            <p:nvPr/>
          </p:nvSpPr>
          <p:spPr bwMode="gray">
            <a:xfrm rot="16200000">
              <a:off x="3295432" y="2801721"/>
              <a:ext cx="6053670" cy="1254558"/>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0"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ru-RU" smtClean="0"/>
              <a:t>Образец заголовка</a:t>
            </a:r>
            <a:endParaRPr lang="en-US"/>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9B2784F5-0C17-4942-B52D-E6511986105A}" type="datetimeFigureOut">
              <a:rPr lang="uk-UA" smtClean="0"/>
              <a:t>12.04.2021</a:t>
            </a:fld>
            <a:endParaRPr lang="uk-UA"/>
          </a:p>
        </p:txBody>
      </p:sp>
      <p:sp>
        <p:nvSpPr>
          <p:cNvPr id="6" name="Footer Placeholder 5"/>
          <p:cNvSpPr>
            <a:spLocks noGrp="1"/>
          </p:cNvSpPr>
          <p:nvPr>
            <p:ph type="ftr" sz="quarter" idx="11"/>
          </p:nvPr>
        </p:nvSpPr>
        <p:spPr/>
        <p:txBody>
          <a:bodyPr/>
          <a:lstStyle/>
          <a:p>
            <a:endParaRPr lang="uk-UA"/>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Slide Number Placeholder 6"/>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390708171"/>
      </p:ext>
    </p:extLst>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5D3564AA-FC7E-4307-825A-6A9EB2EAD35E}"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Панорамная фотография с подписью">
    <p:spTree>
      <p:nvGrpSpPr>
        <p:cNvPr id="1" name=""/>
        <p:cNvGrpSpPr/>
        <p:nvPr/>
      </p:nvGrpSpPr>
      <p:grpSpPr>
        <a:xfrm>
          <a:off x="0" y="0"/>
          <a:ext cx="0" cy="0"/>
        </a:xfrm>
      </p:grpSpPr>
      <p:grpSp>
        <p:nvGrpSpPr>
          <p:cNvPr id="10" name="Group 9"/>
          <p:cNvGrpSpPr/>
          <p:nvPr/>
        </p:nvGrpSpPr>
        <p:grpSpPr>
          <a:xfrm>
            <a:off x="0" y="0"/>
            <a:ext cx="12192000" cy="6858000"/>
            <a:chExt cx="12192000" cy="6858000"/>
          </a:xfrm>
        </p:grpSpPr>
        <p:sp>
          <p:nvSpPr>
            <p:cNvPr id="11" name="Rectangle 10"/>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Freeform 5"/>
            <p:cNvSpPr/>
            <p:nvPr/>
          </p:nvSpPr>
          <p:spPr bwMode="gray">
            <a:xfrm rot="10800000">
              <a:off x="459506" y="321130"/>
              <a:ext cx="11277600" cy="4533900"/>
            </a:xfrm>
            <a:custGeom>
              <a:rect l="0" t="0" r="r" b="b"/>
              <a:pathLst>
                <a:path w="7103"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Freeform 5"/>
            <p:cNvSpPr/>
            <p:nvPr/>
          </p:nvSpPr>
          <p:spPr bwMode="gray">
            <a:xfrm rot="10371525">
              <a:off x="263767" y="4438254"/>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ru-RU" smtClean="0"/>
              <a:t>Образец заголовка</a:t>
            </a:r>
            <a:endParaRPr lang="en-US"/>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9B2784F5-0C17-4942-B52D-E6511986105A}" type="datetimeFigureOut">
              <a:rPr lang="uk-UA" smtClean="0"/>
              <a:t>12.04.2021</a:t>
            </a:fld>
            <a:endParaRPr lang="uk-UA"/>
          </a:p>
        </p:txBody>
      </p:sp>
      <p:sp>
        <p:nvSpPr>
          <p:cNvPr id="6" name="Footer Placeholder 5"/>
          <p:cNvSpPr>
            <a:spLocks noGrp="1"/>
          </p:cNvSpPr>
          <p:nvPr>
            <p:ph type="ftr" sz="quarter" idx="11"/>
          </p:nvPr>
        </p:nvSpPr>
        <p:spPr/>
        <p:txBody>
          <a:bodyPr/>
          <a:lstStyle/>
          <a:p>
            <a:endParaRPr lang="uk-UA"/>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Slide Number Placeholder 6"/>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167526929"/>
      </p:ext>
    </p:extLst>
  </p:cSld>
  <p:clrMapOvr>
    <a:masterClrMapping/>
  </p:clrMapOvr>
  <p:transition/>
  <p:timing/>
</p:sldLayout>
</file>

<file path=ppt/slideLayouts/slideLayout6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Заголовок и подпись">
    <p:spTree>
      <p:nvGrpSpPr>
        <p:cNvPr id="1" name=""/>
        <p:cNvGrpSpPr/>
        <p:nvPr/>
      </p:nvGrpSpPr>
      <p:grpSpPr>
        <a:xfrm>
          <a:off x="0" y="0"/>
          <a:ext cx="0" cy="0"/>
        </a:xfrm>
      </p:grpSpPr>
      <p:grpSp>
        <p:nvGrpSpPr>
          <p:cNvPr id="3" name="Group 2"/>
          <p:cNvGrpSpPr/>
          <p:nvPr/>
        </p:nvGrpSpPr>
        <p:grpSpPr>
          <a:xfrm>
            <a:off x="0" y="0"/>
            <a:ext cx="12192000" cy="6858000"/>
            <a:chExt cx="12192000" cy="6858000"/>
          </a:xfrm>
        </p:grpSpPr>
        <p:sp>
          <p:nvSpPr>
            <p:cNvPr id="10" name="Rectangle 9"/>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Freeform 5"/>
            <p:cNvSpPr/>
            <p:nvPr/>
          </p:nvSpPr>
          <p:spPr bwMode="gray">
            <a:xfrm>
              <a:off x="455612" y="2801319"/>
              <a:ext cx="11277600" cy="3602637"/>
            </a:xfrm>
            <a:custGeom>
              <a:rect l="l" t="t" r="r" b="b"/>
              <a:pathLst>
                <a:path w="10000" h="7945">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Freeform 5"/>
            <p:cNvSpPr/>
            <p:nvPr/>
          </p:nvSpPr>
          <p:spPr bwMode="gray">
            <a:xfrm rot="21010068">
              <a:off x="8490951" y="2714874"/>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ru-RU" smtClean="0"/>
              <a:t>Образец заголовка</a:t>
            </a:r>
            <a:endParaRPr lang="en-US"/>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9B2784F5-0C17-4942-B52D-E6511986105A}" type="datetimeFigureOut">
              <a:rPr lang="uk-UA" smtClean="0"/>
              <a:t>12.04.2021</a:t>
            </a:fld>
            <a:endParaRPr lang="uk-UA"/>
          </a:p>
        </p:txBody>
      </p:sp>
      <p:sp>
        <p:nvSpPr>
          <p:cNvPr id="5" name="Footer Placeholder 4"/>
          <p:cNvSpPr>
            <a:spLocks noGrp="1"/>
          </p:cNvSpPr>
          <p:nvPr>
            <p:ph type="ftr" sz="quarter" idx="11"/>
          </p:nvPr>
        </p:nvSpPr>
        <p:spPr/>
        <p:txBody>
          <a:bodyPr/>
          <a:lstStyle/>
          <a:p>
            <a:endParaRPr lang="uk-UA"/>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713669090"/>
      </p:ext>
    </p:extLst>
  </p:cSld>
  <p:clrMapOvr>
    <a:masterClrMapping/>
  </p:clrMapOvr>
  <p:transition/>
  <p:timing/>
</p:sldLayout>
</file>

<file path=ppt/slideLayouts/slideLayout6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p:cSld name="Цитата с подписью">
    <p:spTree>
      <p:nvGrpSpPr>
        <p:cNvPr id="1" name=""/>
        <p:cNvGrpSpPr/>
        <p:nvPr/>
      </p:nvGrpSpPr>
      <p:grpSpPr>
        <a:xfrm>
          <a:off x="0" y="0"/>
          <a:ext cx="0" cy="0"/>
        </a:xfrm>
      </p:grpSpPr>
      <p:grpSp>
        <p:nvGrpSpPr>
          <p:cNvPr id="3" name="Group 2"/>
          <p:cNvGrpSpPr/>
          <p:nvPr/>
        </p:nvGrpSpPr>
        <p:grpSpPr>
          <a:xfrm>
            <a:off x="0" y="0"/>
            <a:ext cx="12192000" cy="6858000"/>
            <a:chExt cx="12192000" cy="6858000"/>
          </a:xfrm>
        </p:grpSpPr>
        <p:sp>
          <p:nvSpPr>
            <p:cNvPr id="16" name="Rectangle 15"/>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Freeform 5"/>
            <p:cNvSpPr/>
            <p:nvPr/>
          </p:nvSpPr>
          <p:spPr bwMode="gray">
            <a:xfrm rot="21010068">
              <a:off x="8490951" y="4185117"/>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Freeform 5"/>
            <p:cNvSpPr/>
            <p:nvPr/>
          </p:nvSpPr>
          <p:spPr bwMode="gray">
            <a:xfrm>
              <a:off x="455612" y="4241801"/>
              <a:ext cx="11277600" cy="2337161"/>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3"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marL="0" algn="r" defTabSz="914400" rtl="0" eaLnBrk="1" latinLnBrk="0" hangingPunct="1">
              <a:defRPr sz="12200" b="0" i="0" kern="1200">
                <a:solidFill>
                  <a:schemeClr val="accent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60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marL="0" algn="r" defTabSz="914400" rtl="0" eaLnBrk="1" latinLnBrk="0" hangingPunct="1">
              <a:defRPr sz="12200" b="0" i="0" kern="1200">
                <a:solidFill>
                  <a:schemeClr val="accent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60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ru-RU" smtClean="0"/>
              <a:t>Образец заголовка</a:t>
            </a:r>
            <a:endParaRPr lang="en-US"/>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9B2784F5-0C17-4942-B52D-E6511986105A}" type="datetimeFigureOut">
              <a:rPr lang="uk-UA" smtClean="0"/>
              <a:t>12.04.2021</a:t>
            </a:fld>
            <a:endParaRPr lang="uk-UA"/>
          </a:p>
        </p:txBody>
      </p:sp>
      <p:sp>
        <p:nvSpPr>
          <p:cNvPr id="5" name="Footer Placeholder 4"/>
          <p:cNvSpPr>
            <a:spLocks noGrp="1"/>
          </p:cNvSpPr>
          <p:nvPr>
            <p:ph type="ftr" sz="quarter" idx="11"/>
          </p:nvPr>
        </p:nvSpPr>
        <p:spPr/>
        <p:txBody>
          <a:bodyPr/>
          <a:lstStyle/>
          <a:p>
            <a:endParaRPr lang="uk-UA"/>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3258962462"/>
      </p:ext>
    </p:extLst>
  </p:cSld>
  <p:clrMapOvr>
    <a:masterClrMapping/>
  </p:clrMapOvr>
  <p:transition/>
  <p:timing/>
</p:sldLayout>
</file>

<file path=ppt/slideLayouts/slideLayout6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p:cSld name="Карточка имени">
    <p:spTree>
      <p:nvGrpSpPr>
        <p:cNvPr id="1" name=""/>
        <p:cNvGrpSpPr/>
        <p:nvPr/>
      </p:nvGrpSpPr>
      <p:grpSpPr>
        <a:xfrm>
          <a:off x="0" y="0"/>
          <a:ext cx="0" cy="0"/>
        </a:xfrm>
      </p:grpSpPr>
      <p:grpSp>
        <p:nvGrpSpPr>
          <p:cNvPr id="9" name="Group 8"/>
          <p:cNvGrpSpPr/>
          <p:nvPr/>
        </p:nvGrpSpPr>
        <p:grpSpPr>
          <a:xfrm>
            <a:off x="0" y="0"/>
            <a:ext cx="12192000" cy="6858000"/>
            <a:chExt cx="12192000" cy="6858000"/>
          </a:xfrm>
        </p:grpSpPr>
        <p:sp>
          <p:nvSpPr>
            <p:cNvPr id="10" name="Rectangle 9"/>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Freeform 5"/>
            <p:cNvSpPr/>
            <p:nvPr/>
          </p:nvSpPr>
          <p:spPr bwMode="gray">
            <a:xfrm rot="21010068">
              <a:off x="8490951" y="4193583"/>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Freeform 5"/>
            <p:cNvSpPr/>
            <p:nvPr/>
          </p:nvSpPr>
          <p:spPr bwMode="gray">
            <a:xfrm>
              <a:off x="455612" y="4241801"/>
              <a:ext cx="11277600" cy="2337161"/>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ru-RU" smtClean="0"/>
              <a:t>Образец заголовка</a:t>
            </a:r>
            <a:endParaRPr lang="en-US"/>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B2784F5-0C17-4942-B52D-E6511986105A}" type="datetimeFigureOut">
              <a:rPr lang="uk-UA" smtClean="0"/>
              <a:t>12.04.2021</a:t>
            </a:fld>
            <a:endParaRPr lang="uk-UA"/>
          </a:p>
        </p:txBody>
      </p:sp>
      <p:sp>
        <p:nvSpPr>
          <p:cNvPr id="5" name="Footer Placeholder 4"/>
          <p:cNvSpPr>
            <a:spLocks noGrp="1"/>
          </p:cNvSpPr>
          <p:nvPr>
            <p:ph type="ftr" sz="quarter" idx="11"/>
          </p:nvPr>
        </p:nvSpPr>
        <p:spPr/>
        <p:txBody>
          <a:bodyPr/>
          <a:lstStyle/>
          <a:p>
            <a:endParaRPr lang="uk-UA"/>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553785646"/>
      </p:ext>
    </p:extLst>
  </p:cSld>
  <p:clrMapOvr>
    <a:masterClrMapping/>
  </p:clrMapOvr>
  <p:transition/>
  <p:timing/>
</p:sldLayout>
</file>

<file path=ppt/slideLayouts/slideLayout6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Три колонки">
    <p:spTree>
      <p:nvGrpSpPr>
        <p:cNvPr id="1" name=""/>
        <p:cNvGrpSpPr/>
        <p:nvPr/>
      </p:nvGrpSpPr>
      <p:grpSpPr>
        <a:xfrm>
          <a:off x="0" y="0"/>
          <a: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ru-RU" smtClean="0"/>
              <a:t>Образец заголовка</a:t>
            </a:r>
            <a:endParaRPr lang="en-US"/>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22" name="Straight Connector 21"/>
          <p:cNvCxnSpPr/>
          <p:nvPr/>
        </p:nvCxnSpPr>
        <p:spPr>
          <a:xfrm flipH="1">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B2784F5-0C17-4942-B52D-E6511986105A}" type="datetimeFigureOut">
              <a:rPr lang="uk-UA" smtClean="0"/>
              <a:t>12.04.2021</a:t>
            </a:fld>
            <a:endParaRPr lang="uk-UA"/>
          </a:p>
        </p:txBody>
      </p:sp>
      <p:sp>
        <p:nvSpPr>
          <p:cNvPr id="8" name="Footer Placeholder 7"/>
          <p:cNvSpPr>
            <a:spLocks noGrp="1"/>
          </p:cNvSpPr>
          <p:nvPr>
            <p:ph type="ftr" sz="quarter" idx="11"/>
          </p:nvPr>
        </p:nvSpPr>
        <p:spPr/>
        <p:txBody>
          <a:bodyPr/>
          <a:lstStyle/>
          <a:p>
            <a:endParaRPr lang="uk-UA"/>
          </a:p>
        </p:txBody>
      </p:sp>
      <p:sp>
        <p:nvSpPr>
          <p:cNvPr id="9" name="Slide Number Placeholder 8"/>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847613363"/>
      </p:ext>
    </p:extLst>
  </p:cSld>
  <p:clrMapOvr>
    <a:masterClrMapping/>
  </p:clrMapOvr>
  <p:transition/>
  <p:timing/>
</p:sldLayout>
</file>

<file path=ppt/slideLayouts/slideLayout6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Столбец с тремя рисунками">
    <p:spTree>
      <p:nvGrpSpPr>
        <p:cNvPr id="1" name=""/>
        <p:cNvGrpSpPr/>
        <p:nvPr/>
      </p:nvGrpSpPr>
      <p:grpSpPr>
        <a:xfrm>
          <a:off x="0" y="0"/>
          <a:ext cx="0" cy="0"/>
        </a:xfrm>
      </p:grpSpPr>
      <p:sp>
        <p:nvSpPr>
          <p:cNvPr id="2" name="Title 1"/>
          <p:cNvSpPr>
            <a:spLocks noGrp="1"/>
          </p:cNvSpPr>
          <p:nvPr>
            <p:ph type="title"/>
          </p:nvPr>
        </p:nvSpPr>
        <p:spPr/>
        <p:txBody>
          <a:bodyPr anchor="ctr"/>
          <a:lstStyle>
            <a:lvl1pPr>
              <a:defRPr sz="3600"/>
            </a:lvl1pPr>
          </a:lstStyle>
          <a:p>
            <a:r>
              <a:rPr lang="ru-RU" smtClean="0"/>
              <a:t>Образец заголовка</a:t>
            </a:r>
            <a:endParaRPr lang="en-US"/>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21" name="Straight Connector 20"/>
          <p:cNvCxnSpPr/>
          <p:nvPr/>
        </p:nvCxnSpPr>
        <p:spPr>
          <a:xfrm flipH="1">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B2784F5-0C17-4942-B52D-E6511986105A}" type="datetimeFigureOut">
              <a:rPr lang="uk-UA" smtClean="0"/>
              <a:t>12.04.2021</a:t>
            </a:fld>
            <a:endParaRPr lang="uk-UA"/>
          </a:p>
        </p:txBody>
      </p:sp>
      <p:sp>
        <p:nvSpPr>
          <p:cNvPr id="8" name="Footer Placeholder 7"/>
          <p:cNvSpPr>
            <a:spLocks noGrp="1"/>
          </p:cNvSpPr>
          <p:nvPr>
            <p:ph type="ftr" sz="quarter" idx="11"/>
          </p:nvPr>
        </p:nvSpPr>
        <p:spPr/>
        <p:txBody>
          <a:bodyPr/>
          <a:lstStyle/>
          <a:p>
            <a:endParaRPr lang="uk-UA"/>
          </a:p>
        </p:txBody>
      </p:sp>
      <p:sp>
        <p:nvSpPr>
          <p:cNvPr id="9" name="Slide Number Placeholder 8"/>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683729424"/>
      </p:ext>
    </p:extLst>
  </p:cSld>
  <p:clrMapOvr>
    <a:masterClrMapping/>
  </p:clrMapOvr>
  <p:transition/>
  <p:timing/>
</p:sldLayout>
</file>

<file path=ppt/slideLayouts/slideLayout6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Заголовок и вертикальный текст">
    <p:spTree>
      <p:nvGrpSpPr>
        <p:cNvPr id="1" name=""/>
        <p:cNvGrpSpPr/>
        <p:nvPr/>
      </p:nvGrpSpPr>
      <p:grpSpPr>
        <a:xfrm>
          <a:off x="0" y="0"/>
          <a: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ru-RU" smtClean="0"/>
              <a:t>Образец заголовка</a:t>
            </a:r>
            <a:endParaRPr lang="en-US"/>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9B2784F5-0C17-4942-B52D-E6511986105A}" type="datetimeFigureOut">
              <a:rPr lang="uk-UA" smtClean="0"/>
              <a:t>12.04.2021</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3907165308"/>
      </p:ext>
    </p:extLst>
  </p:cSld>
  <p:clrMapOvr>
    <a:masterClrMapping/>
  </p:clrMapOvr>
  <p:transition/>
  <p:timing/>
</p:sldLayout>
</file>

<file path=ppt/slideLayouts/slideLayout6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Вертикальный заголовок и текст">
    <p:spTree>
      <p:nvGrpSpPr>
        <p:cNvPr id="1" name=""/>
        <p:cNvGrpSpPr/>
        <p:nvPr/>
      </p:nvGrpSpPr>
      <p:grpSpPr>
        <a:xfrm>
          <a:off x="0" y="0"/>
          <a:ext cx="0" cy="0"/>
        </a:xfrm>
      </p:grpSpPr>
      <p:grpSp>
        <p:nvGrpSpPr>
          <p:cNvPr id="7" name="Group 6"/>
          <p:cNvGrpSpPr/>
          <p:nvPr/>
        </p:nvGrpSpPr>
        <p:grpSpPr>
          <a:xfrm>
            <a:off x="0" y="0"/>
            <a:ext cx="12192000" cy="6858000"/>
            <a:chExt cx="12192000" cy="6858000"/>
          </a:xfrm>
        </p:grpSpPr>
        <p:sp>
          <p:nvSpPr>
            <p:cNvPr id="11" name="Rectangle 10"/>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Freeform 5"/>
            <p:cNvSpPr/>
            <p:nvPr/>
          </p:nvSpPr>
          <p:spPr bwMode="gray">
            <a:xfrm rot="5101749">
              <a:off x="6294738" y="4577737"/>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Freeform 5"/>
            <p:cNvSpPr/>
            <p:nvPr/>
          </p:nvSpPr>
          <p:spPr bwMode="gray">
            <a:xfrm rot="5400000">
              <a:off x="4449232" y="2801721"/>
              <a:ext cx="6053670" cy="1254558"/>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2"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Vertical Title 1"/>
          <p:cNvSpPr>
            <a:spLocks noGrp="1"/>
          </p:cNvSpPr>
          <p:nvPr>
            <p:ph type="title" orient="vert"/>
          </p:nvPr>
        </p:nvSpPr>
        <p:spPr>
          <a:xfrm>
            <a:off x="8585235" y="1297430"/>
            <a:ext cx="1409965" cy="4729626"/>
          </a:xfrm>
        </p:spPr>
        <p:txBody>
          <a:bodyPr vert="eaVert" anchor="b" anchorCtr="0"/>
          <a:lstStyle/>
          <a:p>
            <a:r>
              <a:rPr lang="ru-RU" smtClean="0"/>
              <a:t>Образец заголовка</a:t>
            </a:r>
            <a:endParaRPr lang="en-US"/>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9B2784F5-0C17-4942-B52D-E6511986105A}" type="datetimeFigureOut">
              <a:rPr lang="uk-UA" smtClean="0"/>
              <a:t>12.04.2021</a:t>
            </a:fld>
            <a:endParaRPr lang="uk-UA"/>
          </a:p>
        </p:txBody>
      </p:sp>
      <p:sp>
        <p:nvSpPr>
          <p:cNvPr id="5" name="Footer Placeholder 4"/>
          <p:cNvSpPr>
            <a:spLocks noGrp="1"/>
          </p:cNvSpPr>
          <p:nvPr>
            <p:ph type="ftr" sz="quarter" idx="11"/>
          </p:nvPr>
        </p:nvSpPr>
        <p:spPr/>
        <p:txBody>
          <a:bodyPr/>
          <a:lstStyle/>
          <a:p>
            <a:endParaRPr lang="uk-UA"/>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3726128912"/>
      </p:ext>
    </p:extLst>
  </p:cSld>
  <p:clrMapOvr>
    <a:masterClrMapping/>
  </p:clrMapOvr>
  <p:transition/>
  <p:timing/>
</p:sldLayout>
</file>

<file path=ppt/slideLayouts/slideLayout6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title" preserve="1">
  <p:cSld name="Титульный слайд">
    <p:spTree>
      <p:nvGrpSpPr>
        <p:cNvPr id="1" name=""/>
        <p:cNvGrpSpPr/>
        <p:nvPr/>
      </p:nvGrpSpPr>
      <p:grpSpPr>
        <a:xfrm>
          <a:off x="0" y="0"/>
          <a:ext cx="0" cy="0"/>
        </a:xfrm>
      </p:grpSpPr>
      <p:grpSp>
        <p:nvGrpSpPr>
          <p:cNvPr id="18" name="Group 17"/>
          <p:cNvGrpSpPr/>
          <p:nvPr/>
        </p:nvGrpSpPr>
        <p:grpSpPr>
          <a:xfrm>
            <a:off x="0" y="0"/>
            <a:ext cx="12192000" cy="6858000"/>
            <a:chExt cx="12192000" cy="6858000"/>
          </a:xfrm>
        </p:grpSpPr>
        <p:sp>
          <p:nvSpPr>
            <p:cNvPr id="8" name="Rectangle 7"/>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ru-RU" smtClean="0"/>
              <a:t>Образец заголовка</a:t>
            </a:r>
            <a:endParaRPr lang="en-US"/>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9B2784F5-0C17-4942-B52D-E6511986105A}" type="datetimeFigureOut">
              <a:rPr lang="uk-UA" smtClean="0"/>
              <a:t>12.04.2021</a:t>
            </a:fld>
            <a:endParaRPr lang="uk-UA"/>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uk-UA"/>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F9320874-88F8-40A5-AE3A-EF214837FD2B}" type="slidenum">
              <a:rPr lang="uk-UA" smtClean="0"/>
              <a:t>‹#›</a:t>
            </a:fld>
            <a:endParaRPr lang="uk-UA"/>
          </a:p>
        </p:txBody>
      </p:sp>
    </p:spTree>
    <p:extLst>
      <p:ext uri="{BB962C8B-B14F-4D97-AF65-F5344CB8AC3E}">
        <p14:creationId xmlns:p14="http://schemas.microsoft.com/office/powerpoint/2010/main" val="211788780"/>
      </p:ext>
    </p:extLst>
  </p:cSld>
  <p:clrMapOvr>
    <a:masterClrMapping/>
  </p:clrMapOvr>
  <p:transition/>
  <p:timing/>
</p:sldLayout>
</file>

<file path=ppt/slideLayouts/slideLayout6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Заголовок и объект">
    <p:spTree>
      <p:nvGrpSpPr>
        <p:cNvPr id="1" name=""/>
        <p:cNvGrpSpPr/>
        <p:nvPr/>
      </p:nvGrpSpPr>
      <p:grpSpPr>
        <a:xfrm>
          <a:off x="0" y="0"/>
          <a: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ru-RU" smtClean="0"/>
              <a:t>Образец заголовка</a:t>
            </a:r>
            <a:endParaRPr lang="en-US"/>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9B2784F5-0C17-4942-B52D-E6511986105A}" type="datetimeFigureOut">
              <a:rPr lang="uk-UA" smtClean="0"/>
              <a:t>12.04.2021</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910840202"/>
      </p:ext>
    </p:extLst>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84501D0F-2C70-4725-B8F2-4F85C009495D}"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secHead" preserve="1">
  <p:cSld name="Заголовок раздела">
    <p:spTree>
      <p:nvGrpSpPr>
        <p:cNvPr id="1" name=""/>
        <p:cNvGrpSpPr/>
        <p:nvPr/>
      </p:nvGrpSpPr>
      <p:grpSpPr>
        <a:xfrm>
          <a:off x="0" y="0"/>
          <a:ext cx="0" cy="0"/>
        </a:xfrm>
      </p:grpSpPr>
      <p:grpSp>
        <p:nvGrpSpPr>
          <p:cNvPr id="10" name="Group 9"/>
          <p:cNvGrpSpPr/>
          <p:nvPr/>
        </p:nvGrpSpPr>
        <p:grpSpPr>
          <a:xfrm>
            <a:off x="0" y="0"/>
            <a:ext cx="12192000" cy="6858000"/>
            <a:chExt cx="12192000" cy="6858000"/>
          </a:xfrm>
        </p:grpSpPr>
        <p:sp>
          <p:nvSpPr>
            <p:cNvPr id="11" name="Rectangle 10"/>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Freeform 5"/>
            <p:cNvSpPr/>
            <p:nvPr/>
          </p:nvSpPr>
          <p:spPr bwMode="gray">
            <a:xfrm rot="16200000">
              <a:off x="3787244" y="2801721"/>
              <a:ext cx="6053670" cy="1254558"/>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Freeform 5"/>
            <p:cNvSpPr/>
            <p:nvPr/>
          </p:nvSpPr>
          <p:spPr bwMode="gray">
            <a:xfrm rot="15922489">
              <a:off x="4698352" y="1826078"/>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ru-RU" smtClean="0"/>
              <a:t>Образец заголовка</a:t>
            </a:r>
            <a:endParaRPr lang="en-US"/>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B2784F5-0C17-4942-B52D-E6511986105A}" type="datetimeFigureOut">
              <a:rPr lang="uk-UA" smtClean="0"/>
              <a:t>12.04.2021</a:t>
            </a:fld>
            <a:endParaRPr lang="uk-UA"/>
          </a:p>
        </p:txBody>
      </p:sp>
      <p:sp>
        <p:nvSpPr>
          <p:cNvPr id="5" name="Footer Placeholder 4"/>
          <p:cNvSpPr>
            <a:spLocks noGrp="1"/>
          </p:cNvSpPr>
          <p:nvPr>
            <p:ph type="ftr" sz="quarter" idx="11"/>
          </p:nvPr>
        </p:nvSpPr>
        <p:spPr/>
        <p:txBody>
          <a:bodyPr/>
          <a:lstStyle/>
          <a:p>
            <a:endParaRPr lang="uk-UA"/>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270213035"/>
      </p:ext>
    </p:extLst>
  </p:cSld>
  <p:clrMapOvr>
    <a:masterClrMapping/>
  </p:clrMapOvr>
  <p:transition/>
  <p:timing/>
</p:sldLayout>
</file>

<file path=ppt/slideLayouts/slideLayout7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Два объекта">
    <p:spTree>
      <p:nvGrpSpPr>
        <p:cNvPr id="1" name=""/>
        <p:cNvGrpSpPr/>
        <p:nvPr/>
      </p:nvGrpSpPr>
      <p:grpSpPr>
        <a:xfrm>
          <a:off x="0" y="0"/>
          <a: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Content Placeholder 2"/>
          <p:cNvSpPr>
            <a:spLocks noGrp="1"/>
          </p:cNvSpPr>
          <p:nvPr>
            <p:ph sz="half" idx="1"/>
          </p:nvPr>
        </p:nvSpPr>
        <p:spPr>
          <a:xfrm>
            <a:off x="1151368" y="2603500"/>
            <a:ext cx="4828744" cy="3416301"/>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Content Placeholder 3"/>
          <p:cNvSpPr>
            <a:spLocks noGrp="1"/>
          </p:cNvSpPr>
          <p:nvPr>
            <p:ph sz="half" idx="2"/>
          </p:nvPr>
        </p:nvSpPr>
        <p:spPr>
          <a:xfrm>
            <a:off x="6208711" y="2603500"/>
            <a:ext cx="4825159" cy="3377705"/>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Date Placeholder 4"/>
          <p:cNvSpPr>
            <a:spLocks noGrp="1"/>
          </p:cNvSpPr>
          <p:nvPr>
            <p:ph type="dt" sz="half" idx="10"/>
          </p:nvPr>
        </p:nvSpPr>
        <p:spPr/>
        <p:txBody>
          <a:bodyPr/>
          <a:lstStyle/>
          <a:p>
            <a:fld id="{9B2784F5-0C17-4942-B52D-E6511986105A}" type="datetimeFigureOut">
              <a:rPr lang="uk-UA" smtClean="0"/>
              <a:t>12.04.2021</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3858660514"/>
      </p:ext>
    </p:extLst>
  </p:cSld>
  <p:clrMapOvr>
    <a:masterClrMapping/>
  </p:clrMapOvr>
  <p:transition/>
  <p:timing/>
</p:sldLayout>
</file>

<file path=ppt/slideLayouts/slideLayout7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Сравнение">
    <p:spTree>
      <p:nvGrpSpPr>
        <p:cNvPr id="1" name=""/>
        <p:cNvGrpSpPr/>
        <p:nvPr/>
      </p:nvGrpSpPr>
      <p:grpSpPr>
        <a:xfrm>
          <a:off x="0" y="0"/>
          <a: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7" name="Date Placeholder 6"/>
          <p:cNvSpPr>
            <a:spLocks noGrp="1"/>
          </p:cNvSpPr>
          <p:nvPr>
            <p:ph type="dt" sz="half" idx="10"/>
          </p:nvPr>
        </p:nvSpPr>
        <p:spPr/>
        <p:txBody>
          <a:bodyPr/>
          <a:lstStyle/>
          <a:p>
            <a:fld id="{9B2784F5-0C17-4942-B52D-E6511986105A}" type="datetimeFigureOut">
              <a:rPr lang="uk-UA" smtClean="0"/>
              <a:t>12.04.2021</a:t>
            </a:fld>
            <a:endParaRPr lang="uk-UA"/>
          </a:p>
        </p:txBody>
      </p:sp>
      <p:sp>
        <p:nvSpPr>
          <p:cNvPr id="8" name="Footer Placeholder 7"/>
          <p:cNvSpPr>
            <a:spLocks noGrp="1"/>
          </p:cNvSpPr>
          <p:nvPr>
            <p:ph type="ftr" sz="quarter" idx="11"/>
          </p:nvPr>
        </p:nvSpPr>
        <p:spPr/>
        <p:txBody>
          <a:bodyPr/>
          <a:lstStyle/>
          <a:p>
            <a:endParaRPr lang="uk-UA"/>
          </a:p>
        </p:txBody>
      </p:sp>
      <p:sp>
        <p:nvSpPr>
          <p:cNvPr id="9" name="Slide Number Placeholder 8"/>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052232989"/>
      </p:ext>
    </p:extLst>
  </p:cSld>
  <p:clrMapOvr>
    <a:masterClrMapping/>
  </p:clrMapOvr>
  <p:transition/>
  <p:timing/>
</p:sldLayout>
</file>

<file path=ppt/slideLayouts/slideLayout7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Только заголовок">
    <p:spTree>
      <p:nvGrpSpPr>
        <p:cNvPr id="1" name=""/>
        <p:cNvGrpSpPr/>
        <p:nvPr/>
      </p:nvGrpSpPr>
      <p:grpSpPr>
        <a:xfrm>
          <a:off x="0" y="0"/>
          <a: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Date Placeholder 2"/>
          <p:cNvSpPr>
            <a:spLocks noGrp="1"/>
          </p:cNvSpPr>
          <p:nvPr>
            <p:ph type="dt" sz="half" idx="10"/>
          </p:nvPr>
        </p:nvSpPr>
        <p:spPr/>
        <p:txBody>
          <a:bodyPr/>
          <a:lstStyle/>
          <a:p>
            <a:fld id="{9B2784F5-0C17-4942-B52D-E6511986105A}" type="datetimeFigureOut">
              <a:rPr lang="uk-UA" smtClean="0"/>
              <a:t>12.04.2021</a:t>
            </a:fld>
            <a:endParaRPr lang="uk-UA"/>
          </a:p>
        </p:txBody>
      </p:sp>
      <p:sp>
        <p:nvSpPr>
          <p:cNvPr id="4" name="Footer Placeholder 3"/>
          <p:cNvSpPr>
            <a:spLocks noGrp="1"/>
          </p:cNvSpPr>
          <p:nvPr>
            <p:ph type="ftr" sz="quarter" idx="11"/>
          </p:nvPr>
        </p:nvSpPr>
        <p:spPr/>
        <p:txBody>
          <a:bodyPr/>
          <a:lstStyle/>
          <a:p>
            <a:endParaRPr lang="uk-UA"/>
          </a:p>
        </p:txBody>
      </p:sp>
      <p:sp>
        <p:nvSpPr>
          <p:cNvPr id="5" name="Slide Number Placeholder 4"/>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910634270"/>
      </p:ext>
    </p:extLst>
  </p:cSld>
  <p:clrMapOvr>
    <a:masterClrMapping/>
  </p:clrMapOvr>
  <p:transition/>
  <p:timing/>
</p:sldLayout>
</file>

<file path=ppt/slideLayouts/slideLayout7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blank" preserve="1">
  <p:cSld name="Пустой слайд">
    <p:spTree>
      <p:nvGrpSpPr>
        <p:cNvPr id="1" name=""/>
        <p:cNvGrpSpPr/>
        <p:nvPr/>
      </p:nvGrpSpPr>
      <p:grpSpPr>
        <a:xfrm>
          <a:off x="0" y="0"/>
          <a:ext cx="0" cy="0"/>
        </a:xfrm>
      </p:grpSpPr>
      <p:sp>
        <p:nvSpPr>
          <p:cNvPr id="2" name="Date Placeholder 1"/>
          <p:cNvSpPr>
            <a:spLocks noGrp="1"/>
          </p:cNvSpPr>
          <p:nvPr>
            <p:ph type="dt" sz="half" idx="10"/>
          </p:nvPr>
        </p:nvSpPr>
        <p:spPr/>
        <p:txBody>
          <a:bodyPr/>
          <a:lstStyle/>
          <a:p>
            <a:fld id="{9B2784F5-0C17-4942-B52D-E6511986105A}" type="datetimeFigureOut">
              <a:rPr lang="uk-UA" smtClean="0"/>
              <a:t>12.04.2021</a:t>
            </a:fld>
            <a:endParaRPr lang="uk-UA"/>
          </a:p>
        </p:txBody>
      </p:sp>
      <p:sp>
        <p:nvSpPr>
          <p:cNvPr id="3" name="Footer Placeholder 2"/>
          <p:cNvSpPr>
            <a:spLocks noGrp="1"/>
          </p:cNvSpPr>
          <p:nvPr>
            <p:ph type="ftr" sz="quarter" idx="11"/>
          </p:nvPr>
        </p:nvSpPr>
        <p:spPr/>
        <p:txBody>
          <a:bodyPr/>
          <a:lstStyle/>
          <a:p>
            <a:endParaRPr lang="uk-UA"/>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 name="Slide Number Placeholder 3"/>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505788798"/>
      </p:ext>
    </p:extLst>
  </p:cSld>
  <p:clrMapOvr>
    <a:masterClrMapping/>
  </p:clrMapOvr>
  <p:transition/>
  <p:timing/>
</p:sldLayout>
</file>

<file path=ppt/slideLayouts/slideLayout7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objTx" preserve="1">
  <p:cSld name="Объект с подписью">
    <p:spTree>
      <p:nvGrpSpPr>
        <p:cNvPr id="1" name=""/>
        <p:cNvGrpSpPr/>
        <p:nvPr/>
      </p:nvGrpSpPr>
      <p:grpSpPr>
        <a:xfrm>
          <a:off x="0" y="0"/>
          <a:ext cx="0" cy="0"/>
        </a:xfrm>
      </p:grpSpPr>
      <p:grpSp>
        <p:nvGrpSpPr>
          <p:cNvPr id="11" name="Group 10"/>
          <p:cNvGrpSpPr/>
          <p:nvPr/>
        </p:nvGrpSpPr>
        <p:grpSpPr>
          <a:xfrm>
            <a:off x="0" y="0"/>
            <a:ext cx="12192000" cy="6858000"/>
            <a:chExt cx="12192000" cy="6858000"/>
          </a:xfrm>
        </p:grpSpPr>
        <p:sp>
          <p:nvSpPr>
            <p:cNvPr id="12" name="Rectangle 11"/>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Freeform 5"/>
            <p:cNvSpPr/>
            <p:nvPr/>
          </p:nvSpPr>
          <p:spPr bwMode="gray">
            <a:xfrm rot="16200000">
              <a:off x="2229377" y="2801721"/>
              <a:ext cx="6053670" cy="1254558"/>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0" name="Freeform 5"/>
            <p:cNvSpPr/>
            <p:nvPr/>
          </p:nvSpPr>
          <p:spPr bwMode="gray">
            <a:xfrm rot="15922489">
              <a:off x="3140485" y="1826078"/>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0"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ru-RU" smtClean="0"/>
              <a:t>Образец заголовка</a:t>
            </a:r>
            <a:endParaRPr lang="en-US"/>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9B2784F5-0C17-4942-B52D-E6511986105A}" type="datetimeFigureOut">
              <a:rPr lang="uk-UA" smtClean="0"/>
              <a:t>12.04.2021</a:t>
            </a:fld>
            <a:endParaRPr lang="uk-UA"/>
          </a:p>
        </p:txBody>
      </p:sp>
      <p:sp>
        <p:nvSpPr>
          <p:cNvPr id="6" name="Footer Placeholder 5"/>
          <p:cNvSpPr>
            <a:spLocks noGrp="1"/>
          </p:cNvSpPr>
          <p:nvPr>
            <p:ph type="ftr" sz="quarter" idx="11"/>
          </p:nvPr>
        </p:nvSpPr>
        <p:spPr/>
        <p:txBody>
          <a:bodyPr/>
          <a:lstStyle/>
          <a:p>
            <a:endParaRPr lang="uk-UA"/>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Slide Number Placeholder 6"/>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771606908"/>
      </p:ext>
    </p:extLst>
  </p:cSld>
  <p:clrMapOvr>
    <a:masterClrMapping/>
  </p:clrMapOvr>
  <p:transition/>
  <p:timing/>
</p:sldLayout>
</file>

<file path=ppt/slideLayouts/slideLayout7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picTx" preserve="1">
  <p:cSld name="Рисунок с подписью">
    <p:spTree>
      <p:nvGrpSpPr>
        <p:cNvPr id="1" name=""/>
        <p:cNvGrpSpPr/>
        <p:nvPr/>
      </p:nvGrpSpPr>
      <p:grpSpPr>
        <a:xfrm>
          <a:off x="0" y="0"/>
          <a:ext cx="0" cy="0"/>
        </a:xfrm>
      </p:grpSpPr>
      <p:grpSp>
        <p:nvGrpSpPr>
          <p:cNvPr id="10" name="Group 9"/>
          <p:cNvGrpSpPr/>
          <p:nvPr/>
        </p:nvGrpSpPr>
        <p:grpSpPr>
          <a:xfrm>
            <a:off x="0" y="0"/>
            <a:ext cx="12192000" cy="6858000"/>
            <a:chExt cx="12192000" cy="6858000"/>
          </a:xfrm>
        </p:grpSpPr>
        <p:sp>
          <p:nvSpPr>
            <p:cNvPr id="12" name="Rectangle 11"/>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1" name="Freeform 5"/>
            <p:cNvSpPr/>
            <p:nvPr/>
          </p:nvSpPr>
          <p:spPr bwMode="gray">
            <a:xfrm rot="15922489">
              <a:off x="4203594" y="1826078"/>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Freeform 5"/>
            <p:cNvSpPr/>
            <p:nvPr/>
          </p:nvSpPr>
          <p:spPr bwMode="gray">
            <a:xfrm rot="16200000">
              <a:off x="3295432" y="2801721"/>
              <a:ext cx="6053670" cy="1254558"/>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0"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ru-RU" smtClean="0"/>
              <a:t>Образец заголовка</a:t>
            </a:r>
            <a:endParaRPr lang="en-US"/>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9B2784F5-0C17-4942-B52D-E6511986105A}" type="datetimeFigureOut">
              <a:rPr lang="uk-UA" smtClean="0"/>
              <a:t>12.04.2021</a:t>
            </a:fld>
            <a:endParaRPr lang="uk-UA"/>
          </a:p>
        </p:txBody>
      </p:sp>
      <p:sp>
        <p:nvSpPr>
          <p:cNvPr id="6" name="Footer Placeholder 5"/>
          <p:cNvSpPr>
            <a:spLocks noGrp="1"/>
          </p:cNvSpPr>
          <p:nvPr>
            <p:ph type="ftr" sz="quarter" idx="11"/>
          </p:nvPr>
        </p:nvSpPr>
        <p:spPr/>
        <p:txBody>
          <a:bodyPr/>
          <a:lstStyle/>
          <a:p>
            <a:endParaRPr lang="uk-UA"/>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Slide Number Placeholder 6"/>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390708171"/>
      </p:ext>
    </p:extLst>
  </p:cSld>
  <p:clrMapOvr>
    <a:masterClrMapping/>
  </p:clrMapOvr>
  <p:transition/>
  <p:timing/>
</p:sldLayout>
</file>

<file path=ppt/slideLayouts/slideLayout7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Панорамная фотография с подписью">
    <p:spTree>
      <p:nvGrpSpPr>
        <p:cNvPr id="1" name=""/>
        <p:cNvGrpSpPr/>
        <p:nvPr/>
      </p:nvGrpSpPr>
      <p:grpSpPr>
        <a:xfrm>
          <a:off x="0" y="0"/>
          <a:ext cx="0" cy="0"/>
        </a:xfrm>
      </p:grpSpPr>
      <p:grpSp>
        <p:nvGrpSpPr>
          <p:cNvPr id="10" name="Group 9"/>
          <p:cNvGrpSpPr/>
          <p:nvPr/>
        </p:nvGrpSpPr>
        <p:grpSpPr>
          <a:xfrm>
            <a:off x="0" y="0"/>
            <a:ext cx="12192000" cy="6858000"/>
            <a:chExt cx="12192000" cy="6858000"/>
          </a:xfrm>
        </p:grpSpPr>
        <p:sp>
          <p:nvSpPr>
            <p:cNvPr id="11" name="Rectangle 10"/>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Freeform 5"/>
            <p:cNvSpPr/>
            <p:nvPr/>
          </p:nvSpPr>
          <p:spPr bwMode="gray">
            <a:xfrm rot="10800000">
              <a:off x="459506" y="321130"/>
              <a:ext cx="11277600" cy="4533900"/>
            </a:xfrm>
            <a:custGeom>
              <a:rect l="0" t="0" r="r" b="b"/>
              <a:pathLst>
                <a:path w="7103"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Freeform 5"/>
            <p:cNvSpPr/>
            <p:nvPr/>
          </p:nvSpPr>
          <p:spPr bwMode="gray">
            <a:xfrm rot="10371525">
              <a:off x="263767" y="4438254"/>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ru-RU" smtClean="0"/>
              <a:t>Образец заголовка</a:t>
            </a:r>
            <a:endParaRPr lang="en-US"/>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9B2784F5-0C17-4942-B52D-E6511986105A}" type="datetimeFigureOut">
              <a:rPr lang="uk-UA" smtClean="0"/>
              <a:t>12.04.2021</a:t>
            </a:fld>
            <a:endParaRPr lang="uk-UA"/>
          </a:p>
        </p:txBody>
      </p:sp>
      <p:sp>
        <p:nvSpPr>
          <p:cNvPr id="6" name="Footer Placeholder 5"/>
          <p:cNvSpPr>
            <a:spLocks noGrp="1"/>
          </p:cNvSpPr>
          <p:nvPr>
            <p:ph type="ftr" sz="quarter" idx="11"/>
          </p:nvPr>
        </p:nvSpPr>
        <p:spPr/>
        <p:txBody>
          <a:bodyPr/>
          <a:lstStyle/>
          <a:p>
            <a:endParaRPr lang="uk-UA"/>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Slide Number Placeholder 6"/>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167526929"/>
      </p:ext>
    </p:extLst>
  </p:cSld>
  <p:clrMapOvr>
    <a:masterClrMapping/>
  </p:clrMapOvr>
  <p:transition/>
  <p:timing/>
</p:sldLayout>
</file>

<file path=ppt/slideLayouts/slideLayout7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Заголовок и подпись">
    <p:spTree>
      <p:nvGrpSpPr>
        <p:cNvPr id="1" name=""/>
        <p:cNvGrpSpPr/>
        <p:nvPr/>
      </p:nvGrpSpPr>
      <p:grpSpPr>
        <a:xfrm>
          <a:off x="0" y="0"/>
          <a:ext cx="0" cy="0"/>
        </a:xfrm>
      </p:grpSpPr>
      <p:grpSp>
        <p:nvGrpSpPr>
          <p:cNvPr id="3" name="Group 2"/>
          <p:cNvGrpSpPr/>
          <p:nvPr/>
        </p:nvGrpSpPr>
        <p:grpSpPr>
          <a:xfrm>
            <a:off x="0" y="0"/>
            <a:ext cx="12192000" cy="6858000"/>
            <a:chExt cx="12192000" cy="6858000"/>
          </a:xfrm>
        </p:grpSpPr>
        <p:sp>
          <p:nvSpPr>
            <p:cNvPr id="10" name="Rectangle 9"/>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Freeform 5"/>
            <p:cNvSpPr/>
            <p:nvPr/>
          </p:nvSpPr>
          <p:spPr bwMode="gray">
            <a:xfrm>
              <a:off x="455612" y="2801319"/>
              <a:ext cx="11277600" cy="3602637"/>
            </a:xfrm>
            <a:custGeom>
              <a:rect l="l" t="t" r="r" b="b"/>
              <a:pathLst>
                <a:path w="10000" h="7945">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9" name="Freeform 5"/>
            <p:cNvSpPr/>
            <p:nvPr/>
          </p:nvSpPr>
          <p:spPr bwMode="gray">
            <a:xfrm rot="21010068">
              <a:off x="8490951" y="2714874"/>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ru-RU" smtClean="0"/>
              <a:t>Образец заголовка</a:t>
            </a:r>
            <a:endParaRPr lang="en-US"/>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9B2784F5-0C17-4942-B52D-E6511986105A}" type="datetimeFigureOut">
              <a:rPr lang="uk-UA" smtClean="0"/>
              <a:t>12.04.2021</a:t>
            </a:fld>
            <a:endParaRPr lang="uk-UA"/>
          </a:p>
        </p:txBody>
      </p:sp>
      <p:sp>
        <p:nvSpPr>
          <p:cNvPr id="5" name="Footer Placeholder 4"/>
          <p:cNvSpPr>
            <a:spLocks noGrp="1"/>
          </p:cNvSpPr>
          <p:nvPr>
            <p:ph type="ftr" sz="quarter" idx="11"/>
          </p:nvPr>
        </p:nvSpPr>
        <p:spPr/>
        <p:txBody>
          <a:bodyPr/>
          <a:lstStyle/>
          <a:p>
            <a:endParaRPr lang="uk-UA"/>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713669090"/>
      </p:ext>
    </p:extLst>
  </p:cSld>
  <p:clrMapOvr>
    <a:masterClrMapping/>
  </p:clrMapOvr>
  <p:transition/>
  <p:timing/>
</p:sldLayout>
</file>

<file path=ppt/slideLayouts/slideLayout7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p:cSld name="Цитата с подписью">
    <p:spTree>
      <p:nvGrpSpPr>
        <p:cNvPr id="1" name=""/>
        <p:cNvGrpSpPr/>
        <p:nvPr/>
      </p:nvGrpSpPr>
      <p:grpSpPr>
        <a:xfrm>
          <a:off x="0" y="0"/>
          <a:ext cx="0" cy="0"/>
        </a:xfrm>
      </p:grpSpPr>
      <p:grpSp>
        <p:nvGrpSpPr>
          <p:cNvPr id="3" name="Group 2"/>
          <p:cNvGrpSpPr/>
          <p:nvPr/>
        </p:nvGrpSpPr>
        <p:grpSpPr>
          <a:xfrm>
            <a:off x="0" y="0"/>
            <a:ext cx="12192000" cy="6858000"/>
            <a:chExt cx="12192000" cy="6858000"/>
          </a:xfrm>
        </p:grpSpPr>
        <p:sp>
          <p:nvSpPr>
            <p:cNvPr id="16" name="Rectangle 15"/>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Freeform 5"/>
            <p:cNvSpPr/>
            <p:nvPr/>
          </p:nvSpPr>
          <p:spPr bwMode="gray">
            <a:xfrm rot="21010068">
              <a:off x="8490951" y="4185117"/>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Freeform 5"/>
            <p:cNvSpPr/>
            <p:nvPr/>
          </p:nvSpPr>
          <p:spPr bwMode="gray">
            <a:xfrm>
              <a:off x="455612" y="4241801"/>
              <a:ext cx="11277600" cy="2337161"/>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3"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marL="0" algn="r" defTabSz="914400" rtl="0" eaLnBrk="1" latinLnBrk="0" hangingPunct="1">
              <a:defRPr sz="12200" b="0" i="0" kern="1200">
                <a:solidFill>
                  <a:schemeClr val="accent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60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marL="0" algn="r" defTabSz="914400" rtl="0" eaLnBrk="1" latinLnBrk="0" hangingPunct="1">
              <a:defRPr sz="12200" b="0" i="0" kern="1200">
                <a:solidFill>
                  <a:schemeClr val="accent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60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ru-RU" smtClean="0"/>
              <a:t>Образец заголовка</a:t>
            </a:r>
            <a:endParaRPr lang="en-US"/>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9B2784F5-0C17-4942-B52D-E6511986105A}" type="datetimeFigureOut">
              <a:rPr lang="uk-UA" smtClean="0"/>
              <a:t>12.04.2021</a:t>
            </a:fld>
            <a:endParaRPr lang="uk-UA"/>
          </a:p>
        </p:txBody>
      </p:sp>
      <p:sp>
        <p:nvSpPr>
          <p:cNvPr id="5" name="Footer Placeholder 4"/>
          <p:cNvSpPr>
            <a:spLocks noGrp="1"/>
          </p:cNvSpPr>
          <p:nvPr>
            <p:ph type="ftr" sz="quarter" idx="11"/>
          </p:nvPr>
        </p:nvSpPr>
        <p:spPr/>
        <p:txBody>
          <a:bodyPr/>
          <a:lstStyle/>
          <a:p>
            <a:endParaRPr lang="uk-UA"/>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3258962462"/>
      </p:ext>
    </p:extLst>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D0F5A56A-F5DD-4776-8408-C5193FC3B05C}"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preserve="1">
  <p:cSld name="Карточка имени">
    <p:spTree>
      <p:nvGrpSpPr>
        <p:cNvPr id="1" name=""/>
        <p:cNvGrpSpPr/>
        <p:nvPr/>
      </p:nvGrpSpPr>
      <p:grpSpPr>
        <a:xfrm>
          <a:off x="0" y="0"/>
          <a:ext cx="0" cy="0"/>
        </a:xfrm>
      </p:grpSpPr>
      <p:grpSp>
        <p:nvGrpSpPr>
          <p:cNvPr id="9" name="Group 8"/>
          <p:cNvGrpSpPr/>
          <p:nvPr/>
        </p:nvGrpSpPr>
        <p:grpSpPr>
          <a:xfrm>
            <a:off x="0" y="0"/>
            <a:ext cx="12192000" cy="6858000"/>
            <a:chExt cx="12192000" cy="6858000"/>
          </a:xfrm>
        </p:grpSpPr>
        <p:sp>
          <p:nvSpPr>
            <p:cNvPr id="10" name="Rectangle 9"/>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7" name="Freeform 5"/>
            <p:cNvSpPr/>
            <p:nvPr/>
          </p:nvSpPr>
          <p:spPr bwMode="gray">
            <a:xfrm rot="21010068">
              <a:off x="8490951" y="4193583"/>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8" name="Freeform 5"/>
            <p:cNvSpPr/>
            <p:nvPr/>
          </p:nvSpPr>
          <p:spPr bwMode="gray">
            <a:xfrm>
              <a:off x="455612" y="4241801"/>
              <a:ext cx="11277600" cy="2337161"/>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ru-RU" smtClean="0"/>
              <a:t>Образец заголовка</a:t>
            </a:r>
            <a:endParaRPr lang="en-US"/>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B2784F5-0C17-4942-B52D-E6511986105A}" type="datetimeFigureOut">
              <a:rPr lang="uk-UA" smtClean="0"/>
              <a:t>12.04.2021</a:t>
            </a:fld>
            <a:endParaRPr lang="uk-UA"/>
          </a:p>
        </p:txBody>
      </p:sp>
      <p:sp>
        <p:nvSpPr>
          <p:cNvPr id="5" name="Footer Placeholder 4"/>
          <p:cNvSpPr>
            <a:spLocks noGrp="1"/>
          </p:cNvSpPr>
          <p:nvPr>
            <p:ph type="ftr" sz="quarter" idx="11"/>
          </p:nvPr>
        </p:nvSpPr>
        <p:spPr/>
        <p:txBody>
          <a:bodyPr/>
          <a:lstStyle/>
          <a:p>
            <a:endParaRPr lang="uk-UA"/>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553785646"/>
      </p:ext>
    </p:extLst>
  </p:cSld>
  <p:clrMapOvr>
    <a:masterClrMapping/>
  </p:clrMapOvr>
  <p:transition/>
  <p:timing/>
</p:sldLayout>
</file>

<file path=ppt/slideLayouts/slideLayout8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Три колонки">
    <p:spTree>
      <p:nvGrpSpPr>
        <p:cNvPr id="1" name=""/>
        <p:cNvGrpSpPr/>
        <p:nvPr/>
      </p:nvGrpSpPr>
      <p:grpSpPr>
        <a:xfrm>
          <a:off x="0" y="0"/>
          <a: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ru-RU" smtClean="0"/>
              <a:t>Образец заголовка</a:t>
            </a:r>
            <a:endParaRPr lang="en-US"/>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22" name="Straight Connector 21"/>
          <p:cNvCxnSpPr/>
          <p:nvPr/>
        </p:nvCxnSpPr>
        <p:spPr>
          <a:xfrm flipH="1">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B2784F5-0C17-4942-B52D-E6511986105A}" type="datetimeFigureOut">
              <a:rPr lang="uk-UA" smtClean="0"/>
              <a:t>12.04.2021</a:t>
            </a:fld>
            <a:endParaRPr lang="uk-UA"/>
          </a:p>
        </p:txBody>
      </p:sp>
      <p:sp>
        <p:nvSpPr>
          <p:cNvPr id="8" name="Footer Placeholder 7"/>
          <p:cNvSpPr>
            <a:spLocks noGrp="1"/>
          </p:cNvSpPr>
          <p:nvPr>
            <p:ph type="ftr" sz="quarter" idx="11"/>
          </p:nvPr>
        </p:nvSpPr>
        <p:spPr/>
        <p:txBody>
          <a:bodyPr/>
          <a:lstStyle/>
          <a:p>
            <a:endParaRPr lang="uk-UA"/>
          </a:p>
        </p:txBody>
      </p:sp>
      <p:sp>
        <p:nvSpPr>
          <p:cNvPr id="9" name="Slide Number Placeholder 8"/>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847613363"/>
      </p:ext>
    </p:extLst>
  </p:cSld>
  <p:clrMapOvr>
    <a:masterClrMapping/>
  </p:clrMapOvr>
  <p:transition/>
  <p:timing/>
</p:sldLayout>
</file>

<file path=ppt/slideLayouts/slideLayout8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reserve="1">
  <p:cSld name="Столбец с тремя рисунками">
    <p:spTree>
      <p:nvGrpSpPr>
        <p:cNvPr id="1" name=""/>
        <p:cNvGrpSpPr/>
        <p:nvPr/>
      </p:nvGrpSpPr>
      <p:grpSpPr>
        <a:xfrm>
          <a:off x="0" y="0"/>
          <a:ext cx="0" cy="0"/>
        </a:xfrm>
      </p:grpSpPr>
      <p:sp>
        <p:nvSpPr>
          <p:cNvPr id="2" name="Title 1"/>
          <p:cNvSpPr>
            <a:spLocks noGrp="1"/>
          </p:cNvSpPr>
          <p:nvPr>
            <p:ph type="title"/>
          </p:nvPr>
        </p:nvSpPr>
        <p:spPr/>
        <p:txBody>
          <a:bodyPr anchor="ctr"/>
          <a:lstStyle>
            <a:lvl1pPr>
              <a:defRPr sz="3600"/>
            </a:lvl1pPr>
          </a:lstStyle>
          <a:p>
            <a:r>
              <a:rPr lang="ru-RU" smtClean="0"/>
              <a:t>Образец заголовка</a:t>
            </a:r>
            <a:endParaRPr lang="en-US"/>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21" name="Straight Connector 20"/>
          <p:cNvCxnSpPr/>
          <p:nvPr/>
        </p:nvCxnSpPr>
        <p:spPr>
          <a:xfrm flipH="1">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B2784F5-0C17-4942-B52D-E6511986105A}" type="datetimeFigureOut">
              <a:rPr lang="uk-UA" smtClean="0"/>
              <a:t>12.04.2021</a:t>
            </a:fld>
            <a:endParaRPr lang="uk-UA"/>
          </a:p>
        </p:txBody>
      </p:sp>
      <p:sp>
        <p:nvSpPr>
          <p:cNvPr id="8" name="Footer Placeholder 7"/>
          <p:cNvSpPr>
            <a:spLocks noGrp="1"/>
          </p:cNvSpPr>
          <p:nvPr>
            <p:ph type="ftr" sz="quarter" idx="11"/>
          </p:nvPr>
        </p:nvSpPr>
        <p:spPr/>
        <p:txBody>
          <a:bodyPr/>
          <a:lstStyle/>
          <a:p>
            <a:endParaRPr lang="uk-UA"/>
          </a:p>
        </p:txBody>
      </p:sp>
      <p:sp>
        <p:nvSpPr>
          <p:cNvPr id="9" name="Slide Number Placeholder 8"/>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2683729424"/>
      </p:ext>
    </p:extLst>
  </p:cSld>
  <p:clrMapOvr>
    <a:masterClrMapping/>
  </p:clrMapOvr>
  <p:transition/>
  <p:timing/>
</p:sldLayout>
</file>

<file path=ppt/slideLayouts/slideLayout8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Заголовок и вертикальный текст">
    <p:spTree>
      <p:nvGrpSpPr>
        <p:cNvPr id="1" name=""/>
        <p:cNvGrpSpPr/>
        <p:nvPr/>
      </p:nvGrpSpPr>
      <p:grpSpPr>
        <a:xfrm>
          <a:off x="0" y="0"/>
          <a: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ru-RU" smtClean="0"/>
              <a:t>Образец заголовка</a:t>
            </a:r>
            <a:endParaRPr lang="en-US"/>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9B2784F5-0C17-4942-B52D-E6511986105A}" type="datetimeFigureOut">
              <a:rPr lang="uk-UA" smtClean="0"/>
              <a:t>12.04.2021</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3907165308"/>
      </p:ext>
    </p:extLst>
  </p:cSld>
  <p:clrMapOvr>
    <a:masterClrMapping/>
  </p:clrMapOvr>
  <p:transition/>
  <p:timing/>
</p:sldLayout>
</file>

<file path=ppt/slideLayouts/slideLayout8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showMasterSp="0" type="vertTitleAndTx" preserve="1">
  <p:cSld name="Вертикальный заголовок и текст">
    <p:spTree>
      <p:nvGrpSpPr>
        <p:cNvPr id="1" name=""/>
        <p:cNvGrpSpPr/>
        <p:nvPr/>
      </p:nvGrpSpPr>
      <p:grpSpPr>
        <a:xfrm>
          <a:off x="0" y="0"/>
          <a:ext cx="0" cy="0"/>
        </a:xfrm>
      </p:grpSpPr>
      <p:grpSp>
        <p:nvGrpSpPr>
          <p:cNvPr id="7" name="Group 6"/>
          <p:cNvGrpSpPr/>
          <p:nvPr/>
        </p:nvGrpSpPr>
        <p:grpSpPr>
          <a:xfrm>
            <a:off x="0" y="0"/>
            <a:ext cx="12192000" cy="6858000"/>
            <a:chExt cx="12192000" cy="6858000"/>
          </a:xfrm>
        </p:grpSpPr>
        <p:sp>
          <p:nvSpPr>
            <p:cNvPr id="11" name="Rectangle 10"/>
            <p:cNvSpPr/>
            <p:nvPr/>
          </p:nvSpPr>
          <p:spPr>
            <a:xfrm>
              <a:off x="0" y="0"/>
              <a:ext cx="12192000" cy="6858000"/>
            </a:xfrm>
            <a:prstGeom prst="rect">
              <a:avLst/>
            </a:prstGeom>
            <a:blipFill>
              <a:blip r:embed="rId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2" name="Freeform 5"/>
            <p:cNvSpPr/>
            <p:nvPr/>
          </p:nvSpPr>
          <p:spPr bwMode="gray">
            <a:xfrm rot="5101749">
              <a:off x="6294738" y="4577737"/>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4" name="Freeform 5"/>
            <p:cNvSpPr/>
            <p:nvPr/>
          </p:nvSpPr>
          <p:spPr bwMode="gray">
            <a:xfrm rot="5400000">
              <a:off x="4449232" y="2801721"/>
              <a:ext cx="6053670" cy="1254558"/>
            </a:xfrm>
            <a:custGeom>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2"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Vertical Title 1"/>
          <p:cNvSpPr>
            <a:spLocks noGrp="1"/>
          </p:cNvSpPr>
          <p:nvPr>
            <p:ph type="title" orient="vert"/>
          </p:nvPr>
        </p:nvSpPr>
        <p:spPr>
          <a:xfrm>
            <a:off x="8585235" y="1297430"/>
            <a:ext cx="1409965" cy="4729626"/>
          </a:xfrm>
        </p:spPr>
        <p:txBody>
          <a:bodyPr vert="eaVert" anchor="b" anchorCtr="0"/>
          <a:lstStyle/>
          <a:p>
            <a:r>
              <a:rPr lang="ru-RU" smtClean="0"/>
              <a:t>Образец заголовка</a:t>
            </a:r>
            <a:endParaRPr lang="en-US"/>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9B2784F5-0C17-4942-B52D-E6511986105A}" type="datetimeFigureOut">
              <a:rPr lang="uk-UA" smtClean="0"/>
              <a:t>12.04.2021</a:t>
            </a:fld>
            <a:endParaRPr lang="uk-UA"/>
          </a:p>
        </p:txBody>
      </p:sp>
      <p:sp>
        <p:nvSpPr>
          <p:cNvPr id="5" name="Footer Placeholder 4"/>
          <p:cNvSpPr>
            <a:spLocks noGrp="1"/>
          </p:cNvSpPr>
          <p:nvPr>
            <p:ph type="ftr" sz="quarter" idx="11"/>
          </p:nvPr>
        </p:nvSpPr>
        <p:spPr/>
        <p:txBody>
          <a:bodyPr/>
          <a:lstStyle/>
          <a:p>
            <a:endParaRPr lang="uk-UA"/>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12"/>
          </p:nvPr>
        </p:nvSpPr>
        <p:spPr/>
        <p:txBody>
          <a:bodyPr/>
          <a:lstStyle/>
          <a:p>
            <a:fld id="{F9320874-88F8-40A5-AE3A-EF214837FD2B}" type="slidenum">
              <a:rPr lang="uk-UA" smtClean="0"/>
              <a:t>‹#›</a:t>
            </a:fld>
            <a:endParaRPr lang="uk-UA"/>
          </a:p>
        </p:txBody>
      </p:sp>
    </p:spTree>
    <p:extLst>
      <p:ext uri="{BB962C8B-B14F-4D97-AF65-F5344CB8AC3E}">
        <p14:creationId xmlns:p14="http://schemas.microsoft.com/office/powerpoint/2010/main" val="3726128912"/>
      </p:ext>
    </p:extLst>
  </p:cSld>
  <p:clrMapOvr>
    <a:masterClrMapping/>
  </p:clrMapOvr>
  <p:transition/>
  <p:timing/>
</p:sldLayout>
</file>

<file path=ppt/slideLayouts/slideLayout8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Титульный слайд">
    <p:spTree>
      <p:nvGrpSpPr>
        <p:cNvPr id="1" name=""/>
        <p:cNvGrpSpPr/>
        <p:nvPr/>
      </p:nvGrpSpPr>
      <p:grpSpPr>
        <a:xfrm>
          <a:off x="0" y="0"/>
          <a: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EE8D6259-ADC2-45CA-97EE-CE258D274634}" type="datetimeFigureOut">
              <a:rPr lang="ru-RU" smtClean="0"/>
              <a:t>23.11.2022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2D8CDA0-D35F-4769-9820-D99387D240C0}" type="slidenum">
              <a:rPr lang="ru-RU" smtClean="0"/>
              <a:t>‹#›</a:t>
            </a:fld>
            <a:endParaRPr lang="ru-RU"/>
          </a:p>
        </p:txBody>
      </p:sp>
    </p:spTree>
    <p:extLst>
      <p:ext uri="{BB962C8B-B14F-4D97-AF65-F5344CB8AC3E}">
        <p14:creationId xmlns:p14="http://schemas.microsoft.com/office/powerpoint/2010/main" val="1452096621"/>
      </p:ext>
    </p:extLst>
  </p:cSld>
  <p:clrMapOvr>
    <a:masterClrMapping/>
  </p:clrMapOvr>
  <p:transition/>
  <p:timing/>
</p:sldLayout>
</file>

<file path=ppt/slideLayouts/slideLayout8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Заголовок и объект">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EE8D6259-ADC2-45CA-97EE-CE258D274634}" type="datetimeFigureOut">
              <a:rPr lang="ru-RU" smtClean="0"/>
              <a:t>23.11.2022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2D8CDA0-D35F-4769-9820-D99387D240C0}" type="slidenum">
              <a:rPr lang="ru-RU" smtClean="0"/>
              <a:t>‹#›</a:t>
            </a:fld>
            <a:endParaRPr lang="ru-RU"/>
          </a:p>
        </p:txBody>
      </p:sp>
    </p:spTree>
    <p:extLst>
      <p:ext uri="{BB962C8B-B14F-4D97-AF65-F5344CB8AC3E}">
        <p14:creationId xmlns:p14="http://schemas.microsoft.com/office/powerpoint/2010/main" val="1313916326"/>
      </p:ext>
    </p:extLst>
  </p:cSld>
  <p:clrMapOvr>
    <a:masterClrMapping/>
  </p:clrMapOvr>
  <p:transition/>
  <p:timing/>
</p:sldLayout>
</file>

<file path=ppt/slideLayouts/slideLayout8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Заголовок раздела">
    <p:spTree>
      <p:nvGrpSpPr>
        <p:cNvPr id="1" name=""/>
        <p:cNvGrpSpPr/>
        <p:nvPr/>
      </p:nvGrpSpPr>
      <p:grpSpPr>
        <a:xfrm>
          <a:off x="0" y="0"/>
          <a: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EE8D6259-ADC2-45CA-97EE-CE258D274634}" type="datetimeFigureOut">
              <a:rPr lang="ru-RU" smtClean="0"/>
              <a:t>23.11.2022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2D8CDA0-D35F-4769-9820-D99387D240C0}" type="slidenum">
              <a:rPr lang="ru-RU" smtClean="0"/>
              <a:t>‹#›</a:t>
            </a:fld>
            <a:endParaRPr lang="ru-RU"/>
          </a:p>
        </p:txBody>
      </p:sp>
    </p:spTree>
    <p:extLst>
      <p:ext uri="{BB962C8B-B14F-4D97-AF65-F5344CB8AC3E}">
        <p14:creationId xmlns:p14="http://schemas.microsoft.com/office/powerpoint/2010/main" val="1544219209"/>
      </p:ext>
    </p:extLst>
  </p:cSld>
  <p:clrMapOvr>
    <a:masterClrMapping/>
  </p:clrMapOvr>
  <p:transition/>
  <p:timing/>
</p:sldLayout>
</file>

<file path=ppt/slideLayouts/slideLayout8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Два объекта">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EE8D6259-ADC2-45CA-97EE-CE258D274634}" type="datetimeFigureOut">
              <a:rPr lang="ru-RU" smtClean="0"/>
              <a:t>23.11.2022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2D8CDA0-D35F-4769-9820-D99387D240C0}" type="slidenum">
              <a:rPr lang="ru-RU" smtClean="0"/>
              <a:t>‹#›</a:t>
            </a:fld>
            <a:endParaRPr lang="ru-RU"/>
          </a:p>
        </p:txBody>
      </p:sp>
    </p:spTree>
    <p:extLst>
      <p:ext uri="{BB962C8B-B14F-4D97-AF65-F5344CB8AC3E}">
        <p14:creationId xmlns:p14="http://schemas.microsoft.com/office/powerpoint/2010/main" val="3218580245"/>
      </p:ext>
    </p:extLst>
  </p:cSld>
  <p:clrMapOvr>
    <a:masterClrMapping/>
  </p:clrMapOvr>
  <p:transition/>
  <p:timing/>
</p:sldLayout>
</file>

<file path=ppt/slideLayouts/slideLayout8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Сравнение">
    <p:spTree>
      <p:nvGrpSpPr>
        <p:cNvPr id="1" name=""/>
        <p:cNvGrpSpPr/>
        <p:nvPr/>
      </p:nvGrpSpPr>
      <p:grpSpPr>
        <a:xfrm>
          <a:off x="0" y="0"/>
          <a: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ru-RU"/>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EE8D6259-ADC2-45CA-97EE-CE258D274634}" type="datetimeFigureOut">
              <a:rPr lang="ru-RU" smtClean="0"/>
              <a:t>23.11.2022</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92D8CDA0-D35F-4769-9820-D99387D240C0}" type="slidenum">
              <a:rPr lang="ru-RU" smtClean="0"/>
              <a:t>‹#›</a:t>
            </a:fld>
            <a:endParaRPr lang="ru-RU"/>
          </a:p>
        </p:txBody>
      </p:sp>
    </p:spTree>
    <p:extLst>
      <p:ext uri="{BB962C8B-B14F-4D97-AF65-F5344CB8AC3E}">
        <p14:creationId xmlns:p14="http://schemas.microsoft.com/office/powerpoint/2010/main" val="852042074"/>
      </p:ext>
    </p:extLst>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974FAE0E-6AB3-4852-A588-02FD5185351D}"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Только заголовок">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EE8D6259-ADC2-45CA-97EE-CE258D274634}" type="datetimeFigureOut">
              <a:rPr lang="ru-RU" smtClean="0"/>
              <a:t>23.11.2022</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92D8CDA0-D35F-4769-9820-D99387D240C0}" type="slidenum">
              <a:rPr lang="ru-RU" smtClean="0"/>
              <a:t>‹#›</a:t>
            </a:fld>
            <a:endParaRPr lang="ru-RU"/>
          </a:p>
        </p:txBody>
      </p:sp>
    </p:spTree>
    <p:extLst>
      <p:ext uri="{BB962C8B-B14F-4D97-AF65-F5344CB8AC3E}">
        <p14:creationId xmlns:p14="http://schemas.microsoft.com/office/powerpoint/2010/main" val="2178083512"/>
      </p:ext>
    </p:extLst>
  </p:cSld>
  <p:clrMapOvr>
    <a:masterClrMapping/>
  </p:clrMapOvr>
  <p:transition/>
  <p:timing/>
</p:sldLayout>
</file>

<file path=ppt/slideLayouts/slideLayout9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Пустой слайд">
    <p:spTree>
      <p:nvGrpSpPr>
        <p:cNvPr id="1" name=""/>
        <p:cNvGrpSpPr/>
        <p:nvPr/>
      </p:nvGrpSpPr>
      <p:grpSpPr>
        <a:xfrm>
          <a:off x="0" y="0"/>
          <a:ext cx="0" cy="0"/>
        </a:xfrm>
      </p:grpSpPr>
      <p:sp>
        <p:nvSpPr>
          <p:cNvPr id="2" name="Дата 1"/>
          <p:cNvSpPr>
            <a:spLocks noGrp="1"/>
          </p:cNvSpPr>
          <p:nvPr>
            <p:ph type="dt" sz="half" idx="10"/>
          </p:nvPr>
        </p:nvSpPr>
        <p:spPr/>
        <p:txBody>
          <a:bodyPr/>
          <a:lstStyle/>
          <a:p>
            <a:fld id="{EE8D6259-ADC2-45CA-97EE-CE258D274634}" type="datetimeFigureOut">
              <a:rPr lang="ru-RU" smtClean="0"/>
              <a:t>23.11.2022</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92D8CDA0-D35F-4769-9820-D99387D240C0}" type="slidenum">
              <a:rPr lang="ru-RU" smtClean="0"/>
              <a:t>‹#›</a:t>
            </a:fld>
            <a:endParaRPr lang="ru-RU"/>
          </a:p>
        </p:txBody>
      </p:sp>
    </p:spTree>
    <p:extLst>
      <p:ext uri="{BB962C8B-B14F-4D97-AF65-F5344CB8AC3E}">
        <p14:creationId xmlns:p14="http://schemas.microsoft.com/office/powerpoint/2010/main" val="1116253154"/>
      </p:ext>
    </p:extLst>
  </p:cSld>
  <p:clrMapOvr>
    <a:masterClrMapping/>
  </p:clrMapOvr>
  <p:transition/>
  <p:timing/>
</p:sldLayout>
</file>

<file path=ppt/slideLayouts/slideLayout9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Объект с подписью">
    <p:spTree>
      <p:nvGrpSpPr>
        <p:cNvPr id="1" name=""/>
        <p:cNvGrpSpPr/>
        <p:nvPr/>
      </p:nvGrpSpPr>
      <p:grpSpPr>
        <a:xfrm>
          <a:off x="0" y="0"/>
          <a: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EE8D6259-ADC2-45CA-97EE-CE258D274634}" type="datetimeFigureOut">
              <a:rPr lang="ru-RU" smtClean="0"/>
              <a:t>23.11.2022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2D8CDA0-D35F-4769-9820-D99387D240C0}" type="slidenum">
              <a:rPr lang="ru-RU" smtClean="0"/>
              <a:t>‹#›</a:t>
            </a:fld>
            <a:endParaRPr lang="ru-RU"/>
          </a:p>
        </p:txBody>
      </p:sp>
    </p:spTree>
    <p:extLst>
      <p:ext uri="{BB962C8B-B14F-4D97-AF65-F5344CB8AC3E}">
        <p14:creationId xmlns:p14="http://schemas.microsoft.com/office/powerpoint/2010/main" val="1022605089"/>
      </p:ext>
    </p:extLst>
  </p:cSld>
  <p:clrMapOvr>
    <a:masterClrMapping/>
  </p:clrMapOvr>
  <p:transition/>
  <p:timing/>
</p:sldLayout>
</file>

<file path=ppt/slideLayouts/slideLayout9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Рисунок с подписью">
    <p:spTree>
      <p:nvGrpSpPr>
        <p:cNvPr id="1" name=""/>
        <p:cNvGrpSpPr/>
        <p:nvPr/>
      </p:nvGrpSpPr>
      <p:grpSpPr>
        <a:xfrm>
          <a:off x="0" y="0"/>
          <a: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ru-RU"/>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fld id="{EE8D6259-ADC2-45CA-97EE-CE258D274634}" type="datetimeFigureOut">
              <a:rPr lang="ru-RU" smtClean="0"/>
              <a:t>23.11.2022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2D8CDA0-D35F-4769-9820-D99387D240C0}" type="slidenum">
              <a:rPr lang="ru-RU" smtClean="0"/>
              <a:t>‹#›</a:t>
            </a:fld>
            <a:endParaRPr lang="ru-RU"/>
          </a:p>
        </p:txBody>
      </p:sp>
    </p:spTree>
    <p:extLst>
      <p:ext uri="{BB962C8B-B14F-4D97-AF65-F5344CB8AC3E}">
        <p14:creationId xmlns:p14="http://schemas.microsoft.com/office/powerpoint/2010/main" val="953154089"/>
      </p:ext>
    </p:extLst>
  </p:cSld>
  <p:clrMapOvr>
    <a:masterClrMapping/>
  </p:clrMapOvr>
  <p:transition/>
  <p:timing/>
</p:sldLayout>
</file>

<file path=ppt/slideLayouts/slideLayout9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Заголовок и вертикальный текст">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EE8D6259-ADC2-45CA-97EE-CE258D274634}" type="datetimeFigureOut">
              <a:rPr lang="ru-RU" smtClean="0"/>
              <a:t>23.11.2022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2D8CDA0-D35F-4769-9820-D99387D240C0}" type="slidenum">
              <a:rPr lang="ru-RU" smtClean="0"/>
              <a:t>‹#›</a:t>
            </a:fld>
            <a:endParaRPr lang="ru-RU"/>
          </a:p>
        </p:txBody>
      </p:sp>
    </p:spTree>
    <p:extLst>
      <p:ext uri="{BB962C8B-B14F-4D97-AF65-F5344CB8AC3E}">
        <p14:creationId xmlns:p14="http://schemas.microsoft.com/office/powerpoint/2010/main" val="4122367450"/>
      </p:ext>
    </p:extLst>
  </p:cSld>
  <p:clrMapOvr>
    <a:masterClrMapping/>
  </p:clrMapOvr>
  <p:transition/>
  <p:timing/>
</p:sldLayout>
</file>

<file path=ppt/slideLayouts/slideLayout9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Вертикальный заголовок и текст">
    <p:spTree>
      <p:nvGrpSpPr>
        <p:cNvPr id="1" name=""/>
        <p:cNvGrpSpPr/>
        <p:nvPr/>
      </p:nvGrpSpPr>
      <p:grpSpPr>
        <a:xfrm>
          <a:off x="0" y="0"/>
          <a: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EE8D6259-ADC2-45CA-97EE-CE258D274634}" type="datetimeFigureOut">
              <a:rPr lang="ru-RU" smtClean="0"/>
              <a:t>23.11.2022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2D8CDA0-D35F-4769-9820-D99387D240C0}" type="slidenum">
              <a:rPr lang="ru-RU" smtClean="0"/>
              <a:t>‹#›</a:t>
            </a:fld>
            <a:endParaRPr lang="ru-RU"/>
          </a:p>
        </p:txBody>
      </p:sp>
    </p:spTree>
    <p:extLst>
      <p:ext uri="{BB962C8B-B14F-4D97-AF65-F5344CB8AC3E}">
        <p14:creationId xmlns:p14="http://schemas.microsoft.com/office/powerpoint/2010/main" val="2127016315"/>
      </p:ext>
    </p:extLst>
  </p:cSld>
  <p:clrMapOvr>
    <a:masterClrMapping/>
  </p:clrMapOvr>
  <p:transition/>
  <p:timing/>
</p:sldLayout>
</file>

<file path=ppt/slideLayouts/slideLayout9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Титульный слайд">
    <p:spTree>
      <p:nvGrpSpPr>
        <p:cNvPr id="1" name=""/>
        <p:cNvGrpSpPr/>
        <p:nvPr/>
      </p:nvGrpSpPr>
      <p:grpSpPr>
        <a:xfrm>
          <a:off x="0" y="0"/>
          <a: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ru-RU"/>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EE8D6259-ADC2-45CA-97EE-CE258D274634}" type="datetimeFigureOut">
              <a:rPr lang="ru-RU" smtClean="0"/>
              <a:t>20.11.2022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2D8CDA0-D35F-4769-9820-D99387D240C0}" type="slidenum">
              <a:rPr lang="ru-RU" smtClean="0"/>
              <a:t>‹#›</a:t>
            </a:fld>
            <a:endParaRPr lang="ru-RU"/>
          </a:p>
        </p:txBody>
      </p:sp>
    </p:spTree>
    <p:extLst>
      <p:ext uri="{BB962C8B-B14F-4D97-AF65-F5344CB8AC3E}">
        <p14:creationId xmlns:p14="http://schemas.microsoft.com/office/powerpoint/2010/main" val="1452096621"/>
      </p:ext>
    </p:extLst>
  </p:cSld>
  <p:clrMapOvr>
    <a:masterClrMapping/>
  </p:clrMapOvr>
  <p:transition/>
  <p:timing/>
</p:sldLayout>
</file>

<file path=ppt/slideLayouts/slideLayout9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Заголовок и объект">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EE8D6259-ADC2-45CA-97EE-CE258D274634}" type="datetimeFigureOut">
              <a:rPr lang="ru-RU" smtClean="0"/>
              <a:t>20.11.2022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2D8CDA0-D35F-4769-9820-D99387D240C0}" type="slidenum">
              <a:rPr lang="ru-RU" smtClean="0"/>
              <a:t>‹#›</a:t>
            </a:fld>
            <a:endParaRPr lang="ru-RU"/>
          </a:p>
        </p:txBody>
      </p:sp>
    </p:spTree>
    <p:extLst>
      <p:ext uri="{BB962C8B-B14F-4D97-AF65-F5344CB8AC3E}">
        <p14:creationId xmlns:p14="http://schemas.microsoft.com/office/powerpoint/2010/main" val="1313916326"/>
      </p:ext>
    </p:extLst>
  </p:cSld>
  <p:clrMapOvr>
    <a:masterClrMapping/>
  </p:clrMapOvr>
  <p:transition/>
  <p:timing/>
</p:sldLayout>
</file>

<file path=ppt/slideLayouts/slideLayout9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Заголовок раздела">
    <p:spTree>
      <p:nvGrpSpPr>
        <p:cNvPr id="1" name=""/>
        <p:cNvGrpSpPr/>
        <p:nvPr/>
      </p:nvGrpSpPr>
      <p:grpSpPr>
        <a:xfrm>
          <a:off x="0" y="0"/>
          <a: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ru-RU"/>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EE8D6259-ADC2-45CA-97EE-CE258D274634}" type="datetimeFigureOut">
              <a:rPr lang="ru-RU" smtClean="0"/>
              <a:t>20.11.2022</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92D8CDA0-D35F-4769-9820-D99387D240C0}" type="slidenum">
              <a:rPr lang="ru-RU" smtClean="0"/>
              <a:t>‹#›</a:t>
            </a:fld>
            <a:endParaRPr lang="ru-RU"/>
          </a:p>
        </p:txBody>
      </p:sp>
    </p:spTree>
    <p:extLst>
      <p:ext uri="{BB962C8B-B14F-4D97-AF65-F5344CB8AC3E}">
        <p14:creationId xmlns:p14="http://schemas.microsoft.com/office/powerpoint/2010/main" val="1544219209"/>
      </p:ext>
    </p:extLst>
  </p:cSld>
  <p:clrMapOvr>
    <a:masterClrMapping/>
  </p:clrMapOvr>
  <p:transition/>
  <p:timing/>
</p:sldLayout>
</file>

<file path=ppt/slideLayouts/slideLayout9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Два объекта">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EE8D6259-ADC2-45CA-97EE-CE258D274634}" type="datetimeFigureOut">
              <a:rPr lang="ru-RU" smtClean="0"/>
              <a:t>20.11.2022</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92D8CDA0-D35F-4769-9820-D99387D240C0}" type="slidenum">
              <a:rPr lang="ru-RU" smtClean="0"/>
              <a:t>‹#›</a:t>
            </a:fld>
            <a:endParaRPr lang="ru-RU"/>
          </a:p>
        </p:txBody>
      </p:sp>
    </p:spTree>
    <p:extLst>
      <p:ext uri="{BB962C8B-B14F-4D97-AF65-F5344CB8AC3E}">
        <p14:creationId xmlns:p14="http://schemas.microsoft.com/office/powerpoint/2010/main" val="3218580245"/>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10" Type="http://schemas.openxmlformats.org/officeDocument/2006/relationships/slideLayout" Target="../slideLayouts/slideLayout21.xml" /><Relationship Id="rId11" Type="http://schemas.openxmlformats.org/officeDocument/2006/relationships/slideLayout" Target="../slideLayouts/slideLayout22.xml" /><Relationship Id="rId12" Type="http://schemas.openxmlformats.org/officeDocument/2006/relationships/slideLayout" Target="../slideLayouts/slideLayout23.xml" /><Relationship Id="rId13" Type="http://schemas.openxmlformats.org/officeDocument/2006/relationships/slideLayout" Target="../slideLayouts/slideLayout24.xml" /><Relationship Id="rId14" Type="http://schemas.openxmlformats.org/officeDocument/2006/relationships/slideLayout" Target="../slideLayouts/slideLayout25.xml" /><Relationship Id="rId15" Type="http://schemas.openxmlformats.org/officeDocument/2006/relationships/slideLayout" Target="../slideLayouts/slideLayout26.xml" /><Relationship Id="rId16" Type="http://schemas.openxmlformats.org/officeDocument/2006/relationships/slideLayout" Target="../slideLayouts/slideLayout27.xml" /><Relationship Id="rId17" Type="http://schemas.openxmlformats.org/officeDocument/2006/relationships/slideLayout" Target="../slideLayouts/slideLayout28.xml" /><Relationship Id="rId18" Type="http://schemas.openxmlformats.org/officeDocument/2006/relationships/image" Target="../media/image1.jpeg" /><Relationship Id="rId19" Type="http://schemas.openxmlformats.org/officeDocument/2006/relationships/theme" Target="../theme/theme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slideLayout" Target="../slideLayouts/slideLayout17.xml" /><Relationship Id="rId7" Type="http://schemas.openxmlformats.org/officeDocument/2006/relationships/slideLayout" Target="../slideLayouts/slideLayout18.xml" /><Relationship Id="rId8" Type="http://schemas.openxmlformats.org/officeDocument/2006/relationships/slideLayout" Target="../slideLayouts/slideLayout19.xml" /><Relationship Id="rId9" Type="http://schemas.openxmlformats.org/officeDocument/2006/relationships/slideLayout" Target="../slideLayouts/slideLayout20.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29.xml" /><Relationship Id="rId10" Type="http://schemas.openxmlformats.org/officeDocument/2006/relationships/slideLayout" Target="../slideLayouts/slideLayout38.xml" /><Relationship Id="rId11" Type="http://schemas.openxmlformats.org/officeDocument/2006/relationships/slideLayout" Target="../slideLayouts/slideLayout39.xml" /><Relationship Id="rId12" Type="http://schemas.openxmlformats.org/officeDocument/2006/relationships/theme" Target="../theme/theme3.xml" /><Relationship Id="rId2" Type="http://schemas.openxmlformats.org/officeDocument/2006/relationships/slideLayout" Target="../slideLayouts/slideLayout30.xml" /><Relationship Id="rId3" Type="http://schemas.openxmlformats.org/officeDocument/2006/relationships/slideLayout" Target="../slideLayouts/slideLayout31.xml" /><Relationship Id="rId4" Type="http://schemas.openxmlformats.org/officeDocument/2006/relationships/slideLayout" Target="../slideLayouts/slideLayout32.xml" /><Relationship Id="rId5" Type="http://schemas.openxmlformats.org/officeDocument/2006/relationships/slideLayout" Target="../slideLayouts/slideLayout33.xml" /><Relationship Id="rId6" Type="http://schemas.openxmlformats.org/officeDocument/2006/relationships/slideLayout" Target="../slideLayouts/slideLayout34.xml" /><Relationship Id="rId7" Type="http://schemas.openxmlformats.org/officeDocument/2006/relationships/slideLayout" Target="../slideLayouts/slideLayout35.xml" /><Relationship Id="rId8" Type="http://schemas.openxmlformats.org/officeDocument/2006/relationships/slideLayout" Target="../slideLayouts/slideLayout36.xml" /><Relationship Id="rId9" Type="http://schemas.openxmlformats.org/officeDocument/2006/relationships/slideLayout" Target="../slideLayouts/slideLayout37.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40.xml" /><Relationship Id="rId10" Type="http://schemas.openxmlformats.org/officeDocument/2006/relationships/slideLayout" Target="../slideLayouts/slideLayout49.xml" /><Relationship Id="rId11" Type="http://schemas.openxmlformats.org/officeDocument/2006/relationships/slideLayout" Target="../slideLayouts/slideLayout50.xml" /><Relationship Id="rId12" Type="http://schemas.openxmlformats.org/officeDocument/2006/relationships/theme" Target="../theme/theme4.xml" /><Relationship Id="rId2" Type="http://schemas.openxmlformats.org/officeDocument/2006/relationships/slideLayout" Target="../slideLayouts/slideLayout41.xml" /><Relationship Id="rId3" Type="http://schemas.openxmlformats.org/officeDocument/2006/relationships/slideLayout" Target="../slideLayouts/slideLayout42.xml" /><Relationship Id="rId4" Type="http://schemas.openxmlformats.org/officeDocument/2006/relationships/slideLayout" Target="../slideLayouts/slideLayout43.xml" /><Relationship Id="rId5" Type="http://schemas.openxmlformats.org/officeDocument/2006/relationships/slideLayout" Target="../slideLayouts/slideLayout44.xml" /><Relationship Id="rId6" Type="http://schemas.openxmlformats.org/officeDocument/2006/relationships/slideLayout" Target="../slideLayouts/slideLayout45.xml" /><Relationship Id="rId7" Type="http://schemas.openxmlformats.org/officeDocument/2006/relationships/slideLayout" Target="../slideLayouts/slideLayout46.xml" /><Relationship Id="rId8" Type="http://schemas.openxmlformats.org/officeDocument/2006/relationships/slideLayout" Target="../slideLayouts/slideLayout47.xml" /><Relationship Id="rId9" Type="http://schemas.openxmlformats.org/officeDocument/2006/relationships/slideLayout" Target="../slideLayouts/slideLayout48.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51.xml" /><Relationship Id="rId10" Type="http://schemas.openxmlformats.org/officeDocument/2006/relationships/slideLayout" Target="../slideLayouts/slideLayout60.xml" /><Relationship Id="rId11" Type="http://schemas.openxmlformats.org/officeDocument/2006/relationships/slideLayout" Target="../slideLayouts/slideLayout61.xml" /><Relationship Id="rId12" Type="http://schemas.openxmlformats.org/officeDocument/2006/relationships/slideLayout" Target="../slideLayouts/slideLayout62.xml" /><Relationship Id="rId13" Type="http://schemas.openxmlformats.org/officeDocument/2006/relationships/slideLayout" Target="../slideLayouts/slideLayout63.xml" /><Relationship Id="rId14" Type="http://schemas.openxmlformats.org/officeDocument/2006/relationships/slideLayout" Target="../slideLayouts/slideLayout64.xml" /><Relationship Id="rId15" Type="http://schemas.openxmlformats.org/officeDocument/2006/relationships/slideLayout" Target="../slideLayouts/slideLayout65.xml" /><Relationship Id="rId16" Type="http://schemas.openxmlformats.org/officeDocument/2006/relationships/slideLayout" Target="../slideLayouts/slideLayout66.xml" /><Relationship Id="rId17" Type="http://schemas.openxmlformats.org/officeDocument/2006/relationships/slideLayout" Target="../slideLayouts/slideLayout67.xml" /><Relationship Id="rId18" Type="http://schemas.openxmlformats.org/officeDocument/2006/relationships/image" Target="../media/image1.jpeg" /><Relationship Id="rId19" Type="http://schemas.openxmlformats.org/officeDocument/2006/relationships/theme" Target="../theme/theme5.xml" /><Relationship Id="rId2" Type="http://schemas.openxmlformats.org/officeDocument/2006/relationships/slideLayout" Target="../slideLayouts/slideLayout52.xml" /><Relationship Id="rId3" Type="http://schemas.openxmlformats.org/officeDocument/2006/relationships/slideLayout" Target="../slideLayouts/slideLayout53.xml" /><Relationship Id="rId4" Type="http://schemas.openxmlformats.org/officeDocument/2006/relationships/slideLayout" Target="../slideLayouts/slideLayout54.xml" /><Relationship Id="rId5" Type="http://schemas.openxmlformats.org/officeDocument/2006/relationships/slideLayout" Target="../slideLayouts/slideLayout55.xml" /><Relationship Id="rId6" Type="http://schemas.openxmlformats.org/officeDocument/2006/relationships/slideLayout" Target="../slideLayouts/slideLayout56.xml" /><Relationship Id="rId7" Type="http://schemas.openxmlformats.org/officeDocument/2006/relationships/slideLayout" Target="../slideLayouts/slideLayout57.xml" /><Relationship Id="rId8" Type="http://schemas.openxmlformats.org/officeDocument/2006/relationships/slideLayout" Target="../slideLayouts/slideLayout58.xml" /><Relationship Id="rId9" Type="http://schemas.openxmlformats.org/officeDocument/2006/relationships/slideLayout" Target="../slideLayouts/slideLayout59.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68.xml" /><Relationship Id="rId10" Type="http://schemas.openxmlformats.org/officeDocument/2006/relationships/slideLayout" Target="../slideLayouts/slideLayout77.xml" /><Relationship Id="rId11" Type="http://schemas.openxmlformats.org/officeDocument/2006/relationships/slideLayout" Target="../slideLayouts/slideLayout78.xml" /><Relationship Id="rId12" Type="http://schemas.openxmlformats.org/officeDocument/2006/relationships/slideLayout" Target="../slideLayouts/slideLayout79.xml" /><Relationship Id="rId13" Type="http://schemas.openxmlformats.org/officeDocument/2006/relationships/slideLayout" Target="../slideLayouts/slideLayout80.xml" /><Relationship Id="rId14" Type="http://schemas.openxmlformats.org/officeDocument/2006/relationships/slideLayout" Target="../slideLayouts/slideLayout81.xml" /><Relationship Id="rId15" Type="http://schemas.openxmlformats.org/officeDocument/2006/relationships/slideLayout" Target="../slideLayouts/slideLayout82.xml" /><Relationship Id="rId16" Type="http://schemas.openxmlformats.org/officeDocument/2006/relationships/slideLayout" Target="../slideLayouts/slideLayout83.xml" /><Relationship Id="rId17" Type="http://schemas.openxmlformats.org/officeDocument/2006/relationships/slideLayout" Target="../slideLayouts/slideLayout84.xml" /><Relationship Id="rId18" Type="http://schemas.openxmlformats.org/officeDocument/2006/relationships/image" Target="../media/image1.jpeg" /><Relationship Id="rId19" Type="http://schemas.openxmlformats.org/officeDocument/2006/relationships/theme" Target="../theme/theme6.xml" /><Relationship Id="rId2" Type="http://schemas.openxmlformats.org/officeDocument/2006/relationships/slideLayout" Target="../slideLayouts/slideLayout69.xml" /><Relationship Id="rId3" Type="http://schemas.openxmlformats.org/officeDocument/2006/relationships/slideLayout" Target="../slideLayouts/slideLayout70.xml" /><Relationship Id="rId4" Type="http://schemas.openxmlformats.org/officeDocument/2006/relationships/slideLayout" Target="../slideLayouts/slideLayout71.xml" /><Relationship Id="rId5" Type="http://schemas.openxmlformats.org/officeDocument/2006/relationships/slideLayout" Target="../slideLayouts/slideLayout72.xml" /><Relationship Id="rId6" Type="http://schemas.openxmlformats.org/officeDocument/2006/relationships/slideLayout" Target="../slideLayouts/slideLayout73.xml" /><Relationship Id="rId7" Type="http://schemas.openxmlformats.org/officeDocument/2006/relationships/slideLayout" Target="../slideLayouts/slideLayout74.xml" /><Relationship Id="rId8" Type="http://schemas.openxmlformats.org/officeDocument/2006/relationships/slideLayout" Target="../slideLayouts/slideLayout75.xml" /><Relationship Id="rId9" Type="http://schemas.openxmlformats.org/officeDocument/2006/relationships/slideLayout" Target="../slideLayouts/slideLayout76.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85.xml" /><Relationship Id="rId10" Type="http://schemas.openxmlformats.org/officeDocument/2006/relationships/slideLayout" Target="../slideLayouts/slideLayout94.xml" /><Relationship Id="rId11" Type="http://schemas.openxmlformats.org/officeDocument/2006/relationships/slideLayout" Target="../slideLayouts/slideLayout95.xml" /><Relationship Id="rId12" Type="http://schemas.openxmlformats.org/officeDocument/2006/relationships/theme" Target="../theme/theme7.xml" /><Relationship Id="rId2" Type="http://schemas.openxmlformats.org/officeDocument/2006/relationships/slideLayout" Target="../slideLayouts/slideLayout86.xml" /><Relationship Id="rId3" Type="http://schemas.openxmlformats.org/officeDocument/2006/relationships/slideLayout" Target="../slideLayouts/slideLayout87.xml" /><Relationship Id="rId4" Type="http://schemas.openxmlformats.org/officeDocument/2006/relationships/slideLayout" Target="../slideLayouts/slideLayout88.xml" /><Relationship Id="rId5" Type="http://schemas.openxmlformats.org/officeDocument/2006/relationships/slideLayout" Target="../slideLayouts/slideLayout89.xml" /><Relationship Id="rId6" Type="http://schemas.openxmlformats.org/officeDocument/2006/relationships/slideLayout" Target="../slideLayouts/slideLayout90.xml" /><Relationship Id="rId7" Type="http://schemas.openxmlformats.org/officeDocument/2006/relationships/slideLayout" Target="../slideLayouts/slideLayout91.xml" /><Relationship Id="rId8" Type="http://schemas.openxmlformats.org/officeDocument/2006/relationships/slideLayout" Target="../slideLayouts/slideLayout92.xml" /><Relationship Id="rId9" Type="http://schemas.openxmlformats.org/officeDocument/2006/relationships/slideLayout" Target="../slideLayouts/slideLayout93.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96.xml" /><Relationship Id="rId10" Type="http://schemas.openxmlformats.org/officeDocument/2006/relationships/slideLayout" Target="../slideLayouts/slideLayout105.xml" /><Relationship Id="rId11" Type="http://schemas.openxmlformats.org/officeDocument/2006/relationships/slideLayout" Target="../slideLayouts/slideLayout106.xml" /><Relationship Id="rId12" Type="http://schemas.openxmlformats.org/officeDocument/2006/relationships/theme" Target="../theme/theme8.xml" /><Relationship Id="rId2" Type="http://schemas.openxmlformats.org/officeDocument/2006/relationships/slideLayout" Target="../slideLayouts/slideLayout97.xml" /><Relationship Id="rId3" Type="http://schemas.openxmlformats.org/officeDocument/2006/relationships/slideLayout" Target="../slideLayouts/slideLayout98.xml" /><Relationship Id="rId4" Type="http://schemas.openxmlformats.org/officeDocument/2006/relationships/slideLayout" Target="../slideLayouts/slideLayout99.xml" /><Relationship Id="rId5" Type="http://schemas.openxmlformats.org/officeDocument/2006/relationships/slideLayout" Target="../slideLayouts/slideLayout100.xml" /><Relationship Id="rId6" Type="http://schemas.openxmlformats.org/officeDocument/2006/relationships/slideLayout" Target="../slideLayouts/slideLayout101.xml" /><Relationship Id="rId7" Type="http://schemas.openxmlformats.org/officeDocument/2006/relationships/slideLayout" Target="../slideLayouts/slideLayout102.xml" /><Relationship Id="rId8" Type="http://schemas.openxmlformats.org/officeDocument/2006/relationships/slideLayout" Target="../slideLayouts/slideLayout103.xml" /><Relationship Id="rId9" Type="http://schemas.openxmlformats.org/officeDocument/2006/relationships/slideLayout" Target="../slideLayouts/slideLayout104.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grpSp>
        <p:nvGrpSpPr>
          <p:cNvPr id="8" name="Group 7"/>
          <p:cNvGrpSpPr/>
          <p:nvPr/>
        </p:nvGrpSpPr>
        <p:grpSpPr>
          <a:xfrm>
            <a:off x="0" y="0"/>
            <a:ext cx="12192000" cy="6858000"/>
            <a:chExt cx="12192000" cy="6858000"/>
          </a:xfrm>
        </p:grpSpPr>
        <p:sp>
          <p:nvSpPr>
            <p:cNvPr id="15" name="Rectangle 14"/>
            <p:cNvSpPr/>
            <p:nvPr/>
          </p:nvSpPr>
          <p:spPr>
            <a:xfrm>
              <a:off x="0" y="0"/>
              <a:ext cx="12192000" cy="6858000"/>
            </a:xfrm>
            <a:prstGeom prst="rect">
              <a:avLst/>
            </a:prstGeom>
            <a:blipFill>
              <a:blip r:embed="rId18">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1" name="Freeform 5"/>
            <p:cNvSpPr/>
            <p:nvPr/>
          </p:nvSpPr>
          <p:spPr bwMode="gray">
            <a:xfrm rot="21010068">
              <a:off x="8490951" y="1797517"/>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Freeform 5"/>
            <p:cNvSpPr/>
            <p:nvPr/>
          </p:nvSpPr>
          <p:spPr bwMode="gray">
            <a:xfrm>
              <a:off x="459506" y="1866405"/>
              <a:ext cx="11277600" cy="4533900"/>
            </a:xfrm>
            <a:custGeom>
              <a:rect l="0" t="0" r="r" b="b"/>
              <a:pathLst>
                <a:path w="7103"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ru-RU" smtClean="0"/>
              <a:t>Образец заголовка</a:t>
            </a:r>
            <a:endParaRPr lang="en-US"/>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defPPr>
              <a:defRPr lang="ru-RU"/>
            </a:defPPr>
            <a:lvl1pPr marL="0" algn="l"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uk-UA"/>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defPPr>
              <a:defRPr lang="ru-RU"/>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2784F5-0C17-4942-B52D-E6511986105A}" type="datetimeFigureOut">
              <a:rPr lang="uk-UA" smtClean="0"/>
              <a:t>15.03.2021</a:t>
            </a:fld>
            <a:endParaRPr lang="uk-UA"/>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defPPr>
              <a:defRPr lang="ru-RU"/>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320874-88F8-40A5-AE3A-EF214837FD2B}" type="slidenum">
              <a:rPr lang="uk-UA" smtClean="0"/>
              <a:t>‹#›</a:t>
            </a:fld>
            <a:endParaRPr lang="uk-UA"/>
          </a:p>
        </p:txBody>
      </p:sp>
    </p:spTree>
    <p:extLst>
      <p:ext uri="{BB962C8B-B14F-4D97-AF65-F5344CB8AC3E}">
        <p14:creationId xmlns:p14="http://schemas.microsoft.com/office/powerpoint/2010/main" val="366462221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ransition/>
  <p:timing/>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uk-UA"/>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ru-RU"/>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C10BF90-8C13-4BBD-9FB1-EF88D1C8CB63}" type="datetimeFigureOut">
              <a:rPr lang="uk-UA" smtClean="0"/>
              <a:t>22.03.2021</a:t>
            </a:fld>
            <a:endParaRPr lang="uk-UA"/>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uk-UA"/>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93EB56E-BC2E-47AE-A7B0-04E107CE5F10}" type="slidenum">
              <a:rPr lang="uk-UA" smtClean="0"/>
              <a:t>‹#›</a:t>
            </a:fld>
            <a:endParaRPr lang="uk-UA"/>
          </a:p>
        </p:txBody>
      </p:sp>
    </p:spTree>
    <p:extLst>
      <p:ext uri="{BB962C8B-B14F-4D97-AF65-F5344CB8AC3E}">
        <p14:creationId xmlns:p14="http://schemas.microsoft.com/office/powerpoint/2010/main" val="82041835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ru-RU"/>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D01AEBC-0A6F-432E-836E-9327ED117709}" type="datetimeFigureOut">
              <a:rPr lang="ru-RU" smtClean="0"/>
              <a:t>12.04.2021</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10B99D0-A6CF-4A0D-8B01-FEA294F14A44}" type="slidenum">
              <a:rPr lang="ru-RU" smtClean="0"/>
              <a:t>‹#›</a:t>
            </a:fld>
            <a:endParaRPr lang="ru-RU"/>
          </a:p>
        </p:txBody>
      </p:sp>
    </p:spTree>
    <p:extLst>
      <p:ext uri="{BB962C8B-B14F-4D97-AF65-F5344CB8AC3E}">
        <p14:creationId xmlns:p14="http://schemas.microsoft.com/office/powerpoint/2010/main" val="124255740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grpSp>
        <p:nvGrpSpPr>
          <p:cNvPr id="8" name="Group 7"/>
          <p:cNvGrpSpPr/>
          <p:nvPr/>
        </p:nvGrpSpPr>
        <p:grpSpPr>
          <a:xfrm>
            <a:off x="0" y="0"/>
            <a:ext cx="12192000" cy="6858000"/>
            <a:chExt cx="12192000" cy="6858000"/>
          </a:xfrm>
        </p:grpSpPr>
        <p:sp>
          <p:nvSpPr>
            <p:cNvPr id="15" name="Rectangle 14"/>
            <p:cNvSpPr/>
            <p:nvPr/>
          </p:nvSpPr>
          <p:spPr>
            <a:xfrm>
              <a:off x="0" y="0"/>
              <a:ext cx="12192000" cy="6858000"/>
            </a:xfrm>
            <a:prstGeom prst="rect">
              <a:avLst/>
            </a:prstGeom>
            <a:blipFill>
              <a:blip r:embed="rId18">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1" name="Freeform 5"/>
            <p:cNvSpPr/>
            <p:nvPr/>
          </p:nvSpPr>
          <p:spPr bwMode="gray">
            <a:xfrm rot="21010068">
              <a:off x="8490951" y="1797517"/>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Freeform 5"/>
            <p:cNvSpPr/>
            <p:nvPr/>
          </p:nvSpPr>
          <p:spPr bwMode="gray">
            <a:xfrm>
              <a:off x="459506" y="1866405"/>
              <a:ext cx="11277600" cy="4533900"/>
            </a:xfrm>
            <a:custGeom>
              <a:rect l="0" t="0" r="r" b="b"/>
              <a:pathLst>
                <a:path w="7103"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ru-RU" smtClean="0"/>
              <a:t>Образец заголовка</a:t>
            </a:r>
            <a:endParaRPr lang="en-US"/>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defPPr>
              <a:defRPr lang="ru-RU"/>
            </a:defPPr>
            <a:lvl1pPr marL="0" algn="l"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uk-UA"/>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defPPr>
              <a:defRPr lang="ru-RU"/>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2784F5-0C17-4942-B52D-E6511986105A}" type="datetimeFigureOut">
              <a:rPr lang="uk-UA" smtClean="0"/>
              <a:t>12.04.2021</a:t>
            </a:fld>
            <a:endParaRPr lang="uk-UA"/>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defPPr>
              <a:defRPr lang="ru-RU"/>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320874-88F8-40A5-AE3A-EF214837FD2B}" type="slidenum">
              <a:rPr lang="uk-UA" smtClean="0"/>
              <a:t>‹#›</a:t>
            </a:fld>
            <a:endParaRPr lang="uk-UA"/>
          </a:p>
        </p:txBody>
      </p:sp>
    </p:spTree>
    <p:extLst>
      <p:ext uri="{BB962C8B-B14F-4D97-AF65-F5344CB8AC3E}">
        <p14:creationId xmlns:p14="http://schemas.microsoft.com/office/powerpoint/2010/main" val="366462221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ransition/>
  <p:timing/>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grpSp>
        <p:nvGrpSpPr>
          <p:cNvPr id="8" name="Group 7"/>
          <p:cNvGrpSpPr/>
          <p:nvPr/>
        </p:nvGrpSpPr>
        <p:grpSpPr>
          <a:xfrm>
            <a:off x="0" y="0"/>
            <a:ext cx="12192000" cy="6858000"/>
            <a:chExt cx="12192000" cy="6858000"/>
          </a:xfrm>
        </p:grpSpPr>
        <p:sp>
          <p:nvSpPr>
            <p:cNvPr id="15" name="Rectangle 14"/>
            <p:cNvSpPr/>
            <p:nvPr/>
          </p:nvSpPr>
          <p:spPr>
            <a:xfrm>
              <a:off x="0" y="0"/>
              <a:ext cx="12192000" cy="6858000"/>
            </a:xfrm>
            <a:prstGeom prst="rect">
              <a:avLst/>
            </a:prstGeom>
            <a:blipFill>
              <a:blip r:embed="rId18">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gradFill>
            <a:ln>
              <a:noFill/>
            </a:ln>
            <a:effectLst/>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21" name="Freeform 5"/>
            <p:cNvSpPr/>
            <p:nvPr/>
          </p:nvSpPr>
          <p:spPr bwMode="gray">
            <a:xfrm rot="21010068">
              <a:off x="8490951" y="1797517"/>
              <a:ext cx="3299407" cy="440924"/>
            </a:xfrm>
            <a:custGeom>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6" name="Freeform 5"/>
            <p:cNvSpPr/>
            <p:nvPr/>
          </p:nvSpPr>
          <p:spPr bwMode="gray">
            <a:xfrm>
              <a:off x="459506" y="1866405"/>
              <a:ext cx="11277600" cy="4533900"/>
            </a:xfrm>
            <a:custGeom>
              <a:rect l="0" t="0" r="r" b="b"/>
              <a:pathLst>
                <a:path w="7103"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19" name="Freeform 5"/>
            <p:cNvSpPr>
              <a:spLocks noEditPoints="1"/>
            </p:cNvSpPr>
            <p:nvPr/>
          </p:nvSpPr>
          <p:spPr bwMode="gray">
            <a:xfrm>
              <a:off x="0" y="1587"/>
              <a:ext cx="12192000" cy="6856413"/>
            </a:xfrm>
            <a:custGeom>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ru-RU" smtClean="0"/>
              <a:t>Образец заголовка</a:t>
            </a:r>
            <a:endParaRPr lang="en-US"/>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defPPr>
              <a:defRPr lang="ru-RU"/>
            </a:defPPr>
            <a:lvl1pPr marL="0" algn="l"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uk-UA"/>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defPPr>
              <a:defRPr lang="ru-RU"/>
            </a:defPPr>
            <a:lvl1pPr marL="0" algn="r"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B2784F5-0C17-4942-B52D-E6511986105A}" type="datetimeFigureOut">
              <a:rPr lang="uk-UA" smtClean="0"/>
              <a:t>12.04.2021</a:t>
            </a:fld>
            <a:endParaRPr lang="uk-UA"/>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defPPr>
              <a:defRPr lang="ru-RU"/>
            </a:defPPr>
            <a:lvl1pPr marL="0" algn="ctr" defTabSz="914400" rtl="0" eaLnBrk="1" latinLnBrk="0" hangingPunct="1">
              <a:defRPr sz="28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9320874-88F8-40A5-AE3A-EF214837FD2B}" type="slidenum">
              <a:rPr lang="uk-UA" smtClean="0"/>
              <a:t>‹#›</a:t>
            </a:fld>
            <a:endParaRPr lang="uk-UA"/>
          </a:p>
        </p:txBody>
      </p:sp>
    </p:spTree>
    <p:extLst>
      <p:ext uri="{BB962C8B-B14F-4D97-AF65-F5344CB8AC3E}">
        <p14:creationId xmlns:p14="http://schemas.microsoft.com/office/powerpoint/2010/main" val="366462221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ransition/>
  <p:timing/>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ct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ct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ct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ru-RU"/>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8D6259-ADC2-45CA-97EE-CE258D274634}" type="datetimeFigureOut">
              <a:rPr lang="ru-RU" smtClean="0"/>
              <a:t>23.11.2022</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D8CDA0-D35F-4769-9820-D99387D240C0}" type="slidenum">
              <a:rPr lang="ru-RU" smtClean="0"/>
              <a:t>‹#›</a:t>
            </a:fld>
            <a:endParaRPr lang="ru-RU"/>
          </a:p>
        </p:txBody>
      </p:sp>
    </p:spTree>
    <p:extLst>
      <p:ext uri="{BB962C8B-B14F-4D97-AF65-F5344CB8AC3E}">
        <p14:creationId xmlns:p14="http://schemas.microsoft.com/office/powerpoint/2010/main" val="571232999"/>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ru-RU"/>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E8D6259-ADC2-45CA-97EE-CE258D274634}" type="datetimeFigureOut">
              <a:rPr lang="ru-RU" smtClean="0"/>
              <a:t>20.11.2022</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ru-RU"/>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D8CDA0-D35F-4769-9820-D99387D240C0}" type="slidenum">
              <a:rPr lang="ru-RU" smtClean="0"/>
              <a:t>‹#›</a:t>
            </a:fld>
            <a:endParaRPr lang="ru-RU"/>
          </a:p>
        </p:txBody>
      </p:sp>
    </p:spTree>
    <p:extLst>
      <p:ext uri="{BB962C8B-B14F-4D97-AF65-F5344CB8AC3E}">
        <p14:creationId xmlns:p14="http://schemas.microsoft.com/office/powerpoint/2010/main" val="57123299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2.xml"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00.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89.png" /><Relationship Id="rId3" Type="http://schemas.openxmlformats.org/officeDocument/2006/relationships/image" Target="../media/image90.png" /></Relationships>
</file>

<file path=ppt/slides/_rels/slide101.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91.png" /><Relationship Id="rId3" Type="http://schemas.openxmlformats.org/officeDocument/2006/relationships/image" Target="../media/image92.png" /><Relationship Id="rId4" Type="http://schemas.openxmlformats.org/officeDocument/2006/relationships/image" Target="../media/image93.png" /></Relationships>
</file>

<file path=ppt/slides/_rels/slide102.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94.png" /><Relationship Id="rId3" Type="http://schemas.openxmlformats.org/officeDocument/2006/relationships/image" Target="../media/image95.png" /></Relationships>
</file>

<file path=ppt/slides/_rels/slide103.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96.png" /></Relationships>
</file>

<file path=ppt/slides/_rels/slide104.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97.png" /><Relationship Id="rId3" Type="http://schemas.openxmlformats.org/officeDocument/2006/relationships/image" Target="../media/image98.png" /></Relationships>
</file>

<file path=ppt/slides/_rels/slide105.xml.rels>&#65279;<?xml version="1.0" encoding="utf-8" standalone="yes"?><Relationships xmlns="http://schemas.openxmlformats.org/package/2006/relationships"><Relationship Id="rId1" Type="http://schemas.openxmlformats.org/officeDocument/2006/relationships/slideLayout" Target="../slideLayouts/slideLayout52.xml" /></Relationships>
</file>

<file path=ppt/slides/_rels/slide106.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99.jpeg" /></Relationships>
</file>

<file path=ppt/slides/_rels/slide107.xml.rels>&#65279;<?xml version="1.0" encoding="utf-8" standalone="yes"?><Relationships xmlns="http://schemas.openxmlformats.org/package/2006/relationships"><Relationship Id="rId1" Type="http://schemas.openxmlformats.org/officeDocument/2006/relationships/slideLayout" Target="../slideLayouts/slideLayout52.xml" /></Relationships>
</file>

<file path=ppt/slides/_rels/slide108.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100.png" /><Relationship Id="rId3" Type="http://schemas.openxmlformats.org/officeDocument/2006/relationships/image" Target="../media/image101.png" /><Relationship Id="rId4" Type="http://schemas.openxmlformats.org/officeDocument/2006/relationships/image" Target="../media/image102.png" /><Relationship Id="rId5" Type="http://schemas.openxmlformats.org/officeDocument/2006/relationships/image" Target="../media/image103.png" /><Relationship Id="rId6" Type="http://schemas.openxmlformats.org/officeDocument/2006/relationships/image" Target="../media/image104.png" /></Relationships>
</file>

<file path=ppt/slides/_rels/slide109.xml.rels>&#65279;<?xml version="1.0" encoding="utf-8" standalone="yes"?><Relationships xmlns="http://schemas.openxmlformats.org/package/2006/relationships"><Relationship Id="rId1" Type="http://schemas.openxmlformats.org/officeDocument/2006/relationships/slideLayout" Target="../slideLayouts/slideLayout68.xml"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comments" Target="../comments/comment2.xml" /></Relationships>
</file>

<file path=ppt/slides/_rels/slide110.xml.rels>&#65279;<?xml version="1.0" encoding="utf-8" standalone="yes"?><Relationships xmlns="http://schemas.openxmlformats.org/package/2006/relationships"><Relationship Id="rId1" Type="http://schemas.openxmlformats.org/officeDocument/2006/relationships/slideLayout" Target="../slideLayouts/slideLayout69.xml" /></Relationships>
</file>

<file path=ppt/slides/_rels/slide111.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105.png" /></Relationships>
</file>

<file path=ppt/slides/_rels/slide112.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106.png" /></Relationships>
</file>

<file path=ppt/slides/_rels/slide113.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107.png" /></Relationships>
</file>

<file path=ppt/slides/_rels/slide114.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108.png" /></Relationships>
</file>

<file path=ppt/slides/_rels/slide115.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109.png" /></Relationships>
</file>

<file path=ppt/slides/_rels/slide116.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110.png" /><Relationship Id="rId3" Type="http://schemas.openxmlformats.org/officeDocument/2006/relationships/image" Target="../media/image111.png" /><Relationship Id="rId4" Type="http://schemas.openxmlformats.org/officeDocument/2006/relationships/image" Target="../media/image112.png" /><Relationship Id="rId5" Type="http://schemas.openxmlformats.org/officeDocument/2006/relationships/image" Target="../media/image113.png" /></Relationships>
</file>

<file path=ppt/slides/_rels/slide117.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114.png" /><Relationship Id="rId3" Type="http://schemas.openxmlformats.org/officeDocument/2006/relationships/image" Target="../media/image115.png" /></Relationships>
</file>

<file path=ppt/slides/_rels/slide118.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116.png" /><Relationship Id="rId3" Type="http://schemas.openxmlformats.org/officeDocument/2006/relationships/image" Target="../media/image117.png" /><Relationship Id="rId4" Type="http://schemas.openxmlformats.org/officeDocument/2006/relationships/image" Target="../media/image118.png" /></Relationships>
</file>

<file path=ppt/slides/_rels/slide119.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119.png" /><Relationship Id="rId3" Type="http://schemas.openxmlformats.org/officeDocument/2006/relationships/image" Target="../media/image120.png" /><Relationship Id="rId4" Type="http://schemas.openxmlformats.org/officeDocument/2006/relationships/image" Target="../media/image121.png" /><Relationship Id="rId5" Type="http://schemas.openxmlformats.org/officeDocument/2006/relationships/image" Target="../media/image122.pn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20.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123.png" /><Relationship Id="rId3" Type="http://schemas.openxmlformats.org/officeDocument/2006/relationships/image" Target="../media/image124.png" /><Relationship Id="rId4" Type="http://schemas.openxmlformats.org/officeDocument/2006/relationships/image" Target="../media/image125.png" /><Relationship Id="rId5" Type="http://schemas.openxmlformats.org/officeDocument/2006/relationships/image" Target="../media/image126.png" /></Relationships>
</file>

<file path=ppt/slides/_rels/slide121.xml.rels>&#65279;<?xml version="1.0" encoding="utf-8" standalone="yes"?><Relationships xmlns="http://schemas.openxmlformats.org/package/2006/relationships"><Relationship Id="rId1" Type="http://schemas.openxmlformats.org/officeDocument/2006/relationships/slideLayout" Target="../slideLayouts/slideLayout69.xml" /><Relationship Id="rId10" Type="http://schemas.openxmlformats.org/officeDocument/2006/relationships/image" Target="../media/image135.png" /><Relationship Id="rId11" Type="http://schemas.openxmlformats.org/officeDocument/2006/relationships/image" Target="../media/image136.png" /><Relationship Id="rId2" Type="http://schemas.openxmlformats.org/officeDocument/2006/relationships/image" Target="../media/image127.png" /><Relationship Id="rId3" Type="http://schemas.openxmlformats.org/officeDocument/2006/relationships/image" Target="../media/image128.png" /><Relationship Id="rId4" Type="http://schemas.openxmlformats.org/officeDocument/2006/relationships/image" Target="../media/image129.png" /><Relationship Id="rId5" Type="http://schemas.openxmlformats.org/officeDocument/2006/relationships/image" Target="../media/image130.png" /><Relationship Id="rId6" Type="http://schemas.openxmlformats.org/officeDocument/2006/relationships/image" Target="../media/image131.png" /><Relationship Id="rId7" Type="http://schemas.openxmlformats.org/officeDocument/2006/relationships/image" Target="../media/image132.png" /><Relationship Id="rId8" Type="http://schemas.openxmlformats.org/officeDocument/2006/relationships/image" Target="../media/image133.png" /><Relationship Id="rId9" Type="http://schemas.openxmlformats.org/officeDocument/2006/relationships/image" Target="../media/image134.png" /></Relationships>
</file>

<file path=ppt/slides/_rels/slide122.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137.png" /><Relationship Id="rId3" Type="http://schemas.openxmlformats.org/officeDocument/2006/relationships/image" Target="../media/image138.png" /><Relationship Id="rId4" Type="http://schemas.openxmlformats.org/officeDocument/2006/relationships/image" Target="../media/image139.png" /><Relationship Id="rId5" Type="http://schemas.openxmlformats.org/officeDocument/2006/relationships/image" Target="../media/image140.png" /></Relationships>
</file>

<file path=ppt/slides/_rels/slide123.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141.png" /></Relationships>
</file>

<file path=ppt/slides/_rels/slide124.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142.png" /></Relationships>
</file>

<file path=ppt/slides/_rels/slide125.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143.png" /></Relationships>
</file>

<file path=ppt/slides/_rels/slide126.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144.png" /><Relationship Id="rId3" Type="http://schemas.openxmlformats.org/officeDocument/2006/relationships/image" Target="../media/image145.png" /></Relationships>
</file>

<file path=ppt/slides/_rels/slide127.xml.rels>&#65279;<?xml version="1.0" encoding="utf-8" standalone="yes"?><Relationships xmlns="http://schemas.openxmlformats.org/package/2006/relationships"><Relationship Id="rId1" Type="http://schemas.openxmlformats.org/officeDocument/2006/relationships/slideLayout" Target="../slideLayouts/slideLayout69.xml" /><Relationship Id="rId2" Type="http://schemas.openxmlformats.org/officeDocument/2006/relationships/image" Target="../media/image146.png" /><Relationship Id="rId3" Type="http://schemas.openxmlformats.org/officeDocument/2006/relationships/image" Target="../media/image147.png" /></Relationships>
</file>

<file path=ppt/slides/_rels/slide128.xml.rels>&#65279;<?xml version="1.0" encoding="utf-8" standalone="yes"?><Relationships xmlns="http://schemas.openxmlformats.org/package/2006/relationships"><Relationship Id="rId1" Type="http://schemas.openxmlformats.org/officeDocument/2006/relationships/slideLayout" Target="../slideLayouts/slideLayout85.xml" /><Relationship Id="rId2" Type="http://schemas.openxmlformats.org/officeDocument/2006/relationships/notesSlide" Target="../notesSlides/notesSlide37.xml" /></Relationships>
</file>

<file path=ppt/slides/_rels/slide129.xml.rels>&#65279;<?xml version="1.0" encoding="utf-8" standalone="yes"?><Relationships xmlns="http://schemas.openxmlformats.org/package/2006/relationships"><Relationship Id="rId1" Type="http://schemas.openxmlformats.org/officeDocument/2006/relationships/slideLayout" Target="../slideLayouts/slideLayout86.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comments" Target="../comments/comment3.xml" /></Relationships>
</file>

<file path=ppt/slides/_rels/slide130.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38.xml" /></Relationships>
</file>

<file path=ppt/slides/_rels/slide131.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39.xml" /><Relationship Id="rId3" Type="http://schemas.openxmlformats.org/officeDocument/2006/relationships/image" Target="../media/image148.png" /><Relationship Id="rId4" Type="http://schemas.openxmlformats.org/officeDocument/2006/relationships/image" Target="../media/image149.png" /></Relationships>
</file>

<file path=ppt/slides/_rels/slide132.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40.xml" /><Relationship Id="rId3" Type="http://schemas.openxmlformats.org/officeDocument/2006/relationships/image" Target="../media/image150.png" /></Relationships>
</file>

<file path=ppt/slides/_rels/slide133.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image" Target="../media/image151.png" /></Relationships>
</file>

<file path=ppt/slides/_rels/slide134.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41.xml" /><Relationship Id="rId3" Type="http://schemas.openxmlformats.org/officeDocument/2006/relationships/image" Target="../media/image152.png" /></Relationships>
</file>

<file path=ppt/slides/_rels/slide135.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42.xml" /><Relationship Id="rId3" Type="http://schemas.openxmlformats.org/officeDocument/2006/relationships/image" Target="../media/image153.png" /><Relationship Id="rId4" Type="http://schemas.openxmlformats.org/officeDocument/2006/relationships/image" Target="../media/image154.png" /><Relationship Id="rId5" Type="http://schemas.openxmlformats.org/officeDocument/2006/relationships/hyperlink" Target="http://easyonlineconverter.com/converters/checksum_converter.html" TargetMode="External" /></Relationships>
</file>

<file path=ppt/slides/_rels/slide136.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43.xml" /><Relationship Id="rId3" Type="http://schemas.openxmlformats.org/officeDocument/2006/relationships/image" Target="../media/image155.png" /></Relationships>
</file>

<file path=ppt/slides/_rels/slide137.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44.xml" /><Relationship Id="rId3" Type="http://schemas.openxmlformats.org/officeDocument/2006/relationships/image" Target="../media/image156.png" /><Relationship Id="rId4" Type="http://schemas.openxmlformats.org/officeDocument/2006/relationships/image" Target="../media/image157.png" /></Relationships>
</file>

<file path=ppt/slides/_rels/slide138.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image" Target="../media/image158.png" /></Relationships>
</file>

<file path=ppt/slides/_rels/slide139.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45.xml" /><Relationship Id="rId3" Type="http://schemas.openxmlformats.org/officeDocument/2006/relationships/image" Target="../media/image159.pn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140.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image" Target="../media/image160.png" /></Relationships>
</file>

<file path=ppt/slides/_rels/slide141.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image" Target="../media/image161.png" /></Relationships>
</file>

<file path=ppt/slides/_rels/slide142.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image" Target="../media/image162.png" /></Relationships>
</file>

<file path=ppt/slides/_rels/slide143.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image" Target="../media/image163.png" /><Relationship Id="rId3" Type="http://schemas.openxmlformats.org/officeDocument/2006/relationships/image" Target="../media/image164.png" /></Relationships>
</file>

<file path=ppt/slides/_rels/slide144.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46.xml" /><Relationship Id="rId3" Type="http://schemas.openxmlformats.org/officeDocument/2006/relationships/image" Target="../media/image165.png" /><Relationship Id="rId4" Type="http://schemas.openxmlformats.org/officeDocument/2006/relationships/image" Target="../media/image166.png" /></Relationships>
</file>

<file path=ppt/slides/_rels/slide145.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47.xml" /><Relationship Id="rId3" Type="http://schemas.openxmlformats.org/officeDocument/2006/relationships/image" Target="../media/image167.png" /><Relationship Id="rId4" Type="http://schemas.openxmlformats.org/officeDocument/2006/relationships/image" Target="../media/image168.png" /></Relationships>
</file>

<file path=ppt/slides/_rels/slide146.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48.xml" /><Relationship Id="rId3" Type="http://schemas.openxmlformats.org/officeDocument/2006/relationships/image" Target="../media/image169.png" /><Relationship Id="rId4" Type="http://schemas.openxmlformats.org/officeDocument/2006/relationships/image" Target="../media/image170.png" /></Relationships>
</file>

<file path=ppt/slides/_rels/slide147.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49.xml" /><Relationship Id="rId3" Type="http://schemas.openxmlformats.org/officeDocument/2006/relationships/image" Target="../media/image171.png" /></Relationships>
</file>

<file path=ppt/slides/_rels/slide148.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50.xml" /><Relationship Id="rId3" Type="http://schemas.openxmlformats.org/officeDocument/2006/relationships/image" Target="../media/image172.png" /></Relationships>
</file>

<file path=ppt/slides/_rels/slide149.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51.xml" /><Relationship Id="rId3" Type="http://schemas.openxmlformats.org/officeDocument/2006/relationships/image" Target="../media/image173.png" /><Relationship Id="rId4" Type="http://schemas.openxmlformats.org/officeDocument/2006/relationships/image" Target="../media/image174.pn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2.xml" /><Relationship Id="rId3" Type="http://schemas.openxmlformats.org/officeDocument/2006/relationships/image" Target="../media/image8.png" /></Relationships>
</file>

<file path=ppt/slides/_rels/slide150.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image" Target="../media/image175.png" /></Relationships>
</file>

<file path=ppt/slides/_rels/slide151.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image" Target="../media/image176.png" /></Relationships>
</file>

<file path=ppt/slides/_rels/slide152.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image" Target="../media/image177.png" /></Relationships>
</file>

<file path=ppt/slides/_rels/slide153.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52.xml" /><Relationship Id="rId3" Type="http://schemas.openxmlformats.org/officeDocument/2006/relationships/image" Target="../media/image178.png" /></Relationships>
</file>

<file path=ppt/slides/_rels/slide154.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53.xml" /><Relationship Id="rId3" Type="http://schemas.openxmlformats.org/officeDocument/2006/relationships/image" Target="../media/image179.png" /><Relationship Id="rId4" Type="http://schemas.openxmlformats.org/officeDocument/2006/relationships/image" Target="../media/image180.png" /></Relationships>
</file>

<file path=ppt/slides/_rels/slide155.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54.xml" /><Relationship Id="rId3" Type="http://schemas.openxmlformats.org/officeDocument/2006/relationships/image" Target="../media/image181.png" /></Relationships>
</file>

<file path=ppt/slides/_rels/slide156.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image" Target="../media/image182.png" /><Relationship Id="rId3" Type="http://schemas.openxmlformats.org/officeDocument/2006/relationships/image" Target="../media/image183.png" /><Relationship Id="rId4" Type="http://schemas.openxmlformats.org/officeDocument/2006/relationships/image" Target="../media/image184.png" /></Relationships>
</file>

<file path=ppt/slides/_rels/slide157.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55.xml" /><Relationship Id="rId3" Type="http://schemas.openxmlformats.org/officeDocument/2006/relationships/image" Target="../media/image185.png" /><Relationship Id="rId4" Type="http://schemas.openxmlformats.org/officeDocument/2006/relationships/image" Target="../media/image186.png" /><Relationship Id="rId5" Type="http://schemas.openxmlformats.org/officeDocument/2006/relationships/image" Target="../media/image187.png" /><Relationship Id="rId6" Type="http://schemas.openxmlformats.org/officeDocument/2006/relationships/image" Target="../media/image188.png" /></Relationships>
</file>

<file path=ppt/slides/_rels/slide158.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56.xml" /><Relationship Id="rId3" Type="http://schemas.openxmlformats.org/officeDocument/2006/relationships/image" Target="../media/image189.png" /><Relationship Id="rId4" Type="http://schemas.openxmlformats.org/officeDocument/2006/relationships/hyperlink" Target="https://resources.infosecinstitute.com/topic/cybercrime-exploits-digital-certificates/" TargetMode="External" /></Relationships>
</file>

<file path=ppt/slides/_rels/slide159.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57.xml" /><Relationship Id="rId3" Type="http://schemas.openxmlformats.org/officeDocument/2006/relationships/image" Target="../media/image190.pn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9.png" /><Relationship Id="rId3" Type="http://schemas.openxmlformats.org/officeDocument/2006/relationships/image" Target="../media/image10.png" /></Relationships>
</file>

<file path=ppt/slides/_rels/slide160.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image" Target="../media/image191.png" /><Relationship Id="rId3" Type="http://schemas.openxmlformats.org/officeDocument/2006/relationships/image" Target="../media/image192.png" /><Relationship Id="rId4" Type="http://schemas.openxmlformats.org/officeDocument/2006/relationships/image" Target="../media/image193.png" /></Relationships>
</file>

<file path=ppt/slides/_rels/slide161.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58.xml" /><Relationship Id="rId3" Type="http://schemas.openxmlformats.org/officeDocument/2006/relationships/image" Target="../media/image194.png" /></Relationships>
</file>

<file path=ppt/slides/_rels/slide162.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59.xml" /><Relationship Id="rId3" Type="http://schemas.openxmlformats.org/officeDocument/2006/relationships/image" Target="../media/image195.png" /><Relationship Id="rId4" Type="http://schemas.openxmlformats.org/officeDocument/2006/relationships/image" Target="../media/image196.png" /></Relationships>
</file>

<file path=ppt/slides/_rels/slide163.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60.xml" /><Relationship Id="rId3" Type="http://schemas.openxmlformats.org/officeDocument/2006/relationships/image" Target="../media/image197.png" /><Relationship Id="rId4" Type="http://schemas.openxmlformats.org/officeDocument/2006/relationships/image" Target="../media/image198.png" /><Relationship Id="rId5" Type="http://schemas.openxmlformats.org/officeDocument/2006/relationships/image" Target="../media/image199.png" /><Relationship Id="rId6" Type="http://schemas.openxmlformats.org/officeDocument/2006/relationships/image" Target="../media/image200.png" /><Relationship Id="rId7" Type="http://schemas.openxmlformats.org/officeDocument/2006/relationships/image" Target="../media/image201.png" /><Relationship Id="rId8" Type="http://schemas.openxmlformats.org/officeDocument/2006/relationships/image" Target="../media/image202.png" /><Relationship Id="rId9" Type="http://schemas.openxmlformats.org/officeDocument/2006/relationships/image" Target="../media/image203.png" /></Relationships>
</file>

<file path=ppt/slides/_rels/slide164.xml.rels>&#65279;<?xml version="1.0" encoding="utf-8" standalone="yes"?><Relationships xmlns="http://schemas.openxmlformats.org/package/2006/relationships"><Relationship Id="rId1" Type="http://schemas.openxmlformats.org/officeDocument/2006/relationships/slideLayout" Target="../slideLayouts/slideLayout86.xml" /><Relationship Id="rId2" Type="http://schemas.openxmlformats.org/officeDocument/2006/relationships/notesSlide" Target="../notesSlides/notesSlide61.xml" /><Relationship Id="rId3" Type="http://schemas.openxmlformats.org/officeDocument/2006/relationships/hyperlink" Target="https://uk.wikipedia.org/wiki/%D0%90%D0%BD%D0%B3%D0%BB%D1%96%D0%B9%D1%81%D1%8C%D0%BA%D0%B0_%D0%BC%D0%BE%D0%B2%D0%B0" TargetMode="External" /><Relationship Id="rId4" Type="http://schemas.openxmlformats.org/officeDocument/2006/relationships/image" Target="../media/image204.png" /></Relationships>
</file>

<file path=ppt/slides/_rels/slide165.xml.rels>&#65279;<?xml version="1.0" encoding="utf-8" standalone="yes"?><Relationships xmlns="http://schemas.openxmlformats.org/package/2006/relationships"><Relationship Id="rId1" Type="http://schemas.openxmlformats.org/officeDocument/2006/relationships/slideLayout" Target="../slideLayouts/slideLayout96.xml" /><Relationship Id="rId2" Type="http://schemas.openxmlformats.org/officeDocument/2006/relationships/notesSlide" Target="../notesSlides/notesSlide62.xml" /></Relationships>
</file>

<file path=ppt/slides/_rels/slide166.xml.rels>&#65279;<?xml version="1.0" encoding="utf-8" standalone="yes"?><Relationships xmlns="http://schemas.openxmlformats.org/package/2006/relationships"><Relationship Id="rId1" Type="http://schemas.openxmlformats.org/officeDocument/2006/relationships/slideLayout" Target="../slideLayouts/slideLayout97.xml" /><Relationship Id="rId2" Type="http://schemas.openxmlformats.org/officeDocument/2006/relationships/notesSlide" Target="../notesSlides/notesSlide63.xml" /><Relationship Id="rId3" Type="http://schemas.openxmlformats.org/officeDocument/2006/relationships/image" Target="../media/image205.png" /><Relationship Id="rId4" Type="http://schemas.openxmlformats.org/officeDocument/2006/relationships/image" Target="../media/image206.jpeg" /></Relationships>
</file>

<file path=ppt/slides/_rels/slide167.xml.rels>&#65279;<?xml version="1.0" encoding="utf-8" standalone="yes"?><Relationships xmlns="http://schemas.openxmlformats.org/package/2006/relationships"><Relationship Id="rId1" Type="http://schemas.openxmlformats.org/officeDocument/2006/relationships/slideLayout" Target="../slideLayouts/slideLayout97.xml" /><Relationship Id="rId2" Type="http://schemas.openxmlformats.org/officeDocument/2006/relationships/notesSlide" Target="../notesSlides/notesSlide64.xml" /><Relationship Id="rId3" Type="http://schemas.openxmlformats.org/officeDocument/2006/relationships/image" Target="../media/image207.png" /></Relationships>
</file>

<file path=ppt/slides/_rels/slide168.xml.rels>&#65279;<?xml version="1.0" encoding="utf-8" standalone="yes"?><Relationships xmlns="http://schemas.openxmlformats.org/package/2006/relationships"><Relationship Id="rId1" Type="http://schemas.openxmlformats.org/officeDocument/2006/relationships/slideLayout" Target="../slideLayouts/slideLayout97.xml" /><Relationship Id="rId2" Type="http://schemas.openxmlformats.org/officeDocument/2006/relationships/notesSlide" Target="../notesSlides/notesSlide65.xml" /><Relationship Id="rId3" Type="http://schemas.openxmlformats.org/officeDocument/2006/relationships/image" Target="../media/image208.png" /></Relationships>
</file>

<file path=ppt/slides/_rels/slide169.xml.rels>&#65279;<?xml version="1.0" encoding="utf-8" standalone="yes"?><Relationships xmlns="http://schemas.openxmlformats.org/package/2006/relationships"><Relationship Id="rId1" Type="http://schemas.openxmlformats.org/officeDocument/2006/relationships/slideLayout" Target="../slideLayouts/slideLayout97.xml" /><Relationship Id="rId2" Type="http://schemas.openxmlformats.org/officeDocument/2006/relationships/notesSlide" Target="../notesSlides/notesSlide66.xml" /><Relationship Id="rId3" Type="http://schemas.openxmlformats.org/officeDocument/2006/relationships/image" Target="../media/image209.png" /><Relationship Id="rId4" Type="http://schemas.openxmlformats.org/officeDocument/2006/relationships/image" Target="../media/image210.pn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1.png" /><Relationship Id="rId3" Type="http://schemas.openxmlformats.org/officeDocument/2006/relationships/image" Target="../media/image12.png" /><Relationship Id="rId4" Type="http://schemas.openxmlformats.org/officeDocument/2006/relationships/image" Target="../media/image13.png" /></Relationships>
</file>

<file path=ppt/slides/_rels/slide170.xml.rels>&#65279;<?xml version="1.0" encoding="utf-8" standalone="yes"?><Relationships xmlns="http://schemas.openxmlformats.org/package/2006/relationships"><Relationship Id="rId1" Type="http://schemas.openxmlformats.org/officeDocument/2006/relationships/slideLayout" Target="../slideLayouts/slideLayout97.xml" /><Relationship Id="rId2" Type="http://schemas.openxmlformats.org/officeDocument/2006/relationships/notesSlide" Target="../notesSlides/notesSlide67.xml" /><Relationship Id="rId3" Type="http://schemas.openxmlformats.org/officeDocument/2006/relationships/image" Target="../media/image211.png" /><Relationship Id="rId4" Type="http://schemas.openxmlformats.org/officeDocument/2006/relationships/image" Target="../media/image212.png" /></Relationships>
</file>

<file path=ppt/slides/_rels/slide171.xml.rels>&#65279;<?xml version="1.0" encoding="utf-8" standalone="yes"?><Relationships xmlns="http://schemas.openxmlformats.org/package/2006/relationships"><Relationship Id="rId1" Type="http://schemas.openxmlformats.org/officeDocument/2006/relationships/slideLayout" Target="../slideLayouts/slideLayout97.xml" /><Relationship Id="rId2" Type="http://schemas.openxmlformats.org/officeDocument/2006/relationships/image" Target="../media/image213.png" /><Relationship Id="rId3" Type="http://schemas.openxmlformats.org/officeDocument/2006/relationships/image" Target="../media/image214.png" /><Relationship Id="rId4" Type="http://schemas.openxmlformats.org/officeDocument/2006/relationships/image" Target="../media/image215.png" /></Relationships>
</file>

<file path=ppt/slides/_rels/slide172.xml.rels>&#65279;<?xml version="1.0" encoding="utf-8" standalone="yes"?><Relationships xmlns="http://schemas.openxmlformats.org/package/2006/relationships"><Relationship Id="rId1" Type="http://schemas.openxmlformats.org/officeDocument/2006/relationships/slideLayout" Target="../slideLayouts/slideLayout97.xml" /><Relationship Id="rId2" Type="http://schemas.openxmlformats.org/officeDocument/2006/relationships/image" Target="../media/image216.png" /></Relationships>
</file>

<file path=ppt/slides/_rels/slide173.xml.rels>&#65279;<?xml version="1.0" encoding="utf-8" standalone="yes"?><Relationships xmlns="http://schemas.openxmlformats.org/package/2006/relationships"><Relationship Id="rId1" Type="http://schemas.openxmlformats.org/officeDocument/2006/relationships/slideLayout" Target="../slideLayouts/slideLayout97.xml" /><Relationship Id="rId2" Type="http://schemas.openxmlformats.org/officeDocument/2006/relationships/notesSlide" Target="../notesSlides/notesSlide68.xml" /><Relationship Id="rId3" Type="http://schemas.openxmlformats.org/officeDocument/2006/relationships/image" Target="../media/image217.png" /><Relationship Id="rId4" Type="http://schemas.openxmlformats.org/officeDocument/2006/relationships/image" Target="../media/image218.png" /></Relationships>
</file>

<file path=ppt/slides/_rels/slide174.xml.rels>&#65279;<?xml version="1.0" encoding="utf-8" standalone="yes"?><Relationships xmlns="http://schemas.openxmlformats.org/package/2006/relationships"><Relationship Id="rId1" Type="http://schemas.openxmlformats.org/officeDocument/2006/relationships/slideLayout" Target="../slideLayouts/slideLayout97.xml" /><Relationship Id="rId2" Type="http://schemas.openxmlformats.org/officeDocument/2006/relationships/notesSlide" Target="../notesSlides/notesSlide69.xml"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4.png" /></Relationships>
</file>

<file path=ppt/slides/_rels/slide19.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0.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2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3.xml" /><Relationship Id="rId3" Type="http://schemas.openxmlformats.org/officeDocument/2006/relationships/image" Target="../media/image15.png" /></Relationships>
</file>

<file path=ppt/slides/_rels/slide2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16.png" /><Relationship Id="rId3" Type="http://schemas.openxmlformats.org/officeDocument/2006/relationships/image" Target="../media/image17.png" /></Relationships>
</file>

<file path=ppt/slides/_rels/slide23.xml.rels>&#65279;<?xml version="1.0" encoding="utf-8" standalone="yes"?><Relationships xmlns="http://schemas.openxmlformats.org/package/2006/relationships"><Relationship Id="rId1" Type="http://schemas.openxmlformats.org/officeDocument/2006/relationships/slideLayout" Target="../slideLayouts/slideLayout29.xml" /></Relationships>
</file>

<file path=ppt/slides/_rels/slide24.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4.xml" /><Relationship Id="rId3" Type="http://schemas.openxmlformats.org/officeDocument/2006/relationships/image" Target="../media/image18.png" /><Relationship Id="rId4" Type="http://schemas.openxmlformats.org/officeDocument/2006/relationships/image" Target="../media/image19.png" /></Relationships>
</file>

<file path=ppt/slides/_rels/slide25.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5.xml" /></Relationships>
</file>

<file path=ppt/slides/_rels/slide26.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6.xml" /><Relationship Id="rId3" Type="http://schemas.openxmlformats.org/officeDocument/2006/relationships/image" Target="../media/image20.png" /><Relationship Id="rId4" Type="http://schemas.openxmlformats.org/officeDocument/2006/relationships/image" Target="../media/image21.png" /></Relationships>
</file>

<file path=ppt/slides/_rels/slide27.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7.xml" /></Relationships>
</file>

<file path=ppt/slides/_rels/slide28.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22.png" /></Relationships>
</file>

<file path=ppt/slides/_rels/slide29.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23.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30.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8.xml" /></Relationships>
</file>

<file path=ppt/slides/_rels/slide31.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9.xml" /><Relationship Id="rId3" Type="http://schemas.openxmlformats.org/officeDocument/2006/relationships/image" Target="../media/image24.png" /></Relationships>
</file>

<file path=ppt/slides/_rels/slide32.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10.xml" /><Relationship Id="rId3" Type="http://schemas.openxmlformats.org/officeDocument/2006/relationships/image" Target="../media/image25.png" /><Relationship Id="rId4" Type="http://schemas.openxmlformats.org/officeDocument/2006/relationships/image" Target="../media/image26.png" /><Relationship Id="rId5" Type="http://schemas.openxmlformats.org/officeDocument/2006/relationships/image" Target="../media/image27.png" /></Relationships>
</file>

<file path=ppt/slides/_rels/slide33.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hyperlink" Target="https://uk.wikipedia.org/wiki/%D0%A1%D1%83%D0%BF%D0%B5%D1%80%D0%BA%D0%BE%D1%80%D0%B8%D1%81%D1%82%D1%83%D0%B2%D0%B0%D1%87" TargetMode="External" /><Relationship Id="rId3" Type="http://schemas.openxmlformats.org/officeDocument/2006/relationships/hyperlink" Target="https://uk.wikipedia.org/wiki/UNIX" TargetMode="External" /><Relationship Id="rId4" Type="http://schemas.openxmlformats.org/officeDocument/2006/relationships/image" Target="../media/image28.png" /></Relationships>
</file>

<file path=ppt/slides/_rels/slide34.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11.xml" /><Relationship Id="rId3" Type="http://schemas.openxmlformats.org/officeDocument/2006/relationships/image" Target="../media/image29.png" /><Relationship Id="rId4" Type="http://schemas.openxmlformats.org/officeDocument/2006/relationships/image" Target="../media/image30.png" /></Relationships>
</file>

<file path=ppt/slides/_rels/slide35.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12.xml" /></Relationships>
</file>

<file path=ppt/slides/_rels/slide36.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13.xml" /><Relationship Id="rId3" Type="http://schemas.openxmlformats.org/officeDocument/2006/relationships/image" Target="../media/image31.png" /></Relationships>
</file>

<file path=ppt/slides/_rels/slide37.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14.xml" /></Relationships>
</file>

<file path=ppt/slides/_rels/slide38.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15.xml" /></Relationships>
</file>

<file path=ppt/slides/_rels/slide39.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16.xml" /><Relationship Id="rId3" Type="http://schemas.openxmlformats.org/officeDocument/2006/relationships/oleObject" Target="../embeddings/oleObject1.bin" TargetMode="Internal" /><Relationship Id="rId4" Type="http://schemas.openxmlformats.org/officeDocument/2006/relationships/image" Target="../media/image32.wmf" /><Relationship Id="rId5" Type="http://schemas.openxmlformats.org/officeDocument/2006/relationships/vmlDrawing" Target="../drawings/vmlDrawing1.v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40.xml.rels>&#65279;<?xml version="1.0" encoding="utf-8" standalone="yes"?><Relationships xmlns="http://schemas.openxmlformats.org/package/2006/relationships"><Relationship Id="rId1" Type="http://schemas.openxmlformats.org/officeDocument/2006/relationships/slideLayout" Target="../slideLayouts/slideLayout30.xml" /></Relationships>
</file>

<file path=ppt/slides/_rels/slide41.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17.xml" /><Relationship Id="rId3" Type="http://schemas.openxmlformats.org/officeDocument/2006/relationships/image" Target="../media/image33.png" /><Relationship Id="rId4" Type="http://schemas.openxmlformats.org/officeDocument/2006/relationships/image" Target="../media/image34.png" /><Relationship Id="rId5" Type="http://schemas.openxmlformats.org/officeDocument/2006/relationships/image" Target="../media/image35.png" /><Relationship Id="rId6" Type="http://schemas.openxmlformats.org/officeDocument/2006/relationships/image" Target="../media/image36.png" /><Relationship Id="rId7" Type="http://schemas.openxmlformats.org/officeDocument/2006/relationships/image" Target="../media/image37.png" /><Relationship Id="rId8" Type="http://schemas.openxmlformats.org/officeDocument/2006/relationships/image" Target="../media/image38.png" /></Relationships>
</file>

<file path=ppt/slides/_rels/slide42.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39.png" /></Relationships>
</file>

<file path=ppt/slides/_rels/slide43.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40.png" /><Relationship Id="rId3" Type="http://schemas.openxmlformats.org/officeDocument/2006/relationships/image" Target="../media/image41.png" /><Relationship Id="rId4" Type="http://schemas.openxmlformats.org/officeDocument/2006/relationships/image" Target="../media/image42.png" /><Relationship Id="rId5" Type="http://schemas.openxmlformats.org/officeDocument/2006/relationships/image" Target="../media/image43.png" /><Relationship Id="rId6" Type="http://schemas.openxmlformats.org/officeDocument/2006/relationships/image" Target="../media/image44.png" /><Relationship Id="rId7" Type="http://schemas.openxmlformats.org/officeDocument/2006/relationships/image" Target="../media/image45.png" /><Relationship Id="rId8" Type="http://schemas.openxmlformats.org/officeDocument/2006/relationships/image" Target="../media/image46.png" /></Relationships>
</file>

<file path=ppt/slides/_rels/slide44.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47.png" /><Relationship Id="rId3" Type="http://schemas.openxmlformats.org/officeDocument/2006/relationships/image" Target="../media/image48.png" /><Relationship Id="rId4" Type="http://schemas.openxmlformats.org/officeDocument/2006/relationships/image" Target="../media/image49.png" /><Relationship Id="rId5" Type="http://schemas.openxmlformats.org/officeDocument/2006/relationships/image" Target="../media/image50.png" /><Relationship Id="rId6" Type="http://schemas.openxmlformats.org/officeDocument/2006/relationships/image" Target="../media/image51.png" /></Relationships>
</file>

<file path=ppt/slides/_rels/slide45.xml.rels>&#65279;<?xml version="1.0" encoding="utf-8" standalone="yes"?><Relationships xmlns="http://schemas.openxmlformats.org/package/2006/relationships"><Relationship Id="rId1" Type="http://schemas.openxmlformats.org/officeDocument/2006/relationships/slideLayout" Target="../slideLayouts/slideLayout30.xml" /></Relationships>
</file>

<file path=ppt/slides/_rels/slide46.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18.xml" /><Relationship Id="rId3" Type="http://schemas.openxmlformats.org/officeDocument/2006/relationships/image" Target="../media/image52.png" /></Relationships>
</file>

<file path=ppt/slides/_rels/slide47.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19.xml" /><Relationship Id="rId3" Type="http://schemas.openxmlformats.org/officeDocument/2006/relationships/hyperlink" Target="https://uk.wikipedia.org/wiki/%D0%9C%D0%B0%D0%BD%D0%B4%D0%B0%D1%82%D0%BD%D0%B5_%D0%BA%D0%B5%D1%80%D1%83%D0%B2%D0%B0%D0%BD%D0%BD%D1%8F_%D0%B4%D0%BE%D1%81%D1%82%D1%83%D0%BF%D0%BE%D0%BC" TargetMode="External" /><Relationship Id="rId4" Type="http://schemas.openxmlformats.org/officeDocument/2006/relationships/hyperlink" Target="https://uk.wikipedia.org/wiki/%D0%90%D0%BD%D0%B3%D0%BB%D1%96%D0%B9%D1%81%D1%8C%D0%BA%D0%B0_%D0%BC%D0%BE%D0%B2%D0%B0" TargetMode="External" /><Relationship Id="rId5" Type="http://schemas.openxmlformats.org/officeDocument/2006/relationships/hyperlink" Target="https://uk.wikipedia.org/wiki/%D0%92%D0%B8%D0%B1%D1%96%D1%80%D0%BA%D0%BE%D0%B2%D0%B5_%D0%BA%D0%B5%D1%80%D1%83%D0%B2%D0%B0%D0%BD%D0%BD%D1%8F_%D0%B4%D0%BE%D1%81%D1%82%D1%83%D0%BF%D0%BE%D0%BC" TargetMode="External" /><Relationship Id="rId6" Type="http://schemas.openxmlformats.org/officeDocument/2006/relationships/hyperlink" Target="https://uk.wikipedia.org/wiki/%D0%9A%D0%B5%D1%80%D1%83%D0%B2%D0%B0%D0%BD%D0%BD%D1%8F_%D0%B4%D0%BE%D1%81%D1%82%D1%83%D0%BF%D0%BE%D0%BC_%D0%BD%D0%B0_%D0%BE%D1%81%D0%BD%D0%BE%D0%B2%D1%96_%D1%80%D0%BE%D0%BB%D0%B5%D0%B9" TargetMode="External" /></Relationships>
</file>

<file path=ppt/slides/_rels/slide48.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20.xml" /><Relationship Id="rId3" Type="http://schemas.openxmlformats.org/officeDocument/2006/relationships/image" Target="../media/image53.png" /></Relationships>
</file>

<file path=ppt/slides/_rels/slide49.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21.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comments" Target="../comments/comment1.xml" /><Relationship Id="rId3" Type="http://schemas.openxmlformats.org/officeDocument/2006/relationships/image" Target="../media/image2.png" /></Relationships>
</file>

<file path=ppt/slides/_rels/slide50.xml.rels>&#65279;<?xml version="1.0" encoding="utf-8" standalone="yes"?><Relationships xmlns="http://schemas.openxmlformats.org/package/2006/relationships"><Relationship Id="rId1" Type="http://schemas.openxmlformats.org/officeDocument/2006/relationships/slideLayout" Target="../slideLayouts/slideLayout30.xml" /></Relationships>
</file>

<file path=ppt/slides/_rels/slide51.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22.xml" /><Relationship Id="rId3" Type="http://schemas.openxmlformats.org/officeDocument/2006/relationships/image" Target="../media/image54.png" /></Relationships>
</file>

<file path=ppt/slides/_rels/slide52.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23.xml" /></Relationships>
</file>

<file path=ppt/slides/_rels/slide53.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24.xml" /><Relationship Id="rId3" Type="http://schemas.openxmlformats.org/officeDocument/2006/relationships/image" Target="../media/image55.png" /><Relationship Id="rId4" Type="http://schemas.openxmlformats.org/officeDocument/2006/relationships/image" Target="../media/image56.png" /></Relationships>
</file>

<file path=ppt/slides/_rels/slide54.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25.xml" /></Relationships>
</file>

<file path=ppt/slides/_rels/slide55.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57.png" /></Relationships>
</file>

<file path=ppt/slides/_rels/slide56.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hyperlink" Target="https://uk.wikipedia.org/wiki/%D0%90%D0%BD%D0%B3%D0%BB%D1%96%D0%B9%D1%81%D1%8C%D0%BA%D0%B0_%D0%BC%D0%BE%D0%B2%D0%B0" TargetMode="External" /><Relationship Id="rId3" Type="http://schemas.openxmlformats.org/officeDocument/2006/relationships/hyperlink" Target="https://uk.wikipedia.org/wiki/%D0%92%D0%B8%D0%B1%D1%96%D1%80%D0%BA%D0%BE%D0%B2%D0%B5_%D0%BA%D0%B5%D1%80%D1%83%D0%B2%D0%B0%D0%BD%D0%BD%D1%8F_%D0%B4%D0%BE%D1%81%D1%82%D1%83%D0%BF%D0%BE%D0%BC" TargetMode="External" /><Relationship Id="rId4" Type="http://schemas.openxmlformats.org/officeDocument/2006/relationships/hyperlink" Target="https://uk.wikipedia.org/wiki/%D0%9A%D0%B5%D1%80%D1%83%D0%B2%D0%B0%D0%BD%D0%BD%D1%8F_%D0%B4%D0%BE%D1%81%D1%82%D1%83%D0%BF%D0%BE%D0%BC_%D0%BD%D0%B0_%D0%BE%D1%81%D0%BD%D0%BE%D0%B2%D1%96_%D1%80%D0%BE%D0%BB%D0%B5%D0%B9#cite_note-1" TargetMode="External" /><Relationship Id="rId5" Type="http://schemas.openxmlformats.org/officeDocument/2006/relationships/hyperlink" Target="https://uk.wikipedia.org/wiki/%D0%9A%D0%B5%D1%80%D1%83%D0%B2%D0%B0%D0%BD%D0%BD%D1%8F_%D0%B4%D0%BE%D1%81%D1%82%D1%83%D0%BF%D0%BE%D0%BC_%D0%BD%D0%B0_%D0%BE%D1%81%D0%BD%D0%BE%D0%B2%D1%96_%D1%80%D0%BE%D0%BB%D0%B5%D0%B9#cite_note-2" TargetMode="External" /><Relationship Id="rId6" Type="http://schemas.openxmlformats.org/officeDocument/2006/relationships/hyperlink" Target="https://uk.wikipedia.org/wiki/%D0%9A%D0%BE%D1%80%D0%B8%D1%81%D1%82%D1%83%D0%B2%D0%B0%D1%87_(%D1%96%D0%BD%D1%84%D0%BE%D1%80%D0%BC%D0%B0%D1%82%D0%B8%D0%BA%D0%B0)" TargetMode="External" /><Relationship Id="rId7" Type="http://schemas.openxmlformats.org/officeDocument/2006/relationships/hyperlink" Target="https://uk.wikipedia.org/wiki/%D0%9E%D0%BF%D0%B5%D1%80%D0%B0%D1%86%D1%96%D0%B9%D0%BD%D0%B0_%D1%81%D0%B8%D1%81%D1%82%D0%B5%D0%BC%D0%B0" TargetMode="External" /></Relationships>
</file>

<file path=ppt/slides/_rels/slide57.xml.rels>&#65279;<?xml version="1.0" encoding="utf-8" standalone="yes"?><Relationships xmlns="http://schemas.openxmlformats.org/package/2006/relationships"><Relationship Id="rId1" Type="http://schemas.openxmlformats.org/officeDocument/2006/relationships/slideLayout" Target="../slideLayouts/slideLayout30.xml" /></Relationships>
</file>

<file path=ppt/slides/_rels/slide58.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58.png" /></Relationships>
</file>

<file path=ppt/slides/_rels/slide59.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image" Target="../media/image59.png" /><Relationship Id="rId3" Type="http://schemas.openxmlformats.org/officeDocument/2006/relationships/image" Target="../media/image60.pn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60.xml.rels>&#65279;<?xml version="1.0" encoding="utf-8" standalone="yes"?><Relationships xmlns="http://schemas.openxmlformats.org/package/2006/relationships"><Relationship Id="rId1" Type="http://schemas.openxmlformats.org/officeDocument/2006/relationships/slideLayout" Target="../slideLayouts/slideLayout30.xml" /></Relationships>
</file>

<file path=ppt/slides/_rels/slide61.xml.rels>&#65279;<?xml version="1.0" encoding="utf-8" standalone="yes"?><Relationships xmlns="http://schemas.openxmlformats.org/package/2006/relationships"><Relationship Id="rId1" Type="http://schemas.openxmlformats.org/officeDocument/2006/relationships/slideLayout" Target="../slideLayouts/slideLayout30.xml" /></Relationships>
</file>

<file path=ppt/slides/_rels/slide62.xml.rels>&#65279;<?xml version="1.0" encoding="utf-8" standalone="yes"?><Relationships xmlns="http://schemas.openxmlformats.org/package/2006/relationships"><Relationship Id="rId1" Type="http://schemas.openxmlformats.org/officeDocument/2006/relationships/slideLayout" Target="../slideLayouts/slideLayout30.xml" /><Relationship Id="rId2" Type="http://schemas.openxmlformats.org/officeDocument/2006/relationships/notesSlide" Target="../notesSlides/notesSlide26.xml" /><Relationship Id="rId3" Type="http://schemas.openxmlformats.org/officeDocument/2006/relationships/image" Target="../media/image61.png" /></Relationships>
</file>

<file path=ppt/slides/_rels/slide63.xml.rels>&#65279;<?xml version="1.0" encoding="utf-8" standalone="yes"?><Relationships xmlns="http://schemas.openxmlformats.org/package/2006/relationships"><Relationship Id="rId1" Type="http://schemas.openxmlformats.org/officeDocument/2006/relationships/slideLayout" Target="../slideLayouts/slideLayout40.xml" /></Relationships>
</file>

<file path=ppt/slides/_rels/slide64.xml.rels>&#65279;<?xml version="1.0" encoding="utf-8" standalone="yes"?><Relationships xmlns="http://schemas.openxmlformats.org/package/2006/relationships"><Relationship Id="rId1" Type="http://schemas.openxmlformats.org/officeDocument/2006/relationships/slideLayout" Target="../slideLayouts/slideLayout41.xml" /><Relationship Id="rId2" Type="http://schemas.openxmlformats.org/officeDocument/2006/relationships/notesSlide" Target="../notesSlides/notesSlide27.xml" /></Relationships>
</file>

<file path=ppt/slides/_rels/slide65.xml.rels>&#65279;<?xml version="1.0" encoding="utf-8" standalone="yes"?><Relationships xmlns="http://schemas.openxmlformats.org/package/2006/relationships"><Relationship Id="rId1" Type="http://schemas.openxmlformats.org/officeDocument/2006/relationships/slideLayout" Target="../slideLayouts/slideLayout41.xml" /></Relationships>
</file>

<file path=ppt/slides/_rels/slide66.xml.rels>&#65279;<?xml version="1.0" encoding="utf-8" standalone="yes"?><Relationships xmlns="http://schemas.openxmlformats.org/package/2006/relationships"><Relationship Id="rId1" Type="http://schemas.openxmlformats.org/officeDocument/2006/relationships/slideLayout" Target="../slideLayouts/slideLayout41.xml" /><Relationship Id="rId2" Type="http://schemas.openxmlformats.org/officeDocument/2006/relationships/notesSlide" Target="../notesSlides/notesSlide28.xml" /></Relationships>
</file>

<file path=ppt/slides/_rels/slide67.xml.rels>&#65279;<?xml version="1.0" encoding="utf-8" standalone="yes"?><Relationships xmlns="http://schemas.openxmlformats.org/package/2006/relationships"><Relationship Id="rId1" Type="http://schemas.openxmlformats.org/officeDocument/2006/relationships/slideLayout" Target="../slideLayouts/slideLayout41.xml" /><Relationship Id="rId2" Type="http://schemas.openxmlformats.org/officeDocument/2006/relationships/notesSlide" Target="../notesSlides/notesSlide29.xml" /><Relationship Id="rId3" Type="http://schemas.openxmlformats.org/officeDocument/2006/relationships/image" Target="../media/image62.png" /><Relationship Id="rId4" Type="http://schemas.openxmlformats.org/officeDocument/2006/relationships/image" Target="../media/image63.png" /></Relationships>
</file>

<file path=ppt/slides/_rels/slide68.xml.rels>&#65279;<?xml version="1.0" encoding="utf-8" standalone="yes"?><Relationships xmlns="http://schemas.openxmlformats.org/package/2006/relationships"><Relationship Id="rId1" Type="http://schemas.openxmlformats.org/officeDocument/2006/relationships/slideLayout" Target="../slideLayouts/slideLayout41.xml" /></Relationships>
</file>

<file path=ppt/slides/_rels/slide69.xml.rels>&#65279;<?xml version="1.0" encoding="utf-8" standalone="yes"?><Relationships xmlns="http://schemas.openxmlformats.org/package/2006/relationships"><Relationship Id="rId1" Type="http://schemas.openxmlformats.org/officeDocument/2006/relationships/slideLayout" Target="../slideLayouts/slideLayout41.xml"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3.xml" /></Relationships>
</file>

<file path=ppt/slides/_rels/slide70.xml.rels>&#65279;<?xml version="1.0" encoding="utf-8" standalone="yes"?><Relationships xmlns="http://schemas.openxmlformats.org/package/2006/relationships"><Relationship Id="rId1" Type="http://schemas.openxmlformats.org/officeDocument/2006/relationships/slideLayout" Target="../slideLayouts/slideLayout41.xml" /></Relationships>
</file>

<file path=ppt/slides/_rels/slide71.xml.rels>&#65279;<?xml version="1.0" encoding="utf-8" standalone="yes"?><Relationships xmlns="http://schemas.openxmlformats.org/package/2006/relationships"><Relationship Id="rId1" Type="http://schemas.openxmlformats.org/officeDocument/2006/relationships/slideLayout" Target="../slideLayouts/slideLayout41.xml" /><Relationship Id="rId2" Type="http://schemas.openxmlformats.org/officeDocument/2006/relationships/notesSlide" Target="../notesSlides/notesSlide30.xml" /></Relationships>
</file>

<file path=ppt/slides/_rels/slide72.xml.rels>&#65279;<?xml version="1.0" encoding="utf-8" standalone="yes"?><Relationships xmlns="http://schemas.openxmlformats.org/package/2006/relationships"><Relationship Id="rId1" Type="http://schemas.openxmlformats.org/officeDocument/2006/relationships/slideLayout" Target="../slideLayouts/slideLayout41.xml" /></Relationships>
</file>

<file path=ppt/slides/_rels/slide73.xml.rels>&#65279;<?xml version="1.0" encoding="utf-8" standalone="yes"?><Relationships xmlns="http://schemas.openxmlformats.org/package/2006/relationships"><Relationship Id="rId1" Type="http://schemas.openxmlformats.org/officeDocument/2006/relationships/slideLayout" Target="../slideLayouts/slideLayout41.xml" /><Relationship Id="rId2" Type="http://schemas.openxmlformats.org/officeDocument/2006/relationships/notesSlide" Target="../notesSlides/notesSlide31.xml" /></Relationships>
</file>

<file path=ppt/slides/_rels/slide74.xml.rels>&#65279;<?xml version="1.0" encoding="utf-8" standalone="yes"?><Relationships xmlns="http://schemas.openxmlformats.org/package/2006/relationships"><Relationship Id="rId1" Type="http://schemas.openxmlformats.org/officeDocument/2006/relationships/slideLayout" Target="../slideLayouts/slideLayout41.xml" /><Relationship Id="rId2" Type="http://schemas.openxmlformats.org/officeDocument/2006/relationships/notesSlide" Target="../notesSlides/notesSlide32.xml" /></Relationships>
</file>

<file path=ppt/slides/_rels/slide75.xml.rels>&#65279;<?xml version="1.0" encoding="utf-8" standalone="yes"?><Relationships xmlns="http://schemas.openxmlformats.org/package/2006/relationships"><Relationship Id="rId1" Type="http://schemas.openxmlformats.org/officeDocument/2006/relationships/slideLayout" Target="../slideLayouts/slideLayout41.xml" /><Relationship Id="rId2" Type="http://schemas.openxmlformats.org/officeDocument/2006/relationships/notesSlide" Target="../notesSlides/notesSlide33.xml" /></Relationships>
</file>

<file path=ppt/slides/_rels/slide76.xml.rels>&#65279;<?xml version="1.0" encoding="utf-8" standalone="yes"?><Relationships xmlns="http://schemas.openxmlformats.org/package/2006/relationships"><Relationship Id="rId1" Type="http://schemas.openxmlformats.org/officeDocument/2006/relationships/slideLayout" Target="../slideLayouts/slideLayout41.xml" /></Relationships>
</file>

<file path=ppt/slides/_rels/slide77.xml.rels>&#65279;<?xml version="1.0" encoding="utf-8" standalone="yes"?><Relationships xmlns="http://schemas.openxmlformats.org/package/2006/relationships"><Relationship Id="rId1" Type="http://schemas.openxmlformats.org/officeDocument/2006/relationships/slideLayout" Target="../slideLayouts/slideLayout41.xml" /><Relationship Id="rId2" Type="http://schemas.openxmlformats.org/officeDocument/2006/relationships/notesSlide" Target="../notesSlides/notesSlide34.xml" /><Relationship Id="rId3" Type="http://schemas.openxmlformats.org/officeDocument/2006/relationships/image" Target="../media/image64.png" /></Relationships>
</file>

<file path=ppt/slides/_rels/slide78.xml.rels>&#65279;<?xml version="1.0" encoding="utf-8" standalone="yes"?><Relationships xmlns="http://schemas.openxmlformats.org/package/2006/relationships"><Relationship Id="rId1" Type="http://schemas.openxmlformats.org/officeDocument/2006/relationships/slideLayout" Target="../slideLayouts/slideLayout41.xml" /><Relationship Id="rId2" Type="http://schemas.openxmlformats.org/officeDocument/2006/relationships/notesSlide" Target="../notesSlides/notesSlide35.xml" /></Relationships>
</file>

<file path=ppt/slides/_rels/slide79.xml.rels>&#65279;<?xml version="1.0" encoding="utf-8" standalone="yes"?><Relationships xmlns="http://schemas.openxmlformats.org/package/2006/relationships"><Relationship Id="rId1" Type="http://schemas.openxmlformats.org/officeDocument/2006/relationships/slideLayout" Target="../slideLayouts/slideLayout41.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image" Target="../media/image3.png" /><Relationship Id="rId3" Type="http://schemas.openxmlformats.org/officeDocument/2006/relationships/image" Target="../media/image4.png" /><Relationship Id="rId4" Type="http://schemas.openxmlformats.org/officeDocument/2006/relationships/image" Target="../media/image5.png" /><Relationship Id="rId5" Type="http://schemas.openxmlformats.org/officeDocument/2006/relationships/image" Target="../media/image6.png" /><Relationship Id="rId6" Type="http://schemas.openxmlformats.org/officeDocument/2006/relationships/image" Target="../media/image7.png" /></Relationships>
</file>

<file path=ppt/slides/_rels/slide80.xml.rels>&#65279;<?xml version="1.0" encoding="utf-8" standalone="yes"?><Relationships xmlns="http://schemas.openxmlformats.org/package/2006/relationships"><Relationship Id="rId1" Type="http://schemas.openxmlformats.org/officeDocument/2006/relationships/slideLayout" Target="../slideLayouts/slideLayout41.xml" /></Relationships>
</file>

<file path=ppt/slides/_rels/slide81.xml.rels>&#65279;<?xml version="1.0" encoding="utf-8" standalone="yes"?><Relationships xmlns="http://schemas.openxmlformats.org/package/2006/relationships"><Relationship Id="rId1" Type="http://schemas.openxmlformats.org/officeDocument/2006/relationships/slideLayout" Target="../slideLayouts/slideLayout51.xml" /></Relationships>
</file>

<file path=ppt/slides/_rels/slide82.xml.rels>&#65279;<?xml version="1.0" encoding="utf-8" standalone="yes"?><Relationships xmlns="http://schemas.openxmlformats.org/package/2006/relationships"><Relationship Id="rId1" Type="http://schemas.openxmlformats.org/officeDocument/2006/relationships/slideLayout" Target="../slideLayouts/slideLayout52.xml" /></Relationships>
</file>

<file path=ppt/slides/_rels/slide83.xml.rels>&#65279;<?xml version="1.0" encoding="utf-8" standalone="yes"?><Relationships xmlns="http://schemas.openxmlformats.org/package/2006/relationships"><Relationship Id="rId1" Type="http://schemas.openxmlformats.org/officeDocument/2006/relationships/slideLayout" Target="../slideLayouts/slideLayout52.xml" /></Relationships>
</file>

<file path=ppt/slides/_rels/slide84.xml.rels>&#65279;<?xml version="1.0" encoding="utf-8" standalone="yes"?><Relationships xmlns="http://schemas.openxmlformats.org/package/2006/relationships"><Relationship Id="rId1" Type="http://schemas.openxmlformats.org/officeDocument/2006/relationships/slideLayout" Target="../slideLayouts/slideLayout52.xml" /></Relationships>
</file>

<file path=ppt/slides/_rels/slide85.xml.rels>&#65279;<?xml version="1.0" encoding="utf-8" standalone="yes"?><Relationships xmlns="http://schemas.openxmlformats.org/package/2006/relationships"><Relationship Id="rId1" Type="http://schemas.openxmlformats.org/officeDocument/2006/relationships/slideLayout" Target="../slideLayouts/slideLayout52.xml" /></Relationships>
</file>

<file path=ppt/slides/_rels/slide86.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65.png" /><Relationship Id="rId3" Type="http://schemas.openxmlformats.org/officeDocument/2006/relationships/image" Target="../media/image66.png" /></Relationships>
</file>

<file path=ppt/slides/_rels/slide87.xml.rels>&#65279;<?xml version="1.0" encoding="utf-8" standalone="yes"?><Relationships xmlns="http://schemas.openxmlformats.org/package/2006/relationships"><Relationship Id="rId1" Type="http://schemas.openxmlformats.org/officeDocument/2006/relationships/slideLayout" Target="../slideLayouts/slideLayout52.xml" /></Relationships>
</file>

<file path=ppt/slides/_rels/slide88.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67.png" /><Relationship Id="rId3" Type="http://schemas.openxmlformats.org/officeDocument/2006/relationships/image" Target="../media/image68.jpeg" /></Relationships>
</file>

<file path=ppt/slides/_rels/slide89.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69.png" /><Relationship Id="rId3" Type="http://schemas.openxmlformats.org/officeDocument/2006/relationships/image" Target="../media/image70.pn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xml" /><Relationship Id="rId3" Type="http://schemas.openxmlformats.org/officeDocument/2006/relationships/hyperlink" Target="https://zakon.rada.gov.ua/laws/show/80/94-%D0%B2%D1%80#Text" TargetMode="External" /><Relationship Id="rId4" Type="http://schemas.openxmlformats.org/officeDocument/2006/relationships/hyperlink" Target="https://cip.gov.ua/ua" TargetMode="External" /><Relationship Id="rId5" Type="http://schemas.openxmlformats.org/officeDocument/2006/relationships/hyperlink" Target="https://zakon.rada.gov.ua/laws/show/2163-19" TargetMode="External" /><Relationship Id="rId6" Type="http://schemas.openxmlformats.org/officeDocument/2006/relationships/hyperlink" Target="https://zakon.rada.gov.ua/laws/show/2469-19" TargetMode="External" /><Relationship Id="rId7" Type="http://schemas.openxmlformats.org/officeDocument/2006/relationships/hyperlink" Target="https://zakon.rada.gov.ua/laws/show/3475-15" TargetMode="External" /><Relationship Id="rId8" Type="http://schemas.openxmlformats.org/officeDocument/2006/relationships/hyperlink" Target="https://zakon.rada.gov.ua/laws/show/2297-17#Text" TargetMode="External" /></Relationships>
</file>

<file path=ppt/slides/_rels/slide90.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71.png" /><Relationship Id="rId3" Type="http://schemas.openxmlformats.org/officeDocument/2006/relationships/image" Target="../media/image72.png" /></Relationships>
</file>

<file path=ppt/slides/_rels/slide91.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73.png" /><Relationship Id="rId3" Type="http://schemas.openxmlformats.org/officeDocument/2006/relationships/image" Target="../media/image74.jpeg" /></Relationships>
</file>

<file path=ppt/slides/_rels/slide92.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75.png" /><Relationship Id="rId3" Type="http://schemas.openxmlformats.org/officeDocument/2006/relationships/image" Target="../media/image76.png" /></Relationships>
</file>

<file path=ppt/slides/_rels/slide93.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77.png" /><Relationship Id="rId3" Type="http://schemas.openxmlformats.org/officeDocument/2006/relationships/image" Target="../media/image78.png" /><Relationship Id="rId4" Type="http://schemas.openxmlformats.org/officeDocument/2006/relationships/image" Target="../media/image79.png" /><Relationship Id="rId5" Type="http://schemas.openxmlformats.org/officeDocument/2006/relationships/image" Target="../media/image80.png" /><Relationship Id="rId6" Type="http://schemas.openxmlformats.org/officeDocument/2006/relationships/image" Target="../media/image81.png" /></Relationships>
</file>

<file path=ppt/slides/_rels/slide94.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notesSlide" Target="../notesSlides/notesSlide36.xml" /><Relationship Id="rId3" Type="http://schemas.openxmlformats.org/officeDocument/2006/relationships/image" Target="../media/image82.png" /><Relationship Id="rId4" Type="http://schemas.openxmlformats.org/officeDocument/2006/relationships/image" Target="../media/image83.png" /><Relationship Id="rId5" Type="http://schemas.openxmlformats.org/officeDocument/2006/relationships/image" Target="../media/image84.png" /></Relationships>
</file>

<file path=ppt/slides/_rels/slide95.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70.png" /></Relationships>
</file>

<file path=ppt/slides/_rels/slide96.xml.rels>&#65279;<?xml version="1.0" encoding="utf-8" standalone="yes"?><Relationships xmlns="http://schemas.openxmlformats.org/package/2006/relationships"><Relationship Id="rId1" Type="http://schemas.openxmlformats.org/officeDocument/2006/relationships/slideLayout" Target="../slideLayouts/slideLayout52.xml" /></Relationships>
</file>

<file path=ppt/slides/_rels/slide97.xml.rels>&#65279;<?xml version="1.0" encoding="utf-8" standalone="yes"?><Relationships xmlns="http://schemas.openxmlformats.org/package/2006/relationships"><Relationship Id="rId1" Type="http://schemas.openxmlformats.org/officeDocument/2006/relationships/slideLayout" Target="../slideLayouts/slideLayout52.xml" /></Relationships>
</file>

<file path=ppt/slides/_rels/slide98.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85.png" /><Relationship Id="rId3" Type="http://schemas.openxmlformats.org/officeDocument/2006/relationships/image" Target="../media/image86.png" /></Relationships>
</file>

<file path=ppt/slides/_rels/slide99.xml.rels>&#65279;<?xml version="1.0" encoding="utf-8" standalone="yes"?><Relationships xmlns="http://schemas.openxmlformats.org/package/2006/relationships"><Relationship Id="rId1" Type="http://schemas.openxmlformats.org/officeDocument/2006/relationships/slideLayout" Target="../slideLayouts/slideLayout52.xml" /><Relationship Id="rId2" Type="http://schemas.openxmlformats.org/officeDocument/2006/relationships/image" Target="../media/image87.png" /><Relationship Id="rId3" Type="http://schemas.openxmlformats.org/officeDocument/2006/relationships/image" Target="../media/image88.png"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ctrTitle"/>
          </p:nvPr>
        </p:nvSpPr>
        <p:spPr>
          <a:xfrm>
            <a:off x="1840755" y="887159"/>
            <a:ext cx="8825658" cy="2677648"/>
          </a:xfrm>
        </p:spPr>
        <p:txBody>
          <a:bodyPr/>
          <a:lstStyle/>
          <a:p>
            <a:r>
              <a:rPr lang="uk-UA" smtClean="0"/>
              <a:t>Вступ. Основні поняття.</a:t>
            </a:r>
            <a:br>
              <a:rPr lang="uk-UA" smtClean="0"/>
            </a:br>
            <a:endParaRPr lang="uk-UA"/>
          </a:p>
        </p:txBody>
      </p:sp>
      <p:sp>
        <p:nvSpPr>
          <p:cNvPr id="3" name="Подзаголовок 2"/>
          <p:cNvSpPr>
            <a:spLocks noGrp="1"/>
          </p:cNvSpPr>
          <p:nvPr>
            <p:ph type="subTitle" idx="1"/>
          </p:nvPr>
        </p:nvSpPr>
        <p:spPr/>
        <p:txBody>
          <a:bodyPr>
            <a:normAutofit/>
          </a:bodyPr>
          <a:lstStyle/>
          <a:p>
            <a:r>
              <a:rPr lang="uk-UA" b="1" noProof="1" smtClean="0">
                <a:solidFill>
                  <a:srgbClr val="FF0000"/>
                </a:solidFill>
              </a:rPr>
              <a:t>Лекція 1</a:t>
            </a:r>
          </a:p>
        </p:txBody>
      </p:sp>
    </p:spTree>
    <p:extLst>
      <p:ext uri="{BB962C8B-B14F-4D97-AF65-F5344CB8AC3E}">
        <p14:creationId xmlns:p14="http://schemas.microsoft.com/office/powerpoint/2010/main" val="3972119555"/>
      </p:ext>
    </p:extLst>
  </p:cSld>
  <p:clrMapOvr>
    <a:masterClrMapping/>
  </p:clrMapOvr>
  <p:transition/>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1398794" y="777232"/>
            <a:ext cx="8761413" cy="728480"/>
          </a:xfrm>
        </p:spPr>
        <p:txBody>
          <a:bodyPr/>
          <a:lstStyle/>
          <a:p>
            <a:r>
              <a:rPr lang="uk-UA" smtClean="0"/>
              <a:t>2. Забезпечення безпеки</a:t>
            </a:r>
            <a:endParaRPr lang="uk-UA"/>
          </a:p>
        </p:txBody>
      </p:sp>
      <p:sp>
        <p:nvSpPr>
          <p:cNvPr id="3" name="Объект 2"/>
          <p:cNvSpPr>
            <a:spLocks noGrp="1"/>
          </p:cNvSpPr>
          <p:nvPr>
            <p:ph idx="1"/>
          </p:nvPr>
        </p:nvSpPr>
        <p:spPr>
          <a:xfrm>
            <a:off x="995927" y="2325203"/>
            <a:ext cx="10622915" cy="4383709"/>
          </a:xfrm>
        </p:spPr>
        <p:style>
          <a:lnRef idx="2">
            <a:schemeClr val="dk1"/>
          </a:lnRef>
          <a:fillRef idx="1">
            <a:schemeClr val="lt1"/>
          </a:fillRef>
          <a:effectRef idx="0">
            <a:schemeClr val="dk1"/>
          </a:effectRef>
          <a:fontRef idx="minor">
            <a:schemeClr val="dk1"/>
          </a:fontRef>
        </p:style>
        <p:txBody>
          <a:bodyPr>
            <a:normAutofit fontScale="85000" lnSpcReduction="20000"/>
          </a:bodyPr>
          <a:lstStyle>
            <a:lvl1pPr>
              <a:defRPr>
                <a:solidFill>
                  <a:srgbClr val="000000"/>
                </a:solidFill>
                <a:latin typeface="Century Gothic" panose="020b0502020202020204"/>
              </a:defRPr>
            </a:lvl1pPr>
            <a:lvl2pPr>
              <a:defRPr>
                <a:solidFill>
                  <a:srgbClr val="000000"/>
                </a:solidFill>
                <a:latin typeface="Century Gothic" panose="020b0502020202020204"/>
              </a:defRPr>
            </a:lvl2pPr>
            <a:lvl3pPr>
              <a:defRPr>
                <a:solidFill>
                  <a:srgbClr val="000000"/>
                </a:solidFill>
                <a:latin typeface="Century Gothic" panose="020b0502020202020204"/>
              </a:defRPr>
            </a:lvl3pPr>
            <a:lvl4pPr>
              <a:defRPr>
                <a:solidFill>
                  <a:srgbClr val="000000"/>
                </a:solidFill>
                <a:latin typeface="Century Gothic" panose="020b0502020202020204"/>
              </a:defRPr>
            </a:lvl4pPr>
            <a:lvl5pPr>
              <a:defRPr>
                <a:solidFill>
                  <a:srgbClr val="000000"/>
                </a:solidFill>
                <a:latin typeface="Century Gothic" panose="020b0502020202020204"/>
              </a:defRPr>
            </a:lvl5pPr>
            <a:lvl6pPr>
              <a:defRPr>
                <a:solidFill>
                  <a:srgbClr val="000000"/>
                </a:solidFill>
                <a:latin typeface="Century Gothic" panose="020b0502020202020204"/>
              </a:defRPr>
            </a:lvl6pPr>
            <a:lvl7pPr>
              <a:defRPr>
                <a:solidFill>
                  <a:srgbClr val="000000"/>
                </a:solidFill>
                <a:latin typeface="Century Gothic" panose="020b0502020202020204"/>
              </a:defRPr>
            </a:lvl7pPr>
            <a:lvl8pPr>
              <a:defRPr>
                <a:solidFill>
                  <a:srgbClr val="000000"/>
                </a:solidFill>
                <a:latin typeface="Century Gothic" panose="020b0502020202020204"/>
              </a:defRPr>
            </a:lvl8pPr>
            <a:lvl9pPr>
              <a:defRPr>
                <a:solidFill>
                  <a:srgbClr val="000000"/>
                </a:solidFill>
                <a:latin typeface="Century Gothic" panose="020b0502020202020204"/>
              </a:defRPr>
            </a:lvl9pPr>
          </a:lstStyle>
          <a:p>
            <a:pPr algn="just"/>
            <a:endParaRPr lang="en-US" smtClean="0"/>
          </a:p>
          <a:p>
            <a:pPr algn="just"/>
            <a:r>
              <a:rPr lang="ru-RU" b="1"/>
              <a:t>захист інформації в системі </a:t>
            </a:r>
            <a:r>
              <a:rPr lang="ru-RU"/>
              <a:t>- діяльність, спрямована на запобігання несанкціонованим діям щодо інформації в системі</a:t>
            </a:r>
            <a:r>
              <a:rPr lang="ru-RU" smtClean="0"/>
              <a:t>;</a:t>
            </a:r>
            <a:endParaRPr lang="en-US" smtClean="0"/>
          </a:p>
          <a:p>
            <a:pPr algn="just"/>
            <a:r>
              <a:rPr lang="uk-UA" b="1" smtClean="0"/>
              <a:t>інформаційна (автоматизована) система </a:t>
            </a:r>
            <a:r>
              <a:rPr lang="uk-UA" smtClean="0"/>
              <a:t>- організаційно-технічна система, в якій реалізується технологія обробки інформації з використанням технічних і програмних засобів;</a:t>
            </a:r>
            <a:endParaRPr lang="en-US" smtClean="0"/>
          </a:p>
          <a:p>
            <a:pPr algn="just"/>
            <a:r>
              <a:rPr lang="uk-UA" b="1" smtClean="0"/>
              <a:t>телекомунікаційна</a:t>
            </a:r>
            <a:r>
              <a:rPr lang="ru-RU" b="1" smtClean="0"/>
              <a:t> </a:t>
            </a:r>
            <a:r>
              <a:rPr lang="ru-RU" b="1"/>
              <a:t>система </a:t>
            </a:r>
            <a:r>
              <a:rPr lang="ru-RU"/>
              <a:t>- </a:t>
            </a:r>
            <a:r>
              <a:rPr lang="uk-UA" smtClean="0"/>
              <a:t>сукупність</a:t>
            </a:r>
            <a:r>
              <a:rPr lang="ru-RU" smtClean="0"/>
              <a:t> </a:t>
            </a:r>
            <a:r>
              <a:rPr lang="ru-RU"/>
              <a:t>технічних і програмних засобів, призначених для обміну інформацією шляхом передавання, випромінювання або приймання її у вигляді сигналів, знаків, звуків, рухомих або нерухомих зображень чи в інший спосіб;</a:t>
            </a:r>
            <a:endParaRPr lang="uk-UA" smtClean="0"/>
          </a:p>
          <a:p>
            <a:pPr algn="just"/>
            <a:r>
              <a:rPr lang="uk-UA" b="1" smtClean="0"/>
              <a:t>інформаційно-телекомунікаційна система </a:t>
            </a:r>
            <a:r>
              <a:rPr lang="uk-UA" smtClean="0"/>
              <a:t>- сукупність інформаційних та телекомунікаційних систем, які у процесі обробки інформації діють як єдине ціле;</a:t>
            </a:r>
          </a:p>
          <a:p>
            <a:pPr algn="just"/>
            <a:r>
              <a:rPr lang="uk-UA" b="1" smtClean="0"/>
              <a:t>комплексна система захисту інформації </a:t>
            </a:r>
            <a:r>
              <a:rPr lang="uk-UA" smtClean="0"/>
              <a:t>- взаємопов'язана сукупність організаційних та інженерно-технічних заходів, засобів і методів захисту інформації;</a:t>
            </a:r>
          </a:p>
          <a:p>
            <a:pPr algn="just"/>
            <a:r>
              <a:rPr lang="uk-UA" b="1" smtClean="0"/>
              <a:t>криптографічний захист інформації </a:t>
            </a:r>
            <a:r>
              <a:rPr lang="uk-UA" smtClean="0"/>
              <a:t>- вид захисту інформації, що реалізується шляхом перетворення інформації з використанням спеціальних (ключових) даних з метою приховування/відновлення змісту інформації, підтвердження її справжності, цілісності, авторства тощо;</a:t>
            </a:r>
            <a:endParaRPr lang="en-US" smtClean="0"/>
          </a:p>
          <a:p>
            <a:pPr algn="just"/>
            <a:r>
              <a:rPr lang="ru-RU" b="1"/>
              <a:t>технічний захист інформації </a:t>
            </a:r>
            <a:r>
              <a:rPr lang="ru-RU"/>
              <a:t>- вид захисту інформації, спрямований на забезпечення за допомогою інженерно-технічних заходів та/або програмних і технічних засобів унеможливлення витоку, знищення та блокування інформації, порушення цілісності та режиму доступу до інформації.</a:t>
            </a:r>
            <a:endParaRPr lang="uk-UA" smtClean="0"/>
          </a:p>
          <a:p>
            <a:endParaRPr lang="uk-UA"/>
          </a:p>
        </p:txBody>
      </p:sp>
      <p:sp>
        <p:nvSpPr>
          <p:cNvPr id="4" name="Прямоугольник 3"/>
          <p:cNvSpPr/>
          <p:nvPr/>
        </p:nvSpPr>
        <p:spPr>
          <a:xfrm>
            <a:off x="1628742" y="1546125"/>
            <a:ext cx="4727576" cy="369332"/>
          </a:xfrm>
          <a:prstGeom prst="rect">
            <a:avLst/>
          </a:prstGeom>
        </p:spPr>
        <p:txBody>
          <a:bodyPr wrap="none">
            <a:spAutoFit/>
          </a:bodyPr>
          <a:lstStyle>
            <a:defPPr>
              <a:defRPr lang="ru-RU"/>
            </a:defPPr>
            <a:lvl1pPr marL="0" algn="l" defTabSz="914400" rtl="0" eaLnBrk="1" latinLnBrk="0" hangingPunct="1">
              <a:defRPr sz="1800" kern="1200">
                <a:solidFill>
                  <a:schemeClr val="tx1"/>
                </a:solidFill>
                <a:latin typeface="Century Gothic" panose="020b0502020202020204"/>
                <a:ea typeface="Century Gothic" panose="020b0502020202020204"/>
                <a:cs typeface="Arial"/>
              </a:defRPr>
            </a:lvl1pPr>
            <a:lvl2pPr marL="457200" algn="l" defTabSz="914400" rtl="0" eaLnBrk="1" latinLnBrk="0" hangingPunct="1">
              <a:defRPr sz="1800" kern="1200">
                <a:solidFill>
                  <a:schemeClr val="tx1"/>
                </a:solidFill>
                <a:latin typeface="Century Gothic" panose="020b0502020202020204"/>
                <a:ea typeface="Century Gothic" panose="020b0502020202020204"/>
                <a:cs typeface="Arial"/>
              </a:defRPr>
            </a:lvl2pPr>
            <a:lvl3pPr marL="914400" algn="l" defTabSz="914400" rtl="0" eaLnBrk="1" latinLnBrk="0" hangingPunct="1">
              <a:defRPr sz="1800" kern="1200">
                <a:solidFill>
                  <a:schemeClr val="tx1"/>
                </a:solidFill>
                <a:latin typeface="Century Gothic" panose="020b0502020202020204"/>
                <a:ea typeface="Century Gothic" panose="020b0502020202020204"/>
                <a:cs typeface="Arial"/>
              </a:defRPr>
            </a:lvl3pPr>
            <a:lvl4pPr marL="1371600" algn="l" defTabSz="914400" rtl="0" eaLnBrk="1" latinLnBrk="0" hangingPunct="1">
              <a:defRPr sz="1800" kern="1200">
                <a:solidFill>
                  <a:schemeClr val="tx1"/>
                </a:solidFill>
                <a:latin typeface="Century Gothic" panose="020b0502020202020204"/>
                <a:ea typeface="Century Gothic" panose="020b0502020202020204"/>
                <a:cs typeface="Arial"/>
              </a:defRPr>
            </a:lvl4pPr>
            <a:lvl5pPr marL="1828800" algn="l" defTabSz="914400" rtl="0" eaLnBrk="1" latinLnBrk="0" hangingPunct="1">
              <a:defRPr sz="1800" kern="1200">
                <a:solidFill>
                  <a:schemeClr val="tx1"/>
                </a:solidFill>
                <a:latin typeface="Century Gothic" panose="020b0502020202020204"/>
                <a:ea typeface="Century Gothic" panose="020b0502020202020204"/>
                <a:cs typeface="Arial"/>
              </a:defRPr>
            </a:lvl5pPr>
            <a:lvl6pPr marL="2286000" algn="l" defTabSz="914400" rtl="0" eaLnBrk="1" latinLnBrk="0" hangingPunct="1">
              <a:defRPr sz="1800" kern="1200">
                <a:solidFill>
                  <a:schemeClr val="tx1"/>
                </a:solidFill>
                <a:latin typeface="Century Gothic" panose="020b0502020202020204"/>
                <a:ea typeface="Century Gothic" panose="020b0502020202020204"/>
                <a:cs typeface="Arial"/>
              </a:defRPr>
            </a:lvl6pPr>
            <a:lvl7pPr marL="2743200" algn="l" defTabSz="914400" rtl="0" eaLnBrk="1" latinLnBrk="0" hangingPunct="1">
              <a:defRPr sz="1800" kern="1200">
                <a:solidFill>
                  <a:schemeClr val="tx1"/>
                </a:solidFill>
                <a:latin typeface="Century Gothic" panose="020b0502020202020204"/>
                <a:ea typeface="Century Gothic" panose="020b0502020202020204"/>
                <a:cs typeface="Arial"/>
              </a:defRPr>
            </a:lvl7pPr>
            <a:lvl8pPr marL="3200400" algn="l" defTabSz="914400" rtl="0" eaLnBrk="1" latinLnBrk="0" hangingPunct="1">
              <a:defRPr sz="1800" kern="1200">
                <a:solidFill>
                  <a:schemeClr val="tx1"/>
                </a:solidFill>
                <a:latin typeface="Century Gothic" panose="020b0502020202020204"/>
                <a:ea typeface="Century Gothic" panose="020b0502020202020204"/>
                <a:cs typeface="Arial"/>
              </a:defRPr>
            </a:lvl8pPr>
            <a:lvl9pPr marL="3657600" algn="l" defTabSz="914400" rtl="0" eaLnBrk="1" latinLnBrk="0" hangingPunct="1">
              <a:defRPr sz="1800" kern="1200">
                <a:solidFill>
                  <a:schemeClr val="tx1"/>
                </a:solidFill>
                <a:latin typeface="Century Gothic" panose="020b0502020202020204"/>
                <a:ea typeface="Century Gothic" panose="020b0502020202020204"/>
                <a:cs typeface="Arial"/>
              </a:defRPr>
            </a:lvl9pPr>
          </a:lstStyle>
          <a:p>
            <a:r>
              <a:rPr lang="uk-UA">
                <a:solidFill>
                  <a:schemeClr val="bg1"/>
                </a:solidFill>
              </a:rPr>
              <a:t>Захист інформації, </a:t>
            </a:r>
            <a:r>
              <a:rPr lang="uk-UA" smtClean="0">
                <a:solidFill>
                  <a:schemeClr val="bg1"/>
                </a:solidFill>
              </a:rPr>
              <a:t>основні визначення</a:t>
            </a:r>
            <a:endParaRPr lang="uk-UA">
              <a:solidFill>
                <a:schemeClr val="bg1"/>
              </a:solidFill>
            </a:endParaRPr>
          </a:p>
        </p:txBody>
      </p:sp>
    </p:spTree>
    <p:extLst>
      <p:ext uri="{BB962C8B-B14F-4D97-AF65-F5344CB8AC3E}">
        <p14:creationId xmlns:p14="http://schemas.microsoft.com/office/powerpoint/2010/main" val="961734095"/>
      </p:ext>
    </p:extLst>
  </p:cSld>
  <p:clrMapOvr>
    <a:masterClrMapping/>
  </p:clrMapOvr>
  <p:transition/>
  <p:timing/>
</p:sld>
</file>

<file path=ppt/slides/slide10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5. Поняття ідеального шифру</a:t>
            </a:r>
            <a:endParaRPr lang="uk-UA"/>
          </a:p>
        </p:txBody>
      </p:sp>
      <p:pic>
        <p:nvPicPr>
          <p:cNvPr id="4" name="Рисунок 3"/>
          <p:cNvPicPr>
            <a:picLocks noChangeAspect="1"/>
          </p:cNvPicPr>
          <p:nvPr/>
        </p:nvPicPr>
        <p:blipFill>
          <a:blip r:embed="rId2"/>
          <a:stretch>
            <a:fillRect/>
          </a:stretch>
        </p:blipFill>
        <p:spPr>
          <a:xfrm>
            <a:off x="538068" y="2805353"/>
            <a:ext cx="5824331" cy="3603805"/>
          </a:xfrm>
          <a:prstGeom prst="rect">
            <a:avLst/>
          </a:prstGeom>
        </p:spPr>
      </p:pic>
      <p:pic>
        <p:nvPicPr>
          <p:cNvPr id="6" name="Рисунок 5"/>
          <p:cNvPicPr>
            <a:picLocks noChangeAspect="1"/>
          </p:cNvPicPr>
          <p:nvPr/>
        </p:nvPicPr>
        <p:blipFill>
          <a:blip r:embed="rId3"/>
          <a:stretch>
            <a:fillRect/>
          </a:stretch>
        </p:blipFill>
        <p:spPr>
          <a:xfrm>
            <a:off x="6559826" y="4357045"/>
            <a:ext cx="5078481" cy="2412674"/>
          </a:xfrm>
          <a:prstGeom prst="rect">
            <a:avLst/>
          </a:prstGeom>
        </p:spPr>
      </p:pic>
    </p:spTree>
    <p:extLst>
      <p:ext uri="{BB962C8B-B14F-4D97-AF65-F5344CB8AC3E}">
        <p14:creationId xmlns:p14="http://schemas.microsoft.com/office/powerpoint/2010/main" val="817252129"/>
      </p:ext>
    </p:extLst>
  </p:cSld>
  <p:clrMapOvr>
    <a:masterClrMapping/>
  </p:clrMapOvr>
  <p:transition/>
  <p:timing/>
</p:sld>
</file>

<file path=ppt/slides/slide10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5. Поняття ідеального шифру</a:t>
            </a:r>
            <a:endParaRPr lang="uk-UA"/>
          </a:p>
        </p:txBody>
      </p:sp>
      <p:pic>
        <p:nvPicPr>
          <p:cNvPr id="3" name="Рисунок 2"/>
          <p:cNvPicPr>
            <a:picLocks noChangeAspect="1"/>
          </p:cNvPicPr>
          <p:nvPr/>
        </p:nvPicPr>
        <p:blipFill>
          <a:blip r:embed="rId2"/>
          <a:stretch>
            <a:fillRect/>
          </a:stretch>
        </p:blipFill>
        <p:spPr>
          <a:xfrm>
            <a:off x="522425" y="2794759"/>
            <a:ext cx="5819775" cy="3067050"/>
          </a:xfrm>
          <a:prstGeom prst="rect">
            <a:avLst/>
          </a:prstGeom>
        </p:spPr>
      </p:pic>
      <p:pic>
        <p:nvPicPr>
          <p:cNvPr id="5" name="Рисунок 4"/>
          <p:cNvPicPr>
            <a:picLocks noChangeAspect="1"/>
          </p:cNvPicPr>
          <p:nvPr/>
        </p:nvPicPr>
        <p:blipFill>
          <a:blip r:embed="rId3"/>
          <a:stretch>
            <a:fillRect/>
          </a:stretch>
        </p:blipFill>
        <p:spPr>
          <a:xfrm>
            <a:off x="6797304" y="2305879"/>
            <a:ext cx="4850091" cy="2192613"/>
          </a:xfrm>
          <a:prstGeom prst="rect">
            <a:avLst/>
          </a:prstGeom>
        </p:spPr>
      </p:pic>
      <p:pic>
        <p:nvPicPr>
          <p:cNvPr id="7" name="Рисунок 6"/>
          <p:cNvPicPr>
            <a:picLocks noChangeAspect="1"/>
          </p:cNvPicPr>
          <p:nvPr/>
        </p:nvPicPr>
        <p:blipFill>
          <a:blip r:embed="rId4"/>
          <a:stretch>
            <a:fillRect/>
          </a:stretch>
        </p:blipFill>
        <p:spPr>
          <a:xfrm>
            <a:off x="6744477" y="4606580"/>
            <a:ext cx="4902918" cy="2251420"/>
          </a:xfrm>
          <a:prstGeom prst="rect">
            <a:avLst/>
          </a:prstGeom>
        </p:spPr>
      </p:pic>
    </p:spTree>
    <p:extLst>
      <p:ext uri="{BB962C8B-B14F-4D97-AF65-F5344CB8AC3E}">
        <p14:creationId xmlns:p14="http://schemas.microsoft.com/office/powerpoint/2010/main" val="236502061"/>
      </p:ext>
    </p:extLst>
  </p:cSld>
  <p:clrMapOvr>
    <a:masterClrMapping/>
  </p:clrMapOvr>
  <p:transition/>
  <p:timing/>
</p:sld>
</file>

<file path=ppt/slides/slide10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5. Поняття ідеального шифру</a:t>
            </a:r>
            <a:endParaRPr lang="uk-UA"/>
          </a:p>
        </p:txBody>
      </p:sp>
      <p:pic>
        <p:nvPicPr>
          <p:cNvPr id="4" name="Рисунок 3"/>
          <p:cNvPicPr>
            <a:picLocks noChangeAspect="1"/>
          </p:cNvPicPr>
          <p:nvPr/>
        </p:nvPicPr>
        <p:blipFill>
          <a:blip r:embed="rId2"/>
          <a:stretch>
            <a:fillRect/>
          </a:stretch>
        </p:blipFill>
        <p:spPr>
          <a:xfrm>
            <a:off x="696982" y="2427219"/>
            <a:ext cx="5848350" cy="3752850"/>
          </a:xfrm>
          <a:prstGeom prst="rect">
            <a:avLst/>
          </a:prstGeom>
        </p:spPr>
      </p:pic>
      <p:pic>
        <p:nvPicPr>
          <p:cNvPr id="6" name="Рисунок 5"/>
          <p:cNvPicPr>
            <a:picLocks noChangeAspect="1"/>
          </p:cNvPicPr>
          <p:nvPr/>
        </p:nvPicPr>
        <p:blipFill>
          <a:blip r:embed="rId3"/>
          <a:stretch>
            <a:fillRect/>
          </a:stretch>
        </p:blipFill>
        <p:spPr>
          <a:xfrm>
            <a:off x="6758608" y="2544191"/>
            <a:ext cx="5183257" cy="2473827"/>
          </a:xfrm>
          <a:prstGeom prst="rect">
            <a:avLst/>
          </a:prstGeom>
        </p:spPr>
      </p:pic>
    </p:spTree>
    <p:extLst>
      <p:ext uri="{BB962C8B-B14F-4D97-AF65-F5344CB8AC3E}">
        <p14:creationId xmlns:p14="http://schemas.microsoft.com/office/powerpoint/2010/main" val="2378280310"/>
      </p:ext>
    </p:extLst>
  </p:cSld>
  <p:clrMapOvr>
    <a:masterClrMapping/>
  </p:clrMapOvr>
  <p:transition/>
  <p:timing/>
</p:sld>
</file>

<file path=ppt/slides/slide10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5. Поняття ідеального шифру</a:t>
            </a:r>
            <a:endParaRPr lang="uk-UA"/>
          </a:p>
        </p:txBody>
      </p:sp>
      <p:pic>
        <p:nvPicPr>
          <p:cNvPr id="3" name="Рисунок 2"/>
          <p:cNvPicPr>
            <a:picLocks noChangeAspect="1"/>
          </p:cNvPicPr>
          <p:nvPr/>
        </p:nvPicPr>
        <p:blipFill>
          <a:blip r:embed="rId2"/>
          <a:stretch>
            <a:fillRect/>
          </a:stretch>
        </p:blipFill>
        <p:spPr>
          <a:xfrm>
            <a:off x="2832030" y="2488923"/>
            <a:ext cx="5991225" cy="3848100"/>
          </a:xfrm>
          <a:prstGeom prst="rect">
            <a:avLst/>
          </a:prstGeom>
        </p:spPr>
      </p:pic>
    </p:spTree>
    <p:extLst>
      <p:ext uri="{BB962C8B-B14F-4D97-AF65-F5344CB8AC3E}">
        <p14:creationId xmlns:p14="http://schemas.microsoft.com/office/powerpoint/2010/main" val="1627836767"/>
      </p:ext>
    </p:extLst>
  </p:cSld>
  <p:clrMapOvr>
    <a:masterClrMapping/>
  </p:clrMapOvr>
  <p:transition/>
  <p:timing/>
</p:sld>
</file>

<file path=ppt/slides/slide10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5. Поняття ідеального шифру</a:t>
            </a:r>
            <a:endParaRPr lang="uk-UA"/>
          </a:p>
        </p:txBody>
      </p:sp>
      <p:pic>
        <p:nvPicPr>
          <p:cNvPr id="4" name="Рисунок 3"/>
          <p:cNvPicPr>
            <a:picLocks noChangeAspect="1"/>
          </p:cNvPicPr>
          <p:nvPr/>
        </p:nvPicPr>
        <p:blipFill>
          <a:blip r:embed="rId2"/>
          <a:stretch>
            <a:fillRect/>
          </a:stretch>
        </p:blipFill>
        <p:spPr>
          <a:xfrm>
            <a:off x="800284" y="2739887"/>
            <a:ext cx="4735376" cy="3030331"/>
          </a:xfrm>
          <a:prstGeom prst="rect">
            <a:avLst/>
          </a:prstGeom>
        </p:spPr>
      </p:pic>
      <p:pic>
        <p:nvPicPr>
          <p:cNvPr id="5" name="Рисунок 4"/>
          <p:cNvPicPr>
            <a:picLocks noChangeAspect="1"/>
          </p:cNvPicPr>
          <p:nvPr/>
        </p:nvPicPr>
        <p:blipFill>
          <a:blip r:embed="rId3"/>
          <a:stretch>
            <a:fillRect/>
          </a:stretch>
        </p:blipFill>
        <p:spPr>
          <a:xfrm>
            <a:off x="6803749" y="2979393"/>
            <a:ext cx="5124450" cy="2790825"/>
          </a:xfrm>
          <a:prstGeom prst="rect">
            <a:avLst/>
          </a:prstGeom>
        </p:spPr>
      </p:pic>
    </p:spTree>
    <p:extLst>
      <p:ext uri="{BB962C8B-B14F-4D97-AF65-F5344CB8AC3E}">
        <p14:creationId xmlns:p14="http://schemas.microsoft.com/office/powerpoint/2010/main" val="3928766276"/>
      </p:ext>
    </p:extLst>
  </p:cSld>
  <p:clrMapOvr>
    <a:masterClrMapping/>
  </p:clrMapOvr>
  <p:transition/>
  <p:timing/>
</p:sld>
</file>

<file path=ppt/slides/slide10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b="1"/>
              <a:t> </a:t>
            </a:r>
            <a:r>
              <a:rPr lang="ru-RU" b="1" smtClean="0"/>
              <a:t>6. Основні вимоги </a:t>
            </a:r>
            <a:r>
              <a:rPr lang="ru-RU" b="1"/>
              <a:t>до криптографічних систем</a:t>
            </a:r>
            <a:br>
              <a:rPr lang="ru-RU" b="1"/>
            </a:br>
            <a:endParaRPr lang="uk-UA"/>
          </a:p>
        </p:txBody>
      </p:sp>
      <p:sp>
        <p:nvSpPr>
          <p:cNvPr id="3" name="Объект 2"/>
          <p:cNvSpPr>
            <a:spLocks noGrp="1"/>
          </p:cNvSpPr>
          <p:nvPr>
            <p:ph idx="1"/>
          </p:nvPr>
        </p:nvSpPr>
        <p:spPr>
          <a:xfrm>
            <a:off x="498313" y="1776743"/>
            <a:ext cx="11523970" cy="4738357"/>
          </a:xfrm>
        </p:spPr>
        <p:style>
          <a:lnRef idx="2">
            <a:schemeClr val="dk1"/>
          </a:lnRef>
          <a:fillRef idx="1">
            <a:schemeClr val="lt1"/>
          </a:fillRef>
          <a:effectRef idx="0">
            <a:schemeClr val="dk1"/>
          </a:effectRef>
          <a:fontRef idx="minor">
            <a:schemeClr val="dk1"/>
          </a:fontRef>
        </p:style>
        <p:txBody>
          <a:bodyPr>
            <a:noAutofit/>
          </a:bodyPr>
          <a:lstStyle>
            <a:lvl1pPr>
              <a:defRPr>
                <a:solidFill>
                  <a:srgbClr val="000000"/>
                </a:solidFill>
                <a:latin typeface="Century Gothic" panose="020b0502020202020204"/>
              </a:defRPr>
            </a:lvl1pPr>
            <a:lvl2pPr>
              <a:defRPr>
                <a:solidFill>
                  <a:srgbClr val="000000"/>
                </a:solidFill>
                <a:latin typeface="Century Gothic" panose="020b0502020202020204"/>
              </a:defRPr>
            </a:lvl2pPr>
            <a:lvl3pPr>
              <a:defRPr>
                <a:solidFill>
                  <a:srgbClr val="000000"/>
                </a:solidFill>
                <a:latin typeface="Century Gothic" panose="020b0502020202020204"/>
              </a:defRPr>
            </a:lvl3pPr>
            <a:lvl4pPr>
              <a:defRPr>
                <a:solidFill>
                  <a:srgbClr val="000000"/>
                </a:solidFill>
                <a:latin typeface="Century Gothic" panose="020b0502020202020204"/>
              </a:defRPr>
            </a:lvl4pPr>
            <a:lvl5pPr>
              <a:defRPr>
                <a:solidFill>
                  <a:srgbClr val="000000"/>
                </a:solidFill>
                <a:latin typeface="Century Gothic" panose="020b0502020202020204"/>
              </a:defRPr>
            </a:lvl5pPr>
            <a:lvl6pPr>
              <a:defRPr>
                <a:solidFill>
                  <a:srgbClr val="000000"/>
                </a:solidFill>
                <a:latin typeface="Century Gothic" panose="020b0502020202020204"/>
              </a:defRPr>
            </a:lvl6pPr>
            <a:lvl7pPr>
              <a:defRPr>
                <a:solidFill>
                  <a:srgbClr val="000000"/>
                </a:solidFill>
                <a:latin typeface="Century Gothic" panose="020b0502020202020204"/>
              </a:defRPr>
            </a:lvl7pPr>
            <a:lvl8pPr>
              <a:defRPr>
                <a:solidFill>
                  <a:srgbClr val="000000"/>
                </a:solidFill>
                <a:latin typeface="Century Gothic" panose="020b0502020202020204"/>
              </a:defRPr>
            </a:lvl8pPr>
            <a:lvl9pPr>
              <a:defRPr>
                <a:solidFill>
                  <a:srgbClr val="000000"/>
                </a:solidFill>
                <a:latin typeface="Century Gothic" panose="020b0502020202020204"/>
              </a:defRPr>
            </a:lvl9pPr>
          </a:lstStyle>
          <a:p>
            <a:pPr>
              <a:spcBef>
                <a:spcPct val="0"/>
              </a:spcBef>
            </a:pPr>
            <a:r>
              <a:rPr lang="uk-UA" sz="1400" smtClean="0"/>
              <a:t>Процес криптографічного захисту даних може здійснюватися як програмно, так і апаратно. </a:t>
            </a:r>
          </a:p>
          <a:p>
            <a:pPr>
              <a:spcBef>
                <a:spcPct val="0"/>
              </a:spcBef>
            </a:pPr>
            <a:r>
              <a:rPr lang="uk-UA" sz="1400" smtClean="0"/>
              <a:t>Апаратна реалізація відрізняється суттєво більшою вартістю, однак їй властиві й переваги: висока продуктивність, простота, захищеність і т.д.. Програмна реалізація більш практична, допускає відому гнучкість у використанні.</a:t>
            </a:r>
          </a:p>
          <a:p>
            <a:pPr marL="0" indent="0">
              <a:spcBef>
                <a:spcPct val="0"/>
              </a:spcBef>
              <a:buNone/>
            </a:pPr>
            <a:endParaRPr lang="uk-UA" sz="1400" smtClean="0"/>
          </a:p>
          <a:p>
            <a:pPr>
              <a:spcBef>
                <a:spcPct val="0"/>
              </a:spcBef>
            </a:pPr>
            <a:r>
              <a:rPr lang="uk-UA" sz="1400" smtClean="0"/>
              <a:t>Для сучасних криптографічних систем захисту інформації  можна сформулювати основні вимоги:</a:t>
            </a:r>
          </a:p>
          <a:p>
            <a:pPr lvl="1">
              <a:spcBef>
                <a:spcPct val="0"/>
              </a:spcBef>
              <a:buFont typeface="Wingdings" panose="05000000000000000000" pitchFamily="2" charset="2"/>
              <a:buChar char="q"/>
            </a:pPr>
            <a:r>
              <a:rPr lang="uk-UA" sz="1400" smtClean="0"/>
              <a:t>зашифроване повідомлення повинне піддаватися читанню тільки при наявності ключа;</a:t>
            </a:r>
          </a:p>
          <a:p>
            <a:pPr lvl="1">
              <a:spcBef>
                <a:spcPct val="0"/>
              </a:spcBef>
              <a:buFont typeface="Wingdings" panose="05000000000000000000" pitchFamily="2" charset="2"/>
              <a:buChar char="q"/>
            </a:pPr>
            <a:r>
              <a:rPr lang="uk-UA" sz="1400" err="1" smtClean="0"/>
              <a:t>Трудкомісткісь обчислення ключа за фрагментом шифрованого повідомлення та відповідним йому фрагментом відкритого тексту повинна бути занадто великою для її практичної реалізації;</a:t>
            </a:r>
          </a:p>
          <a:p>
            <a:pPr lvl="1">
              <a:spcBef>
                <a:spcPct val="0"/>
              </a:spcBef>
              <a:buFont typeface="Wingdings" panose="05000000000000000000" pitchFamily="2" charset="2"/>
              <a:buChar char="q"/>
            </a:pPr>
            <a:r>
              <a:rPr lang="uk-UA" sz="1400" smtClean="0"/>
              <a:t>число операцій, необхідних для розшифровування інформації шляхом перебору всіляких ключів, повинне мати строгу нижню оцінку й виходити за межі можливостей сучасних комп'ютерів ( з урахуванням можливості використання мережних обчислень) або вимагати неприйнятно високих витрат на ці обчислення;</a:t>
            </a:r>
          </a:p>
          <a:p>
            <a:pPr lvl="1">
              <a:spcBef>
                <a:spcPct val="0"/>
              </a:spcBef>
              <a:buFont typeface="Wingdings" panose="05000000000000000000" pitchFamily="2" charset="2"/>
              <a:buChar char="q"/>
            </a:pPr>
            <a:r>
              <a:rPr lang="uk-UA" sz="1400" smtClean="0"/>
              <a:t>знання алгоритму шифрування не повинне впливати на надійність захисту (</a:t>
            </a:r>
            <a:r>
              <a:rPr lang="uk-UA" sz="1400"/>
              <a:t>Принцип </a:t>
            </a:r>
            <a:r>
              <a:rPr lang="uk-UA" sz="1400" smtClean="0"/>
              <a:t>Керкгоффза);</a:t>
            </a:r>
          </a:p>
          <a:p>
            <a:pPr lvl="1">
              <a:spcBef>
                <a:spcPct val="0"/>
              </a:spcBef>
              <a:buFont typeface="Wingdings" panose="05000000000000000000" pitchFamily="2" charset="2"/>
              <a:buChar char="q"/>
            </a:pPr>
            <a:r>
              <a:rPr lang="uk-UA" sz="1400" smtClean="0"/>
              <a:t>незначна зміна ключа повинна приводити до істотної зміни виду зашифрованого повідомлення навіть при шифруванні того самого вихідного тексту;</a:t>
            </a:r>
          </a:p>
          <a:p>
            <a:pPr lvl="1">
              <a:spcBef>
                <a:spcPct val="0"/>
              </a:spcBef>
              <a:buFont typeface="Wingdings" panose="05000000000000000000" pitchFamily="2" charset="2"/>
              <a:buChar char="q"/>
            </a:pPr>
            <a:r>
              <a:rPr lang="uk-UA" sz="1400" smtClean="0"/>
              <a:t>незначна зміна вихідного тексту повинне приводити до істотної зміни виду зашифрованого повідомлення навіть при використанні того самого ключа;</a:t>
            </a:r>
          </a:p>
          <a:p>
            <a:pPr lvl="1">
              <a:spcBef>
                <a:spcPct val="0"/>
              </a:spcBef>
              <a:buFont typeface="Wingdings" panose="05000000000000000000" pitchFamily="2" charset="2"/>
              <a:buChar char="q"/>
            </a:pPr>
            <a:r>
              <a:rPr lang="uk-UA" sz="1400" smtClean="0"/>
              <a:t>в процесі шифрування необхідно  постійно забезпечувати контроль за ключем та даними, що шифруються</a:t>
            </a:r>
          </a:p>
          <a:p>
            <a:pPr lvl="1">
              <a:spcBef>
                <a:spcPct val="0"/>
              </a:spcBef>
              <a:buFont typeface="Wingdings" panose="05000000000000000000" pitchFamily="2" charset="2"/>
              <a:buChar char="q"/>
            </a:pPr>
            <a:r>
              <a:rPr lang="uk-UA" sz="1400" smtClean="0"/>
              <a:t>довжина шифрованого тексту не повинна перевершувати довжину вихідного тексту;</a:t>
            </a:r>
          </a:p>
          <a:p>
            <a:pPr lvl="1">
              <a:spcBef>
                <a:spcPct val="0"/>
              </a:spcBef>
              <a:buFont typeface="Wingdings" panose="05000000000000000000" pitchFamily="2" charset="2"/>
              <a:buChar char="q"/>
            </a:pPr>
            <a:r>
              <a:rPr lang="uk-UA" sz="1400" smtClean="0"/>
              <a:t>не повинне бути простих і легко встановлюваних залежностей між ключами, послідовно використовуваними в процесі шифрування;</a:t>
            </a:r>
          </a:p>
          <a:p>
            <a:pPr lvl="1">
              <a:spcBef>
                <a:spcPct val="0"/>
              </a:spcBef>
              <a:buFont typeface="Wingdings" panose="05000000000000000000" pitchFamily="2" charset="2"/>
              <a:buChar char="q"/>
            </a:pPr>
            <a:r>
              <a:rPr lang="uk-UA" sz="1400" smtClean="0"/>
              <a:t>будь-який ключ із множини можливих повинен забезпечувати надійний захист інформації;</a:t>
            </a:r>
          </a:p>
          <a:p>
            <a:pPr lvl="1">
              <a:spcBef>
                <a:spcPct val="0"/>
              </a:spcBef>
              <a:buFont typeface="Wingdings" panose="05000000000000000000" pitchFamily="2" charset="2"/>
              <a:buChar char="q"/>
            </a:pPr>
            <a:r>
              <a:rPr lang="uk-UA" sz="1400" smtClean="0"/>
              <a:t>алгоритм повинен допускати як програмну, так і апаратну реалізацію</a:t>
            </a:r>
          </a:p>
          <a:p>
            <a:pPr lvl="1">
              <a:spcBef>
                <a:spcPct val="0"/>
              </a:spcBef>
              <a:buFont typeface="Wingdings" panose="05000000000000000000" pitchFamily="2" charset="2"/>
              <a:buChar char="q"/>
            </a:pPr>
            <a:endParaRPr lang="uk-UA" sz="1400"/>
          </a:p>
        </p:txBody>
      </p:sp>
    </p:spTree>
    <p:extLst>
      <p:ext uri="{BB962C8B-B14F-4D97-AF65-F5344CB8AC3E}">
        <p14:creationId xmlns:p14="http://schemas.microsoft.com/office/powerpoint/2010/main" val="3487632345"/>
      </p:ext>
    </p:extLst>
  </p:cSld>
  <p:clrMapOvr>
    <a:masterClrMapping/>
  </p:clrMapOvr>
  <p:transition/>
  <p:timing/>
</p:sld>
</file>

<file path=ppt/slides/slide10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b="1"/>
              <a:t> </a:t>
            </a:r>
            <a:r>
              <a:rPr lang="ru-RU" b="1" smtClean="0"/>
              <a:t>6. Вимоги </a:t>
            </a:r>
            <a:r>
              <a:rPr lang="ru-RU" b="1"/>
              <a:t>до криптографічних систем</a:t>
            </a:r>
            <a:br>
              <a:rPr lang="ru-RU" b="1"/>
            </a:br>
            <a:endParaRPr lang="uk-UA"/>
          </a:p>
        </p:txBody>
      </p:sp>
      <p:sp>
        <p:nvSpPr>
          <p:cNvPr id="3" name="Объект 2"/>
          <p:cNvSpPr>
            <a:spLocks noGrp="1"/>
          </p:cNvSpPr>
          <p:nvPr>
            <p:ph idx="1"/>
          </p:nvPr>
        </p:nvSpPr>
        <p:spPr>
          <a:xfrm>
            <a:off x="1649896" y="2404716"/>
            <a:ext cx="5536096" cy="4284319"/>
          </a:xfrm>
        </p:spPr>
        <p:style>
          <a:lnRef idx="2">
            <a:schemeClr val="dk1"/>
          </a:lnRef>
          <a:fillRef idx="1">
            <a:schemeClr val="lt1"/>
          </a:fillRef>
          <a:effectRef idx="0">
            <a:schemeClr val="dk1"/>
          </a:effectRef>
          <a:fontRef idx="minor">
            <a:schemeClr val="dk1"/>
          </a:fontRef>
        </p:style>
        <p:txBody>
          <a:bodyPr>
            <a:noAutofit/>
          </a:bodyPr>
          <a:lstStyle>
            <a:lvl1pPr>
              <a:defRPr>
                <a:solidFill>
                  <a:srgbClr val="000000"/>
                </a:solidFill>
                <a:latin typeface="Century Gothic" panose="020b0502020202020204"/>
              </a:defRPr>
            </a:lvl1pPr>
            <a:lvl2pPr>
              <a:defRPr>
                <a:solidFill>
                  <a:srgbClr val="000000"/>
                </a:solidFill>
                <a:latin typeface="Century Gothic" panose="020b0502020202020204"/>
              </a:defRPr>
            </a:lvl2pPr>
            <a:lvl3pPr>
              <a:defRPr>
                <a:solidFill>
                  <a:srgbClr val="000000"/>
                </a:solidFill>
                <a:latin typeface="Century Gothic" panose="020b0502020202020204"/>
              </a:defRPr>
            </a:lvl3pPr>
            <a:lvl4pPr>
              <a:defRPr>
                <a:solidFill>
                  <a:srgbClr val="000000"/>
                </a:solidFill>
                <a:latin typeface="Century Gothic" panose="020b0502020202020204"/>
              </a:defRPr>
            </a:lvl4pPr>
            <a:lvl5pPr>
              <a:defRPr>
                <a:solidFill>
                  <a:srgbClr val="000000"/>
                </a:solidFill>
                <a:latin typeface="Century Gothic" panose="020b0502020202020204"/>
              </a:defRPr>
            </a:lvl5pPr>
            <a:lvl6pPr>
              <a:defRPr>
                <a:solidFill>
                  <a:srgbClr val="000000"/>
                </a:solidFill>
                <a:latin typeface="Century Gothic" panose="020b0502020202020204"/>
              </a:defRPr>
            </a:lvl6pPr>
            <a:lvl7pPr>
              <a:defRPr>
                <a:solidFill>
                  <a:srgbClr val="000000"/>
                </a:solidFill>
                <a:latin typeface="Century Gothic" panose="020b0502020202020204"/>
              </a:defRPr>
            </a:lvl7pPr>
            <a:lvl8pPr>
              <a:defRPr>
                <a:solidFill>
                  <a:srgbClr val="000000"/>
                </a:solidFill>
                <a:latin typeface="Century Gothic" panose="020b0502020202020204"/>
              </a:defRPr>
            </a:lvl8pPr>
            <a:lvl9pPr>
              <a:defRPr>
                <a:solidFill>
                  <a:srgbClr val="000000"/>
                </a:solidFill>
                <a:latin typeface="Century Gothic" panose="020b0502020202020204"/>
              </a:defRPr>
            </a:lvl9pPr>
          </a:lstStyle>
          <a:p>
            <a:pPr algn="just"/>
            <a:r>
              <a:rPr lang="uk-UA"/>
              <a:t>Принцип Керкгоффза (англ. </a:t>
            </a:r>
            <a:r>
              <a:rPr lang="en-US"/>
              <a:t>Kerckhoffs's principle) – </a:t>
            </a:r>
            <a:r>
              <a:rPr lang="uk-UA" smtClean="0"/>
              <a:t>правило, </a:t>
            </a:r>
            <a:r>
              <a:rPr lang="uk-UA"/>
              <a:t>згідно з яким стійкість криптографічного алгоритму не має залежати від архітектури алгоритму, а має залежати тільки від ключів. </a:t>
            </a:r>
            <a:endParaRPr lang="uk-UA" smtClean="0"/>
          </a:p>
          <a:p>
            <a:pPr algn="just"/>
            <a:r>
              <a:rPr lang="uk-UA" smtClean="0"/>
              <a:t>Іншими </a:t>
            </a:r>
            <a:r>
              <a:rPr lang="uk-UA"/>
              <a:t>словами, при оцінці надійності шифрування необхідно вважати, що супротивник знає все про систему шифрування, що використовується, крім ключів </a:t>
            </a:r>
            <a:endParaRPr lang="uk-UA" smtClean="0"/>
          </a:p>
          <a:p>
            <a:pPr algn="just"/>
            <a:r>
              <a:rPr lang="uk-UA" smtClean="0"/>
              <a:t>Згідно </a:t>
            </a:r>
            <a:r>
              <a:rPr lang="uk-UA"/>
              <a:t>принципу, криптосистема не повинна потребувати секретності, її потрапляння до рук супротивника не має викликати незручностей.</a:t>
            </a:r>
          </a:p>
        </p:txBody>
      </p:sp>
      <p:pic>
        <p:nvPicPr>
          <p:cNvPr id="2050" name="Picture 2" descr="Керкгоффс, Огюст — Википедия"/>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36088" y="2734228"/>
            <a:ext cx="2238375"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209393"/>
      </p:ext>
    </p:extLst>
  </p:cSld>
  <p:clrMapOvr>
    <a:masterClrMapping/>
  </p:clrMapOvr>
  <p:transition/>
  <p:timing/>
</p:sld>
</file>

<file path=ppt/slides/slide10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b="1"/>
              <a:t> </a:t>
            </a:r>
            <a:r>
              <a:rPr lang="ru-RU" b="1" smtClean="0"/>
              <a:t>6. Вимоги </a:t>
            </a:r>
            <a:r>
              <a:rPr lang="ru-RU" b="1"/>
              <a:t>до криптографічних систем</a:t>
            </a:r>
            <a:br>
              <a:rPr lang="ru-RU" b="1"/>
            </a:br>
            <a:endParaRPr lang="uk-UA"/>
          </a:p>
        </p:txBody>
      </p:sp>
      <p:sp>
        <p:nvSpPr>
          <p:cNvPr id="3" name="Объект 2"/>
          <p:cNvSpPr>
            <a:spLocks noGrp="1"/>
          </p:cNvSpPr>
          <p:nvPr>
            <p:ph idx="1"/>
          </p:nvPr>
        </p:nvSpPr>
        <p:spPr>
          <a:xfrm>
            <a:off x="1338169" y="3267162"/>
            <a:ext cx="10143786" cy="2593311"/>
          </a:xfrm>
        </p:spPr>
        <p:style>
          <a:lnRef idx="2">
            <a:schemeClr val="dk1"/>
          </a:lnRef>
          <a:fillRef idx="1">
            <a:schemeClr val="lt1"/>
          </a:fillRef>
          <a:effectRef idx="0">
            <a:schemeClr val="dk1"/>
          </a:effectRef>
          <a:fontRef idx="minor">
            <a:schemeClr val="dk1"/>
          </a:fontRef>
        </p:style>
        <p:txBody>
          <a:bodyPr>
            <a:noAutofit/>
          </a:bodyPr>
          <a:lstStyle>
            <a:lvl1pPr>
              <a:defRPr>
                <a:solidFill>
                  <a:srgbClr val="000000"/>
                </a:solidFill>
                <a:latin typeface="Century Gothic" panose="020b0502020202020204"/>
              </a:defRPr>
            </a:lvl1pPr>
            <a:lvl2pPr>
              <a:defRPr>
                <a:solidFill>
                  <a:srgbClr val="000000"/>
                </a:solidFill>
                <a:latin typeface="Century Gothic" panose="020b0502020202020204"/>
              </a:defRPr>
            </a:lvl2pPr>
            <a:lvl3pPr>
              <a:defRPr>
                <a:solidFill>
                  <a:srgbClr val="000000"/>
                </a:solidFill>
                <a:latin typeface="Century Gothic" panose="020b0502020202020204"/>
              </a:defRPr>
            </a:lvl3pPr>
            <a:lvl4pPr>
              <a:defRPr>
                <a:solidFill>
                  <a:srgbClr val="000000"/>
                </a:solidFill>
                <a:latin typeface="Century Gothic" panose="020b0502020202020204"/>
              </a:defRPr>
            </a:lvl4pPr>
            <a:lvl5pPr>
              <a:defRPr>
                <a:solidFill>
                  <a:srgbClr val="000000"/>
                </a:solidFill>
                <a:latin typeface="Century Gothic" panose="020b0502020202020204"/>
              </a:defRPr>
            </a:lvl5pPr>
            <a:lvl6pPr>
              <a:defRPr>
                <a:solidFill>
                  <a:srgbClr val="000000"/>
                </a:solidFill>
                <a:latin typeface="Century Gothic" panose="020b0502020202020204"/>
              </a:defRPr>
            </a:lvl6pPr>
            <a:lvl7pPr>
              <a:defRPr>
                <a:solidFill>
                  <a:srgbClr val="000000"/>
                </a:solidFill>
                <a:latin typeface="Century Gothic" panose="020b0502020202020204"/>
              </a:defRPr>
            </a:lvl7pPr>
            <a:lvl8pPr>
              <a:defRPr>
                <a:solidFill>
                  <a:srgbClr val="000000"/>
                </a:solidFill>
                <a:latin typeface="Century Gothic" panose="020b0502020202020204"/>
              </a:defRPr>
            </a:lvl8pPr>
            <a:lvl9pPr>
              <a:defRPr>
                <a:solidFill>
                  <a:srgbClr val="000000"/>
                </a:solidFill>
                <a:latin typeface="Century Gothic" panose="020b0502020202020204"/>
              </a:defRPr>
            </a:lvl9pPr>
          </a:lstStyle>
          <a:p>
            <a:pPr algn="just"/>
            <a:r>
              <a:rPr lang="uk-UA" b="1" i="1"/>
              <a:t>Принцип доцільності захисту. </a:t>
            </a:r>
            <a:r>
              <a:rPr lang="uk-UA"/>
              <a:t>На сучасному рівні технічного </a:t>
            </a:r>
            <a:r>
              <a:rPr lang="uk-UA" smtClean="0"/>
              <a:t>розвитку засоби </a:t>
            </a:r>
            <a:r>
              <a:rPr lang="uk-UA"/>
              <a:t>зв’язку, засоби перехоплення повідомлень, а також засоби </a:t>
            </a:r>
            <a:r>
              <a:rPr lang="uk-UA" smtClean="0"/>
              <a:t>захисту інформації  </a:t>
            </a:r>
            <a:r>
              <a:rPr lang="uk-UA"/>
              <a:t>вимагають  занадто  багато  витрат.  Тому  існує  </a:t>
            </a:r>
            <a:r>
              <a:rPr lang="uk-UA" smtClean="0"/>
              <a:t>проблема співвідношення </a:t>
            </a:r>
            <a:r>
              <a:rPr lang="uk-UA"/>
              <a:t>вартості інформації, витрат на її захист та витрат на </a:t>
            </a:r>
            <a:r>
              <a:rPr lang="uk-UA" smtClean="0"/>
              <a:t>її здобування</a:t>
            </a:r>
            <a:r>
              <a:rPr lang="uk-UA"/>
              <a:t>. Перш ніж захищати інформацію криптографічними </a:t>
            </a:r>
            <a:r>
              <a:rPr lang="uk-UA" smtClean="0"/>
              <a:t>методами, треба </a:t>
            </a:r>
            <a:r>
              <a:rPr lang="uk-UA"/>
              <a:t>вирішити два питання:</a:t>
            </a:r>
          </a:p>
          <a:p>
            <a:pPr marL="0" indent="0" algn="just">
              <a:buNone/>
            </a:pPr>
            <a:r>
              <a:rPr lang="uk-UA"/>
              <a:t>1) Чи отримає противник внаслідок атаки інформацію, що буде </a:t>
            </a:r>
            <a:r>
              <a:rPr lang="uk-UA" smtClean="0"/>
              <a:t>більш цінною</a:t>
            </a:r>
            <a:r>
              <a:rPr lang="uk-UA"/>
              <a:t>, ніж вартість самої </a:t>
            </a:r>
            <a:r>
              <a:rPr lang="uk-UA" smtClean="0"/>
              <a:t>атаки? </a:t>
            </a:r>
          </a:p>
          <a:p>
            <a:pPr marL="0" indent="0" algn="just">
              <a:buNone/>
            </a:pPr>
            <a:r>
              <a:rPr lang="uk-UA" smtClean="0"/>
              <a:t>2</a:t>
            </a:r>
            <a:r>
              <a:rPr lang="uk-UA"/>
              <a:t>) Чи є інформація, яку захищає її власник, більш цінною, ніж </a:t>
            </a:r>
            <a:r>
              <a:rPr lang="uk-UA" smtClean="0"/>
              <a:t>вартість захисту?</a:t>
            </a:r>
            <a:endParaRPr lang="uk-UA"/>
          </a:p>
        </p:txBody>
      </p:sp>
    </p:spTree>
    <p:extLst>
      <p:ext uri="{BB962C8B-B14F-4D97-AF65-F5344CB8AC3E}">
        <p14:creationId xmlns:p14="http://schemas.microsoft.com/office/powerpoint/2010/main" val="516214670"/>
      </p:ext>
    </p:extLst>
  </p:cSld>
  <p:clrMapOvr>
    <a:masterClrMapping/>
  </p:clrMapOvr>
  <p:transition/>
  <p:timing/>
</p:sld>
</file>

<file path=ppt/slides/slide10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7. Історія криптографії</a:t>
            </a:r>
            <a:endParaRPr lang="uk-UA"/>
          </a:p>
        </p:txBody>
      </p:sp>
      <p:sp>
        <p:nvSpPr>
          <p:cNvPr id="3" name="Объект 2"/>
          <p:cNvSpPr>
            <a:spLocks noGrp="1"/>
          </p:cNvSpPr>
          <p:nvPr>
            <p:ph idx="1"/>
          </p:nvPr>
        </p:nvSpPr>
        <p:spPr>
          <a:xfrm>
            <a:off x="1154954" y="2494169"/>
            <a:ext cx="9788029" cy="2316370"/>
          </a:xfrm>
        </p:spPr>
        <p:txBody>
          <a:bodyPr/>
          <a:lstStyle/>
          <a:p>
            <a:pPr marL="0" indent="0">
              <a:buNone/>
            </a:pPr>
            <a:r>
              <a:rPr lang="ru-RU" b="1" smtClean="0"/>
              <a:t>Етапи:</a:t>
            </a:r>
            <a:endParaRPr lang="ru-RU" b="1"/>
          </a:p>
          <a:p>
            <a:r>
              <a:rPr lang="ru-RU" smtClean="0"/>
              <a:t>1 – на</a:t>
            </a:r>
            <a:r>
              <a:rPr lang="uk-UA" smtClean="0"/>
              <a:t>ївна криптографія (до поч. </a:t>
            </a:r>
            <a:r>
              <a:rPr lang="en-US" smtClean="0"/>
              <a:t>XIV</a:t>
            </a:r>
            <a:r>
              <a:rPr lang="uk-UA" smtClean="0"/>
              <a:t>) </a:t>
            </a:r>
          </a:p>
          <a:p>
            <a:r>
              <a:rPr lang="en-US" smtClean="0"/>
              <a:t>2 – </a:t>
            </a:r>
            <a:r>
              <a:rPr lang="uk-UA" smtClean="0"/>
              <a:t>формальна криптографія (</a:t>
            </a:r>
            <a:r>
              <a:rPr lang="en-US" smtClean="0"/>
              <a:t>XIV – </a:t>
            </a:r>
            <a:r>
              <a:rPr lang="uk-UA" smtClean="0"/>
              <a:t>поч. </a:t>
            </a:r>
            <a:r>
              <a:rPr lang="en-US" smtClean="0"/>
              <a:t>XX</a:t>
            </a:r>
            <a:r>
              <a:rPr lang="uk-UA" smtClean="0"/>
              <a:t>) </a:t>
            </a:r>
            <a:endParaRPr lang="en-US" smtClean="0"/>
          </a:p>
          <a:p>
            <a:r>
              <a:rPr lang="en-US" smtClean="0"/>
              <a:t>3 – </a:t>
            </a:r>
            <a:r>
              <a:rPr lang="uk-UA" smtClean="0"/>
              <a:t>наукова криптографія (30-60 рр. ХХ)  </a:t>
            </a:r>
          </a:p>
          <a:p>
            <a:r>
              <a:rPr lang="uk-UA" smtClean="0"/>
              <a:t>4 – комп'ютерна криптографія (70 рр. </a:t>
            </a:r>
            <a:r>
              <a:rPr lang="en-US"/>
              <a:t>–</a:t>
            </a:r>
            <a:r>
              <a:rPr lang="uk-UA" smtClean="0"/>
              <a:t> сьогодні)</a:t>
            </a:r>
            <a:endParaRPr lang="uk-UA"/>
          </a:p>
        </p:txBody>
      </p:sp>
      <p:pic>
        <p:nvPicPr>
          <p:cNvPr id="5" name="Рисунок 4"/>
          <p:cNvPicPr>
            <a:picLocks noChangeAspect="1"/>
          </p:cNvPicPr>
          <p:nvPr/>
        </p:nvPicPr>
        <p:blipFill>
          <a:blip r:embed="rId2"/>
          <a:stretch>
            <a:fillRect/>
          </a:stretch>
        </p:blipFill>
        <p:spPr>
          <a:xfrm>
            <a:off x="8712651" y="4738573"/>
            <a:ext cx="1362489" cy="2119427"/>
          </a:xfrm>
          <a:prstGeom prst="rect">
            <a:avLst/>
          </a:prstGeom>
        </p:spPr>
      </p:pic>
      <p:pic>
        <p:nvPicPr>
          <p:cNvPr id="6" name="Рисунок 5"/>
          <p:cNvPicPr>
            <a:picLocks noChangeAspect="1"/>
          </p:cNvPicPr>
          <p:nvPr/>
        </p:nvPicPr>
        <p:blipFill>
          <a:blip r:embed="rId3"/>
          <a:stretch>
            <a:fillRect/>
          </a:stretch>
        </p:blipFill>
        <p:spPr>
          <a:xfrm>
            <a:off x="6638989" y="4738573"/>
            <a:ext cx="1920164" cy="2119427"/>
          </a:xfrm>
          <a:prstGeom prst="rect">
            <a:avLst/>
          </a:prstGeom>
        </p:spPr>
      </p:pic>
      <p:pic>
        <p:nvPicPr>
          <p:cNvPr id="7" name="Рисунок 6"/>
          <p:cNvPicPr>
            <a:picLocks noChangeAspect="1"/>
          </p:cNvPicPr>
          <p:nvPr/>
        </p:nvPicPr>
        <p:blipFill>
          <a:blip r:embed="rId4"/>
          <a:stretch>
            <a:fillRect/>
          </a:stretch>
        </p:blipFill>
        <p:spPr>
          <a:xfrm>
            <a:off x="10228638" y="4738573"/>
            <a:ext cx="2119427" cy="2119427"/>
          </a:xfrm>
          <a:prstGeom prst="rect">
            <a:avLst/>
          </a:prstGeom>
        </p:spPr>
      </p:pic>
      <p:pic>
        <p:nvPicPr>
          <p:cNvPr id="8" name="Рисунок 7"/>
          <p:cNvPicPr>
            <a:picLocks noChangeAspect="1"/>
          </p:cNvPicPr>
          <p:nvPr/>
        </p:nvPicPr>
        <p:blipFill>
          <a:blip r:embed="rId5"/>
          <a:stretch>
            <a:fillRect/>
          </a:stretch>
        </p:blipFill>
        <p:spPr>
          <a:xfrm>
            <a:off x="8438322" y="2687874"/>
            <a:ext cx="1151306" cy="1746000"/>
          </a:xfrm>
          <a:prstGeom prst="rect">
            <a:avLst/>
          </a:prstGeom>
        </p:spPr>
      </p:pic>
      <p:pic>
        <p:nvPicPr>
          <p:cNvPr id="9" name="Рисунок 8"/>
          <p:cNvPicPr>
            <a:picLocks noChangeAspect="1"/>
          </p:cNvPicPr>
          <p:nvPr/>
        </p:nvPicPr>
        <p:blipFill>
          <a:blip r:embed="rId6"/>
          <a:stretch>
            <a:fillRect/>
          </a:stretch>
        </p:blipFill>
        <p:spPr>
          <a:xfrm>
            <a:off x="9774618" y="2687874"/>
            <a:ext cx="2336730" cy="1746000"/>
          </a:xfrm>
          <a:prstGeom prst="rect">
            <a:avLst/>
          </a:prstGeom>
        </p:spPr>
      </p:pic>
      <p:sp>
        <p:nvSpPr>
          <p:cNvPr id="10" name="Прямоугольник 9"/>
          <p:cNvSpPr/>
          <p:nvPr/>
        </p:nvSpPr>
        <p:spPr>
          <a:xfrm>
            <a:off x="200891" y="5166643"/>
            <a:ext cx="6096000" cy="92333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defPPr>
              <a:defRPr lang="ru-RU"/>
            </a:defPPr>
            <a:lvl1pPr marL="0" algn="l" defTabSz="914400" rtl="0" eaLnBrk="1" latinLnBrk="0" hangingPunct="1">
              <a:defRPr sz="1800" kern="1200">
                <a:solidFill>
                  <a:srgbClr val="000000"/>
                </a:solidFill>
                <a:latin typeface="Century Gothic" panose="020b0502020202020204"/>
                <a:ea typeface="Century Gothic" panose="020b0502020202020204"/>
                <a:cs typeface="Arial"/>
              </a:defRPr>
            </a:lvl1pPr>
            <a:lvl2pPr marL="457200" algn="l" defTabSz="914400" rtl="0" eaLnBrk="1" latinLnBrk="0" hangingPunct="1">
              <a:defRPr sz="1800" kern="1200">
                <a:solidFill>
                  <a:srgbClr val="000000"/>
                </a:solidFill>
                <a:latin typeface="Century Gothic" panose="020b0502020202020204"/>
                <a:ea typeface="Century Gothic" panose="020b0502020202020204"/>
                <a:cs typeface="Arial"/>
              </a:defRPr>
            </a:lvl2pPr>
            <a:lvl3pPr marL="914400" algn="l" defTabSz="914400" rtl="0" eaLnBrk="1" latinLnBrk="0" hangingPunct="1">
              <a:defRPr sz="1800" kern="1200">
                <a:solidFill>
                  <a:srgbClr val="000000"/>
                </a:solidFill>
                <a:latin typeface="Century Gothic" panose="020b0502020202020204"/>
                <a:ea typeface="Century Gothic" panose="020b0502020202020204"/>
                <a:cs typeface="Arial"/>
              </a:defRPr>
            </a:lvl3pPr>
            <a:lvl4pPr marL="1371600" algn="l" defTabSz="914400" rtl="0" eaLnBrk="1" latinLnBrk="0" hangingPunct="1">
              <a:defRPr sz="1800" kern="1200">
                <a:solidFill>
                  <a:srgbClr val="000000"/>
                </a:solidFill>
                <a:latin typeface="Century Gothic" panose="020b0502020202020204"/>
                <a:ea typeface="Century Gothic" panose="020b0502020202020204"/>
                <a:cs typeface="Arial"/>
              </a:defRPr>
            </a:lvl4pPr>
            <a:lvl5pPr marL="1828800" algn="l" defTabSz="914400" rtl="0" eaLnBrk="1" latinLnBrk="0" hangingPunct="1">
              <a:defRPr sz="1800" kern="1200">
                <a:solidFill>
                  <a:srgbClr val="000000"/>
                </a:solidFill>
                <a:latin typeface="Century Gothic" panose="020b0502020202020204"/>
                <a:ea typeface="Century Gothic" panose="020b0502020202020204"/>
                <a:cs typeface="Arial"/>
              </a:defRPr>
            </a:lvl5pPr>
            <a:lvl6pPr marL="2286000" algn="l" defTabSz="914400" rtl="0" eaLnBrk="1" latinLnBrk="0" hangingPunct="1">
              <a:defRPr sz="1800" kern="1200">
                <a:solidFill>
                  <a:srgbClr val="000000"/>
                </a:solidFill>
                <a:latin typeface="Century Gothic" panose="020b0502020202020204"/>
                <a:ea typeface="Century Gothic" panose="020b0502020202020204"/>
                <a:cs typeface="Arial"/>
              </a:defRPr>
            </a:lvl6pPr>
            <a:lvl7pPr marL="2743200" algn="l" defTabSz="914400" rtl="0" eaLnBrk="1" latinLnBrk="0" hangingPunct="1">
              <a:defRPr sz="1800" kern="1200">
                <a:solidFill>
                  <a:srgbClr val="000000"/>
                </a:solidFill>
                <a:latin typeface="Century Gothic" panose="020b0502020202020204"/>
                <a:ea typeface="Century Gothic" panose="020b0502020202020204"/>
                <a:cs typeface="Arial"/>
              </a:defRPr>
            </a:lvl7pPr>
            <a:lvl8pPr marL="3200400" algn="l" defTabSz="914400" rtl="0" eaLnBrk="1" latinLnBrk="0" hangingPunct="1">
              <a:defRPr sz="1800" kern="1200">
                <a:solidFill>
                  <a:srgbClr val="000000"/>
                </a:solidFill>
                <a:latin typeface="Century Gothic" panose="020b0502020202020204"/>
                <a:ea typeface="Century Gothic" panose="020b0502020202020204"/>
                <a:cs typeface="Arial"/>
              </a:defRPr>
            </a:lvl8pPr>
            <a:lvl9pPr marL="3657600" algn="l" defTabSz="914400" rtl="0" eaLnBrk="1" latinLnBrk="0" hangingPunct="1">
              <a:defRPr sz="1800" kern="1200">
                <a:solidFill>
                  <a:srgbClr val="000000"/>
                </a:solidFill>
                <a:latin typeface="Century Gothic" panose="020b0502020202020204"/>
                <a:ea typeface="Century Gothic" panose="020b0502020202020204"/>
                <a:cs typeface="Arial"/>
              </a:defRPr>
            </a:lvl9pPr>
          </a:lstStyle>
          <a:p>
            <a:r>
              <a:rPr lang="uk-UA" smtClean="0">
                <a:solidFill>
                  <a:srgbClr val="000000"/>
                </a:solidFill>
                <a:latin typeface="Geneva"/>
              </a:rPr>
              <a:t>Більшість учених уважає, що криптологія як наука виникла після опублікування </a:t>
            </a:r>
            <a:r>
              <a:rPr lang="uk-UA" b="1" err="1" smtClean="0">
                <a:solidFill>
                  <a:srgbClr val="000000"/>
                </a:solidFill>
                <a:latin typeface="Geneva"/>
              </a:rPr>
              <a:t>К.Шенноном</a:t>
            </a:r>
            <a:r>
              <a:rPr lang="uk-UA" smtClean="0">
                <a:solidFill>
                  <a:srgbClr val="000000"/>
                </a:solidFill>
                <a:latin typeface="Geneva"/>
              </a:rPr>
              <a:t> статті </a:t>
            </a:r>
            <a:r>
              <a:rPr lang="uk-UA" b="1" smtClean="0">
                <a:solidFill>
                  <a:srgbClr val="000000"/>
                </a:solidFill>
                <a:latin typeface="Geneva"/>
              </a:rPr>
              <a:t>«Теорія зв'язку в секретних системах» </a:t>
            </a:r>
            <a:r>
              <a:rPr lang="uk-UA" smtClean="0">
                <a:solidFill>
                  <a:srgbClr val="000000"/>
                </a:solidFill>
                <a:latin typeface="Geneva"/>
              </a:rPr>
              <a:t>в 1949 році. </a:t>
            </a:r>
            <a:endParaRPr lang="uk-UA"/>
          </a:p>
        </p:txBody>
      </p:sp>
    </p:spTree>
    <p:extLst>
      <p:ext uri="{BB962C8B-B14F-4D97-AF65-F5344CB8AC3E}">
        <p14:creationId xmlns:p14="http://schemas.microsoft.com/office/powerpoint/2010/main" val="2419659919"/>
      </p:ext>
    </p:extLst>
  </p:cSld>
  <p:clrMapOvr>
    <a:masterClrMapping/>
  </p:clrMapOvr>
  <p:transition/>
  <p:timing/>
</p:sld>
</file>

<file path=ppt/slides/slide10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ctrTitle"/>
          </p:nvPr>
        </p:nvSpPr>
        <p:spPr>
          <a:xfrm>
            <a:off x="1840755" y="887159"/>
            <a:ext cx="8825658" cy="2677648"/>
          </a:xfrm>
        </p:spPr>
        <p:txBody>
          <a:bodyPr/>
          <a:lstStyle/>
          <a:p>
            <a:r>
              <a:rPr lang="uk-UA" smtClean="0"/>
              <a:t>Класичні техніки шифрування</a:t>
            </a:r>
            <a:endParaRPr lang="uk-UA"/>
          </a:p>
        </p:txBody>
      </p:sp>
      <p:sp>
        <p:nvSpPr>
          <p:cNvPr id="3" name="Подзаголовок 2"/>
          <p:cNvSpPr>
            <a:spLocks noGrp="1"/>
          </p:cNvSpPr>
          <p:nvPr>
            <p:ph type="subTitle" idx="1"/>
          </p:nvPr>
        </p:nvSpPr>
        <p:spPr/>
        <p:txBody>
          <a:bodyPr>
            <a:normAutofit/>
          </a:bodyPr>
          <a:lstStyle/>
          <a:p>
            <a:endParaRPr lang="uk-UA" b="1" noProof="1"/>
          </a:p>
        </p:txBody>
      </p:sp>
    </p:spTree>
    <p:extLst>
      <p:ext uri="{BB962C8B-B14F-4D97-AF65-F5344CB8AC3E}">
        <p14:creationId xmlns:p14="http://schemas.microsoft.com/office/powerpoint/2010/main" val="3972119555"/>
      </p:ext>
    </p:extLst>
  </p:cSld>
  <p:clrMapOvr>
    <a:masterClrMapping/>
  </p:clrMapOvr>
  <p:transition/>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Объект 2"/>
          <p:cNvSpPr>
            <a:spLocks noGrp="1"/>
          </p:cNvSpPr>
          <p:nvPr>
            <p:ph idx="1"/>
          </p:nvPr>
        </p:nvSpPr>
        <p:spPr>
          <a:xfrm>
            <a:off x="477620" y="2411589"/>
            <a:ext cx="10506469" cy="3515078"/>
          </a:xfrm>
        </p:spPr>
        <p:style>
          <a:lnRef idx="2">
            <a:schemeClr val="accent1"/>
          </a:lnRef>
          <a:fillRef idx="1">
            <a:schemeClr val="lt1"/>
          </a:fillRef>
          <a:effectRef idx="0">
            <a:schemeClr val="accent1"/>
          </a:effectRef>
          <a:fontRef idx="minor">
            <a:schemeClr val="dk1"/>
          </a:fontRef>
        </p:style>
        <p:txBody>
          <a:bodyPr>
            <a:normAutofit/>
          </a:bodyPr>
          <a:lstStyle>
            <a:lvl1pPr>
              <a:defRPr>
                <a:solidFill>
                  <a:srgbClr val="000000"/>
                </a:solidFill>
                <a:latin typeface="Century Gothic" panose="020b0502020202020204"/>
              </a:defRPr>
            </a:lvl1pPr>
            <a:lvl2pPr>
              <a:defRPr>
                <a:solidFill>
                  <a:srgbClr val="000000"/>
                </a:solidFill>
                <a:latin typeface="Century Gothic" panose="020b0502020202020204"/>
              </a:defRPr>
            </a:lvl2pPr>
            <a:lvl3pPr>
              <a:defRPr>
                <a:solidFill>
                  <a:srgbClr val="000000"/>
                </a:solidFill>
                <a:latin typeface="Century Gothic" panose="020b0502020202020204"/>
              </a:defRPr>
            </a:lvl3pPr>
            <a:lvl4pPr>
              <a:defRPr>
                <a:solidFill>
                  <a:srgbClr val="000000"/>
                </a:solidFill>
                <a:latin typeface="Century Gothic" panose="020b0502020202020204"/>
              </a:defRPr>
            </a:lvl4pPr>
            <a:lvl5pPr>
              <a:defRPr>
                <a:solidFill>
                  <a:srgbClr val="000000"/>
                </a:solidFill>
                <a:latin typeface="Century Gothic" panose="020b0502020202020204"/>
              </a:defRPr>
            </a:lvl5pPr>
            <a:lvl6pPr>
              <a:defRPr>
                <a:solidFill>
                  <a:srgbClr val="000000"/>
                </a:solidFill>
                <a:latin typeface="Century Gothic" panose="020b0502020202020204"/>
              </a:defRPr>
            </a:lvl6pPr>
            <a:lvl7pPr>
              <a:defRPr>
                <a:solidFill>
                  <a:srgbClr val="000000"/>
                </a:solidFill>
                <a:latin typeface="Century Gothic" panose="020b0502020202020204"/>
              </a:defRPr>
            </a:lvl7pPr>
            <a:lvl8pPr>
              <a:defRPr>
                <a:solidFill>
                  <a:srgbClr val="000000"/>
                </a:solidFill>
                <a:latin typeface="Century Gothic" panose="020b0502020202020204"/>
              </a:defRPr>
            </a:lvl8pPr>
            <a:lvl9pPr>
              <a:defRPr>
                <a:solidFill>
                  <a:srgbClr val="000000"/>
                </a:solidFill>
                <a:latin typeface="Century Gothic" panose="020b0502020202020204"/>
              </a:defRPr>
            </a:lvl9pPr>
          </a:lstStyle>
          <a:p>
            <a:pPr marL="0" indent="0">
              <a:buNone/>
            </a:pPr>
            <a:r>
              <a:rPr lang="uk-UA"/>
              <a:t>Для побудови </a:t>
            </a:r>
            <a:r>
              <a:rPr lang="uk-UA" smtClean="0"/>
              <a:t>політики </a:t>
            </a:r>
            <a:r>
              <a:rPr lang="uk-UA"/>
              <a:t>інформаційної </a:t>
            </a:r>
            <a:r>
              <a:rPr lang="uk-UA" smtClean="0"/>
              <a:t>безпеки щодо захисту </a:t>
            </a:r>
            <a:r>
              <a:rPr lang="uk-UA"/>
              <a:t>інформаційної системи</a:t>
            </a:r>
            <a:r>
              <a:rPr lang="uk-UA" smtClean="0"/>
              <a:t> </a:t>
            </a:r>
            <a:r>
              <a:rPr lang="uk-UA"/>
              <a:t>рекомендується окремо розглядати наступні напрями </a:t>
            </a:r>
            <a:r>
              <a:rPr lang="uk-UA" smtClean="0"/>
              <a:t>:</a:t>
            </a:r>
            <a:endParaRPr lang="ru-RU"/>
          </a:p>
          <a:p>
            <a:pPr marL="0" indent="0">
              <a:buNone/>
            </a:pPr>
            <a:r>
              <a:rPr lang="uk-UA" smtClean="0"/>
              <a:t>1</a:t>
            </a:r>
            <a:r>
              <a:rPr lang="uk-UA"/>
              <a:t>. Захист апаратного забезпечення інформаційної системи (харда);</a:t>
            </a:r>
            <a:endParaRPr lang="ru-RU"/>
          </a:p>
          <a:p>
            <a:pPr marL="0" indent="0">
              <a:buNone/>
            </a:pPr>
            <a:r>
              <a:rPr lang="uk-UA"/>
              <a:t>2. Захист процесів, процедур і програм обробки інформації (софта);</a:t>
            </a:r>
            <a:endParaRPr lang="ru-RU"/>
          </a:p>
          <a:p>
            <a:pPr marL="0" indent="0">
              <a:buNone/>
            </a:pPr>
            <a:r>
              <a:rPr lang="uk-UA"/>
              <a:t>3. Захист інформації (даних);</a:t>
            </a:r>
            <a:endParaRPr lang="ru-RU"/>
          </a:p>
          <a:p>
            <a:pPr marL="0" indent="0">
              <a:buNone/>
            </a:pPr>
            <a:r>
              <a:rPr lang="uk-UA"/>
              <a:t>4. Захист каналів зв'язку;</a:t>
            </a:r>
            <a:endParaRPr lang="ru-RU"/>
          </a:p>
          <a:p>
            <a:pPr marL="0" indent="0">
              <a:buNone/>
            </a:pPr>
            <a:r>
              <a:rPr lang="uk-UA"/>
              <a:t>5. Управління системою </a:t>
            </a:r>
            <a:r>
              <a:rPr lang="uk-UA" smtClean="0"/>
              <a:t>захисту</a:t>
            </a:r>
            <a:endParaRPr lang="ru-RU"/>
          </a:p>
        </p:txBody>
      </p:sp>
      <p:sp>
        <p:nvSpPr>
          <p:cNvPr id="5" name="Заголовок 1"/>
          <p:cNvSpPr txBox="1"/>
          <p:nvPr/>
        </p:nvSpPr>
        <p:spPr bwMode="gray">
          <a:xfrm>
            <a:off x="1104154" y="953564"/>
            <a:ext cx="8761413" cy="728480"/>
          </a:xfrm>
          <a:prstGeom prst="rect">
            <a:avLst/>
          </a:prstGeom>
        </p:spPr>
        <p:txBody>
          <a:bodyPr vert="horz" lIns="91440" tIns="45720" rIns="91440" bIns="45720" rtlCol="0" anchor="ctr">
            <a:noAutofit/>
          </a:bodyPr>
          <a:lstStyle>
            <a:defPPr>
              <a:defRPr lang="ru-RU"/>
            </a:defPPr>
            <a:lvl1pPr marL="0" algn="l" defTabSz="457200" rtl="0" eaLnBrk="1" latinLnBrk="0" hangingPunct="1">
              <a:spcBef>
                <a:spcPct val="0"/>
              </a:spcBef>
              <a:buNone/>
              <a:defRPr sz="3600" b="0" i="0" kern="1200">
                <a:solidFill>
                  <a:schemeClr val="bg2"/>
                </a:solidFill>
                <a:latin typeface="+mj-lt"/>
                <a:ea typeface="+mj-ea"/>
                <a:cs typeface="+mj-cs"/>
              </a:defRPr>
            </a:lvl1pPr>
            <a:lvl2pPr marL="457200" algn="l" defTabSz="914400" rtl="0" eaLnBrk="1" latinLnBrk="0" hangingPunct="1">
              <a:defRPr sz="1800" kern="1200">
                <a:solidFill>
                  <a:schemeClr val="tx2"/>
                </a:solidFill>
                <a:latin typeface="Century Gothic" panose="020b0502020202020204"/>
                <a:ea typeface="Century Gothic" panose="020b0502020202020204"/>
                <a:cs typeface="Arial"/>
              </a:defRPr>
            </a:lvl2pPr>
            <a:lvl3pPr marL="914400" algn="l" defTabSz="914400" rtl="0" eaLnBrk="1" latinLnBrk="0" hangingPunct="1">
              <a:defRPr sz="1800" kern="1200">
                <a:solidFill>
                  <a:schemeClr val="tx2"/>
                </a:solidFill>
                <a:latin typeface="Century Gothic" panose="020b0502020202020204"/>
                <a:ea typeface="Century Gothic" panose="020b0502020202020204"/>
                <a:cs typeface="Arial"/>
              </a:defRPr>
            </a:lvl3pPr>
            <a:lvl4pPr marL="1371600" algn="l" defTabSz="914400" rtl="0" eaLnBrk="1" latinLnBrk="0" hangingPunct="1">
              <a:defRPr sz="1800" kern="1200">
                <a:solidFill>
                  <a:schemeClr val="tx2"/>
                </a:solidFill>
                <a:latin typeface="Century Gothic" panose="020b0502020202020204"/>
                <a:ea typeface="Century Gothic" panose="020b0502020202020204"/>
                <a:cs typeface="Arial"/>
              </a:defRPr>
            </a:lvl4pPr>
            <a:lvl5pPr marL="1828800" algn="l" defTabSz="914400" rtl="0" eaLnBrk="1" latinLnBrk="0" hangingPunct="1">
              <a:defRPr sz="1800" kern="1200">
                <a:solidFill>
                  <a:schemeClr val="tx2"/>
                </a:solidFill>
                <a:latin typeface="Century Gothic" panose="020b0502020202020204"/>
                <a:ea typeface="Century Gothic" panose="020b0502020202020204"/>
                <a:cs typeface="Arial"/>
              </a:defRPr>
            </a:lvl5pPr>
            <a:lvl6pPr marL="2286000" algn="l" defTabSz="914400" rtl="0" eaLnBrk="1" latinLnBrk="0" hangingPunct="1">
              <a:defRPr sz="1800" kern="1200">
                <a:solidFill>
                  <a:schemeClr val="tx2"/>
                </a:solidFill>
                <a:latin typeface="Century Gothic" panose="020b0502020202020204"/>
                <a:ea typeface="Century Gothic" panose="020b0502020202020204"/>
                <a:cs typeface="Arial"/>
              </a:defRPr>
            </a:lvl6pPr>
            <a:lvl7pPr marL="2743200" algn="l" defTabSz="914400" rtl="0" eaLnBrk="1" latinLnBrk="0" hangingPunct="1">
              <a:defRPr sz="1800" kern="1200">
                <a:solidFill>
                  <a:schemeClr val="tx2"/>
                </a:solidFill>
                <a:latin typeface="Century Gothic" panose="020b0502020202020204"/>
                <a:ea typeface="Century Gothic" panose="020b0502020202020204"/>
                <a:cs typeface="Arial"/>
              </a:defRPr>
            </a:lvl7pPr>
            <a:lvl8pPr marL="3200400" algn="l" defTabSz="914400" rtl="0" eaLnBrk="1" latinLnBrk="0" hangingPunct="1">
              <a:defRPr sz="1800" kern="1200">
                <a:solidFill>
                  <a:schemeClr val="tx2"/>
                </a:solidFill>
                <a:latin typeface="Century Gothic" panose="020b0502020202020204"/>
                <a:ea typeface="Century Gothic" panose="020b0502020202020204"/>
                <a:cs typeface="Arial"/>
              </a:defRPr>
            </a:lvl8pPr>
            <a:lvl9pPr marL="3657600" algn="l" defTabSz="914400" rtl="0" eaLnBrk="1" latinLnBrk="0" hangingPunct="1">
              <a:defRPr sz="1800" kern="1200">
                <a:solidFill>
                  <a:schemeClr val="tx2"/>
                </a:solidFill>
                <a:latin typeface="Century Gothic" panose="020b0502020202020204"/>
                <a:ea typeface="Century Gothic" panose="020b0502020202020204"/>
                <a:cs typeface="Arial"/>
              </a:defRPr>
            </a:lvl9pPr>
          </a:lstStyle>
          <a:p>
            <a:r>
              <a:rPr lang="ru-RU" smtClean="0"/>
              <a:t>2. З</a:t>
            </a:r>
            <a:r>
              <a:rPr lang="uk-UA" smtClean="0"/>
              <a:t>абезпечення безпеки</a:t>
            </a:r>
            <a:endParaRPr lang="uk-UA"/>
          </a:p>
        </p:txBody>
      </p:sp>
    </p:spTree>
    <p:extLst>
      <p:ext uri="{BB962C8B-B14F-4D97-AF65-F5344CB8AC3E}">
        <p14:creationId xmlns:p14="http://schemas.microsoft.com/office/powerpoint/2010/main" val="3297455275"/>
      </p:ext>
    </p:extLst>
  </p:cSld>
  <p:clrMapOvr>
    <a:masterClrMapping/>
  </p:clrMapOvr>
  <p:transition/>
  <p:timing/>
</p:sld>
</file>

<file path=ppt/slides/slide1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План лекції</a:t>
            </a:r>
            <a:endParaRPr lang="uk-UA"/>
          </a:p>
        </p:txBody>
      </p:sp>
      <p:sp>
        <p:nvSpPr>
          <p:cNvPr id="3" name="Объект 2"/>
          <p:cNvSpPr>
            <a:spLocks noGrp="1"/>
          </p:cNvSpPr>
          <p:nvPr>
            <p:ph idx="1"/>
          </p:nvPr>
        </p:nvSpPr>
        <p:spPr>
          <a:xfrm>
            <a:off x="1661849" y="2861917"/>
            <a:ext cx="8761413" cy="3416300"/>
          </a:xfrm>
        </p:spPr>
        <p:style>
          <a:lnRef idx="0">
            <a:schemeClr val="dk1"/>
          </a:lnRef>
          <a:fillRef idx="3">
            <a:schemeClr val="dk1"/>
          </a:fillRef>
          <a:effectRef idx="3">
            <a:schemeClr val="dk1"/>
          </a:effectRef>
          <a:fontRef idx="minor">
            <a:schemeClr val="lt1"/>
          </a:fontRef>
        </p:style>
        <p:txBody>
          <a:bodyPr/>
          <a:lstStyle>
            <a:lvl1pPr>
              <a:defRPr>
                <a:solidFill>
                  <a:srgbClr val="FFFFFF"/>
                </a:solidFill>
                <a:latin typeface="Century Gothic" panose="020b0502020202020204"/>
              </a:defRPr>
            </a:lvl1pPr>
            <a:lvl2pPr>
              <a:defRPr>
                <a:solidFill>
                  <a:srgbClr val="FFFFFF"/>
                </a:solidFill>
                <a:latin typeface="Century Gothic" panose="020b0502020202020204"/>
              </a:defRPr>
            </a:lvl2pPr>
            <a:lvl3pPr>
              <a:defRPr>
                <a:solidFill>
                  <a:srgbClr val="FFFFFF"/>
                </a:solidFill>
                <a:latin typeface="Century Gothic" panose="020b0502020202020204"/>
              </a:defRPr>
            </a:lvl3pPr>
            <a:lvl4pPr>
              <a:defRPr>
                <a:solidFill>
                  <a:srgbClr val="FFFFFF"/>
                </a:solidFill>
                <a:latin typeface="Century Gothic" panose="020b0502020202020204"/>
              </a:defRPr>
            </a:lvl4pPr>
            <a:lvl5pPr>
              <a:defRPr>
                <a:solidFill>
                  <a:srgbClr val="FFFFFF"/>
                </a:solidFill>
                <a:latin typeface="Century Gothic" panose="020b0502020202020204"/>
              </a:defRPr>
            </a:lvl5pPr>
            <a:lvl6pPr>
              <a:defRPr>
                <a:solidFill>
                  <a:srgbClr val="FFFFFF"/>
                </a:solidFill>
                <a:latin typeface="Century Gothic" panose="020b0502020202020204"/>
              </a:defRPr>
            </a:lvl6pPr>
            <a:lvl7pPr>
              <a:defRPr>
                <a:solidFill>
                  <a:srgbClr val="FFFFFF"/>
                </a:solidFill>
                <a:latin typeface="Century Gothic" panose="020b0502020202020204"/>
              </a:defRPr>
            </a:lvl7pPr>
            <a:lvl8pPr>
              <a:defRPr>
                <a:solidFill>
                  <a:srgbClr val="FFFFFF"/>
                </a:solidFill>
                <a:latin typeface="Century Gothic" panose="020b0502020202020204"/>
              </a:defRPr>
            </a:lvl8pPr>
            <a:lvl9pPr>
              <a:defRPr>
                <a:solidFill>
                  <a:srgbClr val="FFFFFF"/>
                </a:solidFill>
                <a:latin typeface="Century Gothic" panose="020b0502020202020204"/>
              </a:defRPr>
            </a:lvl9pPr>
          </a:lstStyle>
          <a:p>
            <a:pPr lvl="0"/>
            <a:r>
              <a:rPr lang="ru-RU" err="1" smtClean="0"/>
              <a:t>Класифікація шифрів</a:t>
            </a:r>
            <a:endParaRPr lang="ru-RU"/>
          </a:p>
          <a:p>
            <a:pPr lvl="0"/>
            <a:r>
              <a:rPr lang="ru-RU" err="1"/>
              <a:t>Класичні шифри перестановки</a:t>
            </a:r>
          </a:p>
          <a:p>
            <a:pPr lvl="0"/>
            <a:r>
              <a:rPr lang="ru-RU" err="1"/>
              <a:t>Класичні шифри заміни</a:t>
            </a:r>
            <a:endParaRPr lang="ru-RU"/>
          </a:p>
          <a:p>
            <a:pPr marL="0" indent="0">
              <a:buNone/>
            </a:pPr>
            <a:endParaRPr lang="uk-UA"/>
          </a:p>
        </p:txBody>
      </p:sp>
    </p:spTree>
    <p:extLst>
      <p:ext uri="{BB962C8B-B14F-4D97-AF65-F5344CB8AC3E}">
        <p14:creationId xmlns:p14="http://schemas.microsoft.com/office/powerpoint/2010/main" val="1600101642"/>
      </p:ext>
    </p:extLst>
  </p:cSld>
  <p:clrMapOvr>
    <a:masterClrMapping/>
  </p:clrMapOvr>
  <p:transition/>
  <p:timing/>
</p:sld>
</file>

<file path=ppt/slides/slide1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1. Класифікація</a:t>
            </a:r>
            <a:endParaRPr lang="uk-UA"/>
          </a:p>
        </p:txBody>
      </p:sp>
      <p:sp>
        <p:nvSpPr>
          <p:cNvPr id="3" name="Объект 2"/>
          <p:cNvSpPr>
            <a:spLocks noGrp="1"/>
          </p:cNvSpPr>
          <p:nvPr>
            <p:ph idx="1"/>
          </p:nvPr>
        </p:nvSpPr>
        <p:spPr>
          <a:xfrm>
            <a:off x="1154954" y="2277014"/>
            <a:ext cx="9110710" cy="917290"/>
          </a:xfrm>
        </p:spPr>
        <p:style>
          <a:lnRef idx="1">
            <a:schemeClr val="accent3"/>
          </a:lnRef>
          <a:fillRef idx="3">
            <a:schemeClr val="accent3"/>
          </a:fillRef>
          <a:effectRef idx="2">
            <a:schemeClr val="accent3"/>
          </a:effectRef>
          <a:fontRef idx="minor">
            <a:schemeClr val="lt1"/>
          </a:fontRef>
        </p:style>
        <p:txBody>
          <a:bodyPr>
            <a:normAutofit/>
          </a:bodyPr>
          <a:lstStyle>
            <a:lvl1pPr>
              <a:defRPr>
                <a:solidFill>
                  <a:srgbClr val="FFFFFF"/>
                </a:solidFill>
                <a:latin typeface="Century Gothic" panose="020b0502020202020204"/>
              </a:defRPr>
            </a:lvl1pPr>
            <a:lvl2pPr>
              <a:defRPr>
                <a:solidFill>
                  <a:srgbClr val="FFFFFF"/>
                </a:solidFill>
                <a:latin typeface="Century Gothic" panose="020b0502020202020204"/>
              </a:defRPr>
            </a:lvl2pPr>
            <a:lvl3pPr>
              <a:defRPr>
                <a:solidFill>
                  <a:srgbClr val="FFFFFF"/>
                </a:solidFill>
                <a:latin typeface="Century Gothic" panose="020b0502020202020204"/>
              </a:defRPr>
            </a:lvl3pPr>
            <a:lvl4pPr>
              <a:defRPr>
                <a:solidFill>
                  <a:srgbClr val="FFFFFF"/>
                </a:solidFill>
                <a:latin typeface="Century Gothic" panose="020b0502020202020204"/>
              </a:defRPr>
            </a:lvl4pPr>
            <a:lvl5pPr>
              <a:defRPr>
                <a:solidFill>
                  <a:srgbClr val="FFFFFF"/>
                </a:solidFill>
                <a:latin typeface="Century Gothic" panose="020b0502020202020204"/>
              </a:defRPr>
            </a:lvl5pPr>
            <a:lvl6pPr>
              <a:defRPr>
                <a:solidFill>
                  <a:srgbClr val="FFFFFF"/>
                </a:solidFill>
                <a:latin typeface="Century Gothic" panose="020b0502020202020204"/>
              </a:defRPr>
            </a:lvl6pPr>
            <a:lvl7pPr>
              <a:defRPr>
                <a:solidFill>
                  <a:srgbClr val="FFFFFF"/>
                </a:solidFill>
                <a:latin typeface="Century Gothic" panose="020b0502020202020204"/>
              </a:defRPr>
            </a:lvl7pPr>
            <a:lvl8pPr>
              <a:defRPr>
                <a:solidFill>
                  <a:srgbClr val="FFFFFF"/>
                </a:solidFill>
                <a:latin typeface="Century Gothic" panose="020b0502020202020204"/>
              </a:defRPr>
            </a:lvl8pPr>
            <a:lvl9pPr>
              <a:defRPr>
                <a:solidFill>
                  <a:srgbClr val="FFFFFF"/>
                </a:solidFill>
                <a:latin typeface="Century Gothic" panose="020b0502020202020204"/>
              </a:defRPr>
            </a:lvl9pPr>
          </a:lstStyle>
          <a:p>
            <a:r>
              <a:rPr lang="uk-UA" smtClean="0">
                <a:solidFill>
                  <a:srgbClr val="000000"/>
                </a:solidFill>
                <a:latin typeface="Geneva"/>
              </a:rPr>
              <a:t>Вся сукупність засобів (шифри, ключі, програмно-апаратні засоби), яка забезпечує криптографічний захист інформації від загроз противника, називається  криптографічною  системою.</a:t>
            </a:r>
            <a:endParaRPr lang="uk-UA"/>
          </a:p>
        </p:txBody>
      </p:sp>
      <p:pic>
        <p:nvPicPr>
          <p:cNvPr id="4" name="Рисунок 3"/>
          <p:cNvPicPr>
            <a:picLocks noChangeAspect="1"/>
          </p:cNvPicPr>
          <p:nvPr/>
        </p:nvPicPr>
        <p:blipFill>
          <a:blip r:embed="rId2"/>
          <a:stretch>
            <a:fillRect/>
          </a:stretch>
        </p:blipFill>
        <p:spPr>
          <a:xfrm>
            <a:off x="3626715" y="3194304"/>
            <a:ext cx="4947475" cy="3269010"/>
          </a:xfrm>
          <a:prstGeom prst="rect">
            <a:avLst/>
          </a:prstGeom>
        </p:spPr>
      </p:pic>
      <p:sp>
        <p:nvSpPr>
          <p:cNvPr id="5" name="Прямоугольник 4"/>
          <p:cNvSpPr/>
          <p:nvPr/>
        </p:nvSpPr>
        <p:spPr>
          <a:xfrm>
            <a:off x="3626715" y="6463314"/>
            <a:ext cx="6096000" cy="307777"/>
          </a:xfrm>
          <a:prstGeom prst="rect">
            <a:avLst/>
          </a:prstGeom>
        </p:spPr>
        <p:txBody>
          <a:bodyPr>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uk-UA" sz="1400"/>
              <a:t>Схема криптосистеми з таємним ключем (симетрична)</a:t>
            </a:r>
          </a:p>
        </p:txBody>
      </p:sp>
    </p:spTree>
    <p:extLst>
      <p:ext uri="{BB962C8B-B14F-4D97-AF65-F5344CB8AC3E}">
        <p14:creationId xmlns:p14="http://schemas.microsoft.com/office/powerpoint/2010/main" val="841886973"/>
      </p:ext>
    </p:extLst>
  </p:cSld>
  <p:clrMapOvr>
    <a:masterClrMapping/>
  </p:clrMapOvr>
  <p:transition/>
  <p:timing/>
</p:sld>
</file>

<file path=ppt/slides/slide1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z="3200" smtClean="0"/>
              <a:t>1. Класифікація</a:t>
            </a:r>
            <a:endParaRPr lang="uk-UA" sz="3200"/>
          </a:p>
        </p:txBody>
      </p:sp>
      <p:sp>
        <p:nvSpPr>
          <p:cNvPr id="3" name="Прямоугольник 2"/>
          <p:cNvSpPr/>
          <p:nvPr/>
        </p:nvSpPr>
        <p:spPr>
          <a:xfrm>
            <a:off x="694944" y="2296995"/>
            <a:ext cx="11497056" cy="369332"/>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uk-UA" b="1" smtClean="0"/>
              <a:t>В загальному всі криптографічні алгоритми поділяються так як на малюнку:</a:t>
            </a:r>
            <a:endParaRPr lang="uk-UA" b="1"/>
          </a:p>
        </p:txBody>
      </p:sp>
      <p:pic>
        <p:nvPicPr>
          <p:cNvPr id="4" name="Рисунок 3"/>
          <p:cNvPicPr>
            <a:picLocks noChangeAspect="1"/>
          </p:cNvPicPr>
          <p:nvPr/>
        </p:nvPicPr>
        <p:blipFill>
          <a:blip r:embed="rId2"/>
          <a:stretch>
            <a:fillRect/>
          </a:stretch>
        </p:blipFill>
        <p:spPr>
          <a:xfrm>
            <a:off x="2489453" y="2580983"/>
            <a:ext cx="7115025" cy="3763149"/>
          </a:xfrm>
          <a:prstGeom prst="rect">
            <a:avLst/>
          </a:prstGeom>
        </p:spPr>
      </p:pic>
    </p:spTree>
    <p:extLst>
      <p:ext uri="{BB962C8B-B14F-4D97-AF65-F5344CB8AC3E}">
        <p14:creationId xmlns:p14="http://schemas.microsoft.com/office/powerpoint/2010/main" val="3984265701"/>
      </p:ext>
    </p:extLst>
  </p:cSld>
  <p:clrMapOvr>
    <a:masterClrMapping/>
  </p:clrMapOvr>
  <p:transition/>
  <p:timing/>
</p:sld>
</file>

<file path=ppt/slides/slide1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z="3200" smtClean="0"/>
              <a:t>1. Класифікація</a:t>
            </a:r>
            <a:endParaRPr lang="uk-UA" sz="3200"/>
          </a:p>
        </p:txBody>
      </p:sp>
      <p:pic>
        <p:nvPicPr>
          <p:cNvPr id="5" name="Рисунок 4"/>
          <p:cNvPicPr>
            <a:picLocks noChangeAspect="1"/>
          </p:cNvPicPr>
          <p:nvPr/>
        </p:nvPicPr>
        <p:blipFill>
          <a:blip r:embed="rId2"/>
          <a:stretch>
            <a:fillRect/>
          </a:stretch>
        </p:blipFill>
        <p:spPr>
          <a:xfrm>
            <a:off x="6683175" y="416913"/>
            <a:ext cx="5508825" cy="6441087"/>
          </a:xfrm>
          <a:prstGeom prst="rect">
            <a:avLst/>
          </a:prstGeom>
        </p:spPr>
      </p:pic>
      <p:sp>
        <p:nvSpPr>
          <p:cNvPr id="6" name="Прямоугольник 5"/>
          <p:cNvSpPr/>
          <p:nvPr/>
        </p:nvSpPr>
        <p:spPr>
          <a:xfrm>
            <a:off x="218661" y="2467683"/>
            <a:ext cx="6023643" cy="4185761"/>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buFont typeface="Wingdings" panose="05000000000000000000" pitchFamily="2" charset="2"/>
              <a:buChar char="Ø"/>
            </a:pPr>
            <a:r>
              <a:rPr lang="ru-RU" sz="1050" smtClean="0">
                <a:solidFill>
                  <a:srgbClr val="000000"/>
                </a:solidFill>
                <a:latin typeface="Geneva"/>
              </a:rPr>
              <a:t> </a:t>
            </a:r>
            <a:r>
              <a:rPr lang="ru-RU" sz="1400">
                <a:solidFill>
                  <a:srgbClr val="000000"/>
                </a:solidFill>
                <a:latin typeface="Geneva"/>
              </a:rPr>
              <a:t>У </a:t>
            </a:r>
            <a:r>
              <a:rPr lang="ru-RU" sz="1400" smtClean="0">
                <a:solidFill>
                  <a:srgbClr val="000000"/>
                </a:solidFill>
                <a:latin typeface="Geneva"/>
              </a:rPr>
              <a:t>симетричних криптологічних </a:t>
            </a:r>
            <a:r>
              <a:rPr lang="ru-RU" sz="1400">
                <a:solidFill>
                  <a:srgbClr val="000000"/>
                </a:solidFill>
                <a:latin typeface="Geneva"/>
              </a:rPr>
              <a:t>системах </a:t>
            </a:r>
            <a:r>
              <a:rPr lang="ru-RU" sz="1400" smtClean="0">
                <a:solidFill>
                  <a:srgbClr val="000000"/>
                </a:solidFill>
                <a:latin typeface="Geneva"/>
              </a:rPr>
              <a:t>виділяються</a:t>
            </a:r>
            <a:r>
              <a:rPr lang="ru-RU" sz="1400">
                <a:solidFill>
                  <a:srgbClr val="000000"/>
                </a:solidFill>
                <a:latin typeface="Geneva"/>
              </a:rPr>
              <a:t> </a:t>
            </a:r>
            <a:r>
              <a:rPr lang="ru-RU" sz="1400" smtClean="0">
                <a:solidFill>
                  <a:srgbClr val="000000"/>
                </a:solidFill>
                <a:latin typeface="Geneva"/>
              </a:rPr>
              <a:t>блокові </a:t>
            </a:r>
            <a:r>
              <a:rPr lang="ru-RU" sz="1400">
                <a:solidFill>
                  <a:srgbClr val="000000"/>
                </a:solidFill>
                <a:latin typeface="Geneva"/>
              </a:rPr>
              <a:t>й потокові шифри. </a:t>
            </a:r>
          </a:p>
          <a:p>
            <a:pPr marL="171450" indent="-171450" algn="just">
              <a:buFont typeface="Wingdings" panose="05000000000000000000" pitchFamily="2" charset="2"/>
              <a:buChar char="Ø"/>
            </a:pPr>
            <a:r>
              <a:rPr lang="ru-RU" sz="1400" smtClean="0">
                <a:solidFill>
                  <a:srgbClr val="000000"/>
                </a:solidFill>
                <a:latin typeface="Geneva"/>
              </a:rPr>
              <a:t>У </a:t>
            </a:r>
            <a:r>
              <a:rPr lang="ru-RU" sz="1400">
                <a:solidFill>
                  <a:srgbClr val="000000"/>
                </a:solidFill>
                <a:latin typeface="Geneva"/>
              </a:rPr>
              <a:t>блокових шифрах відкритий текст розбивається на блоки фіксованої довжини й зазнає шифруванню. Причому </a:t>
            </a:r>
            <a:r>
              <a:rPr lang="ru-RU" sz="1400" smtClean="0">
                <a:solidFill>
                  <a:srgbClr val="000000"/>
                </a:solidFill>
                <a:latin typeface="Geneva"/>
              </a:rPr>
              <a:t>кожний </a:t>
            </a:r>
            <a:r>
              <a:rPr lang="ru-RU" sz="1400">
                <a:solidFill>
                  <a:srgbClr val="000000"/>
                </a:solidFill>
                <a:latin typeface="Geneva"/>
              </a:rPr>
              <a:t>блок зашифровується своїм шифром, але алгоритм перемішування </a:t>
            </a:r>
            <a:r>
              <a:rPr lang="ru-RU" sz="1400" smtClean="0">
                <a:solidFill>
                  <a:srgbClr val="000000"/>
                </a:solidFill>
                <a:latin typeface="Geneva"/>
              </a:rPr>
              <a:t>залишається </a:t>
            </a:r>
            <a:r>
              <a:rPr lang="ru-RU" sz="1400">
                <a:solidFill>
                  <a:srgbClr val="000000"/>
                </a:solidFill>
                <a:latin typeface="Geneva"/>
              </a:rPr>
              <a:t>однаковим для всіх </a:t>
            </a:r>
            <a:r>
              <a:rPr lang="ru-RU" sz="1400" smtClean="0">
                <a:solidFill>
                  <a:srgbClr val="000000"/>
                </a:solidFill>
                <a:latin typeface="Geneva"/>
              </a:rPr>
              <a:t>блоків (</a:t>
            </a:r>
            <a:r>
              <a:rPr lang="en-US" sz="1400" smtClean="0">
                <a:solidFill>
                  <a:srgbClr val="000000"/>
                </a:solidFill>
                <a:latin typeface="Geneva"/>
              </a:rPr>
              <a:t>DES</a:t>
            </a:r>
            <a:r>
              <a:rPr lang="uk-UA" sz="1400">
                <a:solidFill>
                  <a:srgbClr val="000000"/>
                </a:solidFill>
                <a:latin typeface="Geneva"/>
              </a:rPr>
              <a:t>)</a:t>
            </a:r>
            <a:r>
              <a:rPr lang="ru-RU" sz="1400" smtClean="0">
                <a:solidFill>
                  <a:srgbClr val="000000"/>
                </a:solidFill>
                <a:latin typeface="Geneva"/>
              </a:rPr>
              <a:t>. У </a:t>
            </a:r>
            <a:r>
              <a:rPr lang="ru-RU" sz="1400">
                <a:solidFill>
                  <a:srgbClr val="000000"/>
                </a:solidFill>
                <a:latin typeface="Geneva"/>
              </a:rPr>
              <a:t>блокових шифрах широко використовується перемішування. </a:t>
            </a:r>
            <a:endParaRPr lang="ru-RU" sz="1400" smtClean="0">
              <a:solidFill>
                <a:srgbClr val="000000"/>
              </a:solidFill>
              <a:latin typeface="Geneva"/>
            </a:endParaRPr>
          </a:p>
          <a:p>
            <a:pPr marL="171450" indent="-171450" algn="just">
              <a:buFont typeface="Wingdings" panose="05000000000000000000" pitchFamily="2" charset="2"/>
              <a:buChar char="Ø"/>
            </a:pPr>
            <a:r>
              <a:rPr lang="ru-RU" sz="1400" smtClean="0">
                <a:solidFill>
                  <a:srgbClr val="000000"/>
                </a:solidFill>
                <a:latin typeface="Geneva"/>
              </a:rPr>
              <a:t>При </a:t>
            </a:r>
            <a:r>
              <a:rPr lang="ru-RU" sz="1400">
                <a:solidFill>
                  <a:srgbClr val="000000"/>
                </a:solidFill>
                <a:latin typeface="Geneva"/>
              </a:rPr>
              <a:t>використанні потокових шифрів кожний символ відкритого тексту зашифрується незалежно від інших. Головною проблемою створення потокового шифру є створення послідовності, що шифрує. Вимоги до таких послідовностей досить тверді. </a:t>
            </a:r>
            <a:endParaRPr lang="ru-RU" sz="1400" smtClean="0">
              <a:solidFill>
                <a:srgbClr val="000000"/>
              </a:solidFill>
              <a:latin typeface="Geneva"/>
            </a:endParaRPr>
          </a:p>
          <a:p>
            <a:pPr marL="171450" indent="-171450" algn="just">
              <a:buFont typeface="Wingdings" panose="05000000000000000000" pitchFamily="2" charset="2"/>
              <a:buChar char="Ø"/>
            </a:pPr>
            <a:r>
              <a:rPr lang="ru-RU" sz="1400" smtClean="0">
                <a:solidFill>
                  <a:srgbClr val="000000"/>
                </a:solidFill>
                <a:latin typeface="Geneva"/>
              </a:rPr>
              <a:t>Як </a:t>
            </a:r>
            <a:r>
              <a:rPr lang="ru-RU" sz="1400">
                <a:solidFill>
                  <a:srgbClr val="000000"/>
                </a:solidFill>
                <a:latin typeface="Geneva"/>
              </a:rPr>
              <a:t>тільки ми починаємо говорити про шифри, перед нами встає проблема їх передачі до одержувача. При використанні потокових шифрів вони можуть вироблятися як на передавальному, так і на прийомному кінцях лінії зв'язку. У цьому випадку постає проблема синхронізації, і шифри можуть бути синхронні і само синхронні.</a:t>
            </a:r>
          </a:p>
          <a:p>
            <a:pPr marL="171450" indent="-171450" algn="just">
              <a:buFont typeface="Wingdings" panose="05000000000000000000" pitchFamily="2" charset="2"/>
              <a:buChar char="Ø"/>
            </a:pPr>
            <a:r>
              <a:rPr lang="ru-RU" sz="1400">
                <a:solidFill>
                  <a:srgbClr val="000000"/>
                </a:solidFill>
                <a:latin typeface="Geneva"/>
              </a:rPr>
              <a:t>Слід зазначити той факт, що в цей час практично жоден шифр не є чистим, у тому розумінні, що ставиться до одному з видів. Найчастіше використовується комбінація декількох шифрів.</a:t>
            </a:r>
            <a:endParaRPr lang="ru-RU" sz="1400" b="0" i="0">
              <a:solidFill>
                <a:srgbClr val="000000"/>
              </a:solidFill>
              <a:effectLst/>
              <a:latin typeface="Geneva"/>
            </a:endParaRPr>
          </a:p>
        </p:txBody>
      </p:sp>
    </p:spTree>
    <p:extLst>
      <p:ext uri="{BB962C8B-B14F-4D97-AF65-F5344CB8AC3E}">
        <p14:creationId xmlns:p14="http://schemas.microsoft.com/office/powerpoint/2010/main" val="2214333004"/>
      </p:ext>
    </p:extLst>
  </p:cSld>
  <p:clrMapOvr>
    <a:masterClrMapping/>
  </p:clrMapOvr>
  <p:transition/>
  <p:timing/>
</p:sld>
</file>

<file path=ppt/slides/slide1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z="3200" smtClean="0"/>
              <a:t>1</a:t>
            </a:r>
            <a:r>
              <a:rPr lang="uk-UA" sz="3200"/>
              <a:t>. Класифікація</a:t>
            </a:r>
          </a:p>
        </p:txBody>
      </p:sp>
      <p:pic>
        <p:nvPicPr>
          <p:cNvPr id="5" name="Объект 4"/>
          <p:cNvPicPr>
            <a:picLocks noGrp="1" noChangeAspect="1"/>
          </p:cNvPicPr>
          <p:nvPr>
            <p:ph idx="1"/>
          </p:nvPr>
        </p:nvPicPr>
        <p:blipFill>
          <a:blip r:embed="rId2"/>
          <a:stretch>
            <a:fillRect/>
          </a:stretch>
        </p:blipFill>
        <p:spPr>
          <a:xfrm>
            <a:off x="1852359" y="2523554"/>
            <a:ext cx="7802430" cy="3523678"/>
          </a:xfrm>
          <a:prstGeom prst="rect">
            <a:avLst/>
          </a:prstGeom>
        </p:spPr>
      </p:pic>
    </p:spTree>
    <p:extLst>
      <p:ext uri="{BB962C8B-B14F-4D97-AF65-F5344CB8AC3E}">
        <p14:creationId xmlns:p14="http://schemas.microsoft.com/office/powerpoint/2010/main" val="2971448959"/>
      </p:ext>
    </p:extLst>
  </p:cSld>
  <p:clrMapOvr>
    <a:masterClrMapping/>
  </p:clrMapOvr>
  <p:transition/>
  <p:timing/>
</p:sld>
</file>

<file path=ppt/slides/slide1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2. Шифри перестановок</a:t>
            </a:r>
            <a:endParaRPr lang="uk-UA"/>
          </a:p>
        </p:txBody>
      </p:sp>
      <p:sp>
        <p:nvSpPr>
          <p:cNvPr id="3" name="Объект 2"/>
          <p:cNvSpPr>
            <a:spLocks noGrp="1"/>
          </p:cNvSpPr>
          <p:nvPr>
            <p:ph idx="1"/>
          </p:nvPr>
        </p:nvSpPr>
        <p:spPr/>
        <p:txBody>
          <a:bodyPr/>
          <a:lstStyle/>
          <a:p>
            <a:endParaRPr lang="uk-UA"/>
          </a:p>
        </p:txBody>
      </p:sp>
      <p:pic>
        <p:nvPicPr>
          <p:cNvPr id="4" name="Рисунок 3"/>
          <p:cNvPicPr>
            <a:picLocks noChangeAspect="1"/>
          </p:cNvPicPr>
          <p:nvPr/>
        </p:nvPicPr>
        <p:blipFill>
          <a:blip r:embed="rId2"/>
          <a:stretch>
            <a:fillRect/>
          </a:stretch>
        </p:blipFill>
        <p:spPr>
          <a:xfrm>
            <a:off x="1154954" y="2603500"/>
            <a:ext cx="7990297" cy="3029204"/>
          </a:xfrm>
          <a:prstGeom prst="rect">
            <a:avLst/>
          </a:prstGeom>
        </p:spPr>
      </p:pic>
    </p:spTree>
    <p:extLst>
      <p:ext uri="{BB962C8B-B14F-4D97-AF65-F5344CB8AC3E}">
        <p14:creationId xmlns:p14="http://schemas.microsoft.com/office/powerpoint/2010/main" val="1601458613"/>
      </p:ext>
    </p:extLst>
  </p:cSld>
  <p:clrMapOvr>
    <a:masterClrMapping/>
  </p:clrMapOvr>
  <p:transition/>
  <p:timing/>
</p:sld>
</file>

<file path=ppt/slides/slide1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2. Шифри перестановок</a:t>
            </a:r>
            <a:endParaRPr lang="uk-UA"/>
          </a:p>
        </p:txBody>
      </p:sp>
      <p:sp>
        <p:nvSpPr>
          <p:cNvPr id="3" name="Объект 2"/>
          <p:cNvSpPr>
            <a:spLocks noGrp="1"/>
          </p:cNvSpPr>
          <p:nvPr>
            <p:ph idx="1"/>
          </p:nvPr>
        </p:nvSpPr>
        <p:spPr/>
        <p:txBody>
          <a:bodyPr/>
          <a:lstStyle/>
          <a:p>
            <a:endParaRPr lang="uk-UA"/>
          </a:p>
        </p:txBody>
      </p:sp>
      <p:pic>
        <p:nvPicPr>
          <p:cNvPr id="5" name="Рисунок 4"/>
          <p:cNvPicPr>
            <a:picLocks noChangeAspect="1"/>
          </p:cNvPicPr>
          <p:nvPr/>
        </p:nvPicPr>
        <p:blipFill>
          <a:blip r:embed="rId2"/>
          <a:stretch>
            <a:fillRect/>
          </a:stretch>
        </p:blipFill>
        <p:spPr>
          <a:xfrm>
            <a:off x="354060" y="2603500"/>
            <a:ext cx="5181600" cy="3333750"/>
          </a:xfrm>
          <a:prstGeom prst="rect">
            <a:avLst/>
          </a:prstGeom>
        </p:spPr>
      </p:pic>
      <p:pic>
        <p:nvPicPr>
          <p:cNvPr id="6" name="Рисунок 5"/>
          <p:cNvPicPr>
            <a:picLocks noChangeAspect="1"/>
          </p:cNvPicPr>
          <p:nvPr/>
        </p:nvPicPr>
        <p:blipFill>
          <a:blip r:embed="rId3"/>
          <a:stretch>
            <a:fillRect/>
          </a:stretch>
        </p:blipFill>
        <p:spPr>
          <a:xfrm>
            <a:off x="5771006" y="3217290"/>
            <a:ext cx="6145995" cy="1854581"/>
          </a:xfrm>
          <a:prstGeom prst="rect">
            <a:avLst/>
          </a:prstGeom>
        </p:spPr>
      </p:pic>
      <p:pic>
        <p:nvPicPr>
          <p:cNvPr id="7" name="Рисунок 6"/>
          <p:cNvPicPr>
            <a:picLocks noChangeAspect="1"/>
          </p:cNvPicPr>
          <p:nvPr/>
        </p:nvPicPr>
        <p:blipFill>
          <a:blip r:embed="rId4"/>
          <a:stretch>
            <a:fillRect/>
          </a:stretch>
        </p:blipFill>
        <p:spPr>
          <a:xfrm>
            <a:off x="872278" y="5895975"/>
            <a:ext cx="3209925" cy="962025"/>
          </a:xfrm>
          <a:prstGeom prst="rect">
            <a:avLst/>
          </a:prstGeom>
        </p:spPr>
      </p:pic>
      <p:pic>
        <p:nvPicPr>
          <p:cNvPr id="8" name="Рисунок 7"/>
          <p:cNvPicPr>
            <a:picLocks noChangeAspect="1"/>
          </p:cNvPicPr>
          <p:nvPr/>
        </p:nvPicPr>
        <p:blipFill>
          <a:blip r:embed="rId5"/>
          <a:stretch>
            <a:fillRect/>
          </a:stretch>
        </p:blipFill>
        <p:spPr>
          <a:xfrm>
            <a:off x="4482650" y="4523424"/>
            <a:ext cx="451355" cy="2340926"/>
          </a:xfrm>
          <a:prstGeom prst="rect">
            <a:avLst/>
          </a:prstGeom>
        </p:spPr>
      </p:pic>
    </p:spTree>
    <p:extLst>
      <p:ext uri="{BB962C8B-B14F-4D97-AF65-F5344CB8AC3E}">
        <p14:creationId xmlns:p14="http://schemas.microsoft.com/office/powerpoint/2010/main" val="3701353093"/>
      </p:ext>
    </p:extLst>
  </p:cSld>
  <p:clrMapOvr>
    <a:masterClrMapping/>
  </p:clrMapOvr>
  <p:transition/>
  <p:timing/>
</p:sld>
</file>

<file path=ppt/slides/slide1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2. Шифри перестановок</a:t>
            </a:r>
            <a:endParaRPr lang="uk-UA"/>
          </a:p>
        </p:txBody>
      </p:sp>
      <p:pic>
        <p:nvPicPr>
          <p:cNvPr id="4" name="Рисунок 3"/>
          <p:cNvPicPr>
            <a:picLocks noChangeAspect="1"/>
          </p:cNvPicPr>
          <p:nvPr/>
        </p:nvPicPr>
        <p:blipFill>
          <a:blip r:embed="rId2"/>
          <a:stretch>
            <a:fillRect/>
          </a:stretch>
        </p:blipFill>
        <p:spPr>
          <a:xfrm>
            <a:off x="1996309" y="2408428"/>
            <a:ext cx="7078701" cy="2443988"/>
          </a:xfrm>
          <a:prstGeom prst="rect">
            <a:avLst/>
          </a:prstGeom>
        </p:spPr>
      </p:pic>
      <p:pic>
        <p:nvPicPr>
          <p:cNvPr id="7" name="Рисунок 6"/>
          <p:cNvPicPr>
            <a:picLocks noChangeAspect="1"/>
          </p:cNvPicPr>
          <p:nvPr/>
        </p:nvPicPr>
        <p:blipFill>
          <a:blip r:embed="rId3"/>
          <a:stretch>
            <a:fillRect/>
          </a:stretch>
        </p:blipFill>
        <p:spPr>
          <a:xfrm>
            <a:off x="1996309" y="4950460"/>
            <a:ext cx="7103208" cy="633984"/>
          </a:xfrm>
          <a:prstGeom prst="rect">
            <a:avLst/>
          </a:prstGeom>
        </p:spPr>
      </p:pic>
    </p:spTree>
    <p:extLst>
      <p:ext uri="{BB962C8B-B14F-4D97-AF65-F5344CB8AC3E}">
        <p14:creationId xmlns:p14="http://schemas.microsoft.com/office/powerpoint/2010/main" val="2496445198"/>
      </p:ext>
    </p:extLst>
  </p:cSld>
  <p:clrMapOvr>
    <a:masterClrMapping/>
  </p:clrMapOvr>
  <p:transition/>
  <p:timing/>
</p:sld>
</file>

<file path=ppt/slides/slide1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2. Шифри перестановок</a:t>
            </a:r>
            <a:endParaRPr lang="uk-UA"/>
          </a:p>
        </p:txBody>
      </p:sp>
      <p:pic>
        <p:nvPicPr>
          <p:cNvPr id="5" name="Рисунок 4"/>
          <p:cNvPicPr>
            <a:picLocks noChangeAspect="1"/>
          </p:cNvPicPr>
          <p:nvPr/>
        </p:nvPicPr>
        <p:blipFill>
          <a:blip r:embed="rId2"/>
          <a:stretch>
            <a:fillRect/>
          </a:stretch>
        </p:blipFill>
        <p:spPr>
          <a:xfrm>
            <a:off x="1936242" y="2600324"/>
            <a:ext cx="7340384" cy="3142107"/>
          </a:xfrm>
          <a:prstGeom prst="rect">
            <a:avLst/>
          </a:prstGeom>
        </p:spPr>
      </p:pic>
      <p:pic>
        <p:nvPicPr>
          <p:cNvPr id="3" name="Рисунок 2"/>
          <p:cNvPicPr>
            <a:picLocks noChangeAspect="1"/>
          </p:cNvPicPr>
          <p:nvPr/>
        </p:nvPicPr>
        <p:blipFill>
          <a:blip r:embed="rId3"/>
          <a:stretch>
            <a:fillRect/>
          </a:stretch>
        </p:blipFill>
        <p:spPr>
          <a:xfrm>
            <a:off x="5247322" y="3791712"/>
            <a:ext cx="3969713" cy="1804415"/>
          </a:xfrm>
          <a:prstGeom prst="rect">
            <a:avLst/>
          </a:prstGeom>
        </p:spPr>
      </p:pic>
      <p:pic>
        <p:nvPicPr>
          <p:cNvPr id="6" name="Рисунок 5"/>
          <p:cNvPicPr>
            <a:picLocks noChangeAspect="1"/>
          </p:cNvPicPr>
          <p:nvPr/>
        </p:nvPicPr>
        <p:blipFill>
          <a:blip r:embed="rId4"/>
          <a:stretch>
            <a:fillRect/>
          </a:stretch>
        </p:blipFill>
        <p:spPr>
          <a:xfrm>
            <a:off x="2166608" y="5876353"/>
            <a:ext cx="7110018" cy="790002"/>
          </a:xfrm>
          <a:prstGeom prst="rect">
            <a:avLst/>
          </a:prstGeom>
        </p:spPr>
      </p:pic>
    </p:spTree>
    <p:extLst>
      <p:ext uri="{BB962C8B-B14F-4D97-AF65-F5344CB8AC3E}">
        <p14:creationId xmlns:p14="http://schemas.microsoft.com/office/powerpoint/2010/main" val="2052764229"/>
      </p:ext>
    </p:extLst>
  </p:cSld>
  <p:clrMapOvr>
    <a:masterClrMapping/>
  </p:clrMapOvr>
  <p:transition/>
  <p:timing/>
</p:sld>
</file>

<file path=ppt/slides/slide1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2. Шифри перестановок</a:t>
            </a:r>
            <a:endParaRPr lang="uk-UA"/>
          </a:p>
        </p:txBody>
      </p:sp>
      <p:pic>
        <p:nvPicPr>
          <p:cNvPr id="4" name="Рисунок 3"/>
          <p:cNvPicPr>
            <a:picLocks noChangeAspect="1"/>
          </p:cNvPicPr>
          <p:nvPr/>
        </p:nvPicPr>
        <p:blipFill>
          <a:blip r:embed="rId2"/>
          <a:stretch>
            <a:fillRect/>
          </a:stretch>
        </p:blipFill>
        <p:spPr>
          <a:xfrm>
            <a:off x="1421511" y="2490406"/>
            <a:ext cx="7123012" cy="2764346"/>
          </a:xfrm>
          <a:prstGeom prst="rect">
            <a:avLst/>
          </a:prstGeom>
        </p:spPr>
      </p:pic>
      <p:pic>
        <p:nvPicPr>
          <p:cNvPr id="7" name="Рисунок 6"/>
          <p:cNvPicPr>
            <a:picLocks noChangeAspect="1"/>
          </p:cNvPicPr>
          <p:nvPr/>
        </p:nvPicPr>
        <p:blipFill>
          <a:blip r:embed="rId3"/>
          <a:stretch>
            <a:fillRect/>
          </a:stretch>
        </p:blipFill>
        <p:spPr>
          <a:xfrm>
            <a:off x="5009177" y="3401568"/>
            <a:ext cx="3535346" cy="1755648"/>
          </a:xfrm>
          <a:prstGeom prst="rect">
            <a:avLst/>
          </a:prstGeom>
        </p:spPr>
      </p:pic>
      <p:pic>
        <p:nvPicPr>
          <p:cNvPr id="8" name="Рисунок 7"/>
          <p:cNvPicPr>
            <a:picLocks noChangeAspect="1"/>
          </p:cNvPicPr>
          <p:nvPr/>
        </p:nvPicPr>
        <p:blipFill>
          <a:blip r:embed="rId4"/>
          <a:stretch>
            <a:fillRect/>
          </a:stretch>
        </p:blipFill>
        <p:spPr>
          <a:xfrm>
            <a:off x="1702351" y="5254752"/>
            <a:ext cx="6613652" cy="304228"/>
          </a:xfrm>
          <a:prstGeom prst="rect">
            <a:avLst/>
          </a:prstGeom>
        </p:spPr>
      </p:pic>
      <p:pic>
        <p:nvPicPr>
          <p:cNvPr id="9" name="Рисунок 8"/>
          <p:cNvPicPr>
            <a:picLocks noChangeAspect="1"/>
          </p:cNvPicPr>
          <p:nvPr/>
        </p:nvPicPr>
        <p:blipFill>
          <a:blip r:embed="rId5"/>
          <a:stretch>
            <a:fillRect/>
          </a:stretch>
        </p:blipFill>
        <p:spPr>
          <a:xfrm>
            <a:off x="1421511" y="5738622"/>
            <a:ext cx="8005677" cy="1119378"/>
          </a:xfrm>
          <a:prstGeom prst="rect">
            <a:avLst/>
          </a:prstGeom>
        </p:spPr>
      </p:pic>
    </p:spTree>
    <p:extLst>
      <p:ext uri="{BB962C8B-B14F-4D97-AF65-F5344CB8AC3E}">
        <p14:creationId xmlns:p14="http://schemas.microsoft.com/office/powerpoint/2010/main" val="2479229171"/>
      </p:ext>
    </p:extLst>
  </p:cSld>
  <p:clrMapOvr>
    <a:masterClrMapping/>
  </p:clrMapOvr>
  <p:transition/>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Объект 2"/>
          <p:cNvSpPr>
            <a:spLocks noGrp="1"/>
          </p:cNvSpPr>
          <p:nvPr>
            <p:ph idx="1"/>
          </p:nvPr>
        </p:nvSpPr>
        <p:spPr>
          <a:xfrm>
            <a:off x="713367" y="2424623"/>
            <a:ext cx="10978761" cy="2196146"/>
          </a:xfrm>
        </p:spPr>
        <p:style>
          <a:lnRef idx="2">
            <a:schemeClr val="accent1"/>
          </a:lnRef>
          <a:fillRef idx="1">
            <a:schemeClr val="lt1"/>
          </a:fillRef>
          <a:effectRef idx="0">
            <a:schemeClr val="accent1"/>
          </a:effectRef>
          <a:fontRef idx="minor">
            <a:schemeClr val="dk1"/>
          </a:fontRef>
        </p:style>
        <p:txBody>
          <a:bodyPr>
            <a:normAutofit/>
          </a:bodyPr>
          <a:lstStyle>
            <a:lvl1pPr>
              <a:defRPr>
                <a:solidFill>
                  <a:srgbClr val="000000"/>
                </a:solidFill>
                <a:latin typeface="Century Gothic" panose="020b0502020202020204"/>
              </a:defRPr>
            </a:lvl1pPr>
            <a:lvl2pPr>
              <a:defRPr>
                <a:solidFill>
                  <a:srgbClr val="000000"/>
                </a:solidFill>
                <a:latin typeface="Century Gothic" panose="020b0502020202020204"/>
              </a:defRPr>
            </a:lvl2pPr>
            <a:lvl3pPr>
              <a:defRPr>
                <a:solidFill>
                  <a:srgbClr val="000000"/>
                </a:solidFill>
                <a:latin typeface="Century Gothic" panose="020b0502020202020204"/>
              </a:defRPr>
            </a:lvl3pPr>
            <a:lvl4pPr>
              <a:defRPr>
                <a:solidFill>
                  <a:srgbClr val="000000"/>
                </a:solidFill>
                <a:latin typeface="Century Gothic" panose="020b0502020202020204"/>
              </a:defRPr>
            </a:lvl4pPr>
            <a:lvl5pPr>
              <a:defRPr>
                <a:solidFill>
                  <a:srgbClr val="000000"/>
                </a:solidFill>
                <a:latin typeface="Century Gothic" panose="020b0502020202020204"/>
              </a:defRPr>
            </a:lvl5pPr>
            <a:lvl6pPr>
              <a:defRPr>
                <a:solidFill>
                  <a:srgbClr val="000000"/>
                </a:solidFill>
                <a:latin typeface="Century Gothic" panose="020b0502020202020204"/>
              </a:defRPr>
            </a:lvl6pPr>
            <a:lvl7pPr>
              <a:defRPr>
                <a:solidFill>
                  <a:srgbClr val="000000"/>
                </a:solidFill>
                <a:latin typeface="Century Gothic" panose="020b0502020202020204"/>
              </a:defRPr>
            </a:lvl7pPr>
            <a:lvl8pPr>
              <a:defRPr>
                <a:solidFill>
                  <a:srgbClr val="000000"/>
                </a:solidFill>
                <a:latin typeface="Century Gothic" panose="020b0502020202020204"/>
              </a:defRPr>
            </a:lvl8pPr>
            <a:lvl9pPr>
              <a:defRPr>
                <a:solidFill>
                  <a:srgbClr val="000000"/>
                </a:solidFill>
                <a:latin typeface="Century Gothic" panose="020b0502020202020204"/>
              </a:defRPr>
            </a:lvl9pPr>
          </a:lstStyle>
          <a:p>
            <a:pPr marL="0" indent="0">
              <a:buNone/>
            </a:pPr>
            <a:r>
              <a:rPr lang="uk-UA" b="1" smtClean="0"/>
              <a:t>Комплекс мір повинен забезпечити:</a:t>
            </a:r>
          </a:p>
          <a:p>
            <a:r>
              <a:rPr lang="uk-UA" smtClean="0"/>
              <a:t>захист від певних осіб, які не повинні мати можливість прочитати інформацію </a:t>
            </a:r>
            <a:r>
              <a:rPr lang="uk-UA"/>
              <a:t>відповідно до передбачених </a:t>
            </a:r>
            <a:r>
              <a:rPr lang="uk-UA" smtClean="0"/>
              <a:t>умов</a:t>
            </a:r>
            <a:r>
              <a:rPr lang="uk-UA"/>
              <a:t>.</a:t>
            </a:r>
          </a:p>
          <a:p>
            <a:r>
              <a:rPr lang="uk-UA" smtClean="0"/>
              <a:t>захист від несанкціонованої зміни, спотворення або видалення</a:t>
            </a:r>
          </a:p>
          <a:p>
            <a:r>
              <a:rPr lang="uk-UA"/>
              <a:t>з</a:t>
            </a:r>
            <a:r>
              <a:rPr lang="uk-UA" smtClean="0"/>
              <a:t>ахист щодо можливості доступу до інформації (не можливість користувачу передавати інформацію – </a:t>
            </a:r>
            <a:r>
              <a:rPr lang="en-US" smtClean="0"/>
              <a:t>DDOS, </a:t>
            </a:r>
            <a:r>
              <a:rPr lang="uk-UA" smtClean="0"/>
              <a:t>блокування сигналу)</a:t>
            </a:r>
          </a:p>
          <a:p>
            <a:endParaRPr lang="uk-UA" smtClean="0"/>
          </a:p>
          <a:p>
            <a:endParaRPr lang="uk-UA"/>
          </a:p>
        </p:txBody>
      </p:sp>
      <p:sp>
        <p:nvSpPr>
          <p:cNvPr id="6" name="Объект 2"/>
          <p:cNvSpPr txBox="1"/>
          <p:nvPr/>
        </p:nvSpPr>
        <p:spPr>
          <a:xfrm>
            <a:off x="713366" y="4888992"/>
            <a:ext cx="10978761" cy="178612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lnSpcReduction="10000"/>
          </a:bodyPr>
          <a:lstStyle>
            <a:defPPr>
              <a:defRPr lang="ru-RU"/>
            </a:defPPr>
            <a:lvl1pPr marL="342900" indent="-342900" algn="l" defTabSz="457200" rtl="0" eaLnBrk="1" latinLnBrk="0" hangingPunct="1">
              <a:spcBef>
                <a:spcPts val="1000"/>
              </a:spcBef>
              <a:spcAft>
                <a:spcPct val="0"/>
              </a:spcAft>
              <a:buClr>
                <a:schemeClr val="accent1"/>
              </a:buClr>
              <a:buSzPct val="80000"/>
              <a:buFont typeface="Wingdings 3" charset="2"/>
              <a:buChar char=""/>
              <a:defRPr sz="1800" b="0" i="0" kern="1200">
                <a:solidFill>
                  <a:schemeClr val="dk1"/>
                </a:solidFill>
                <a:latin typeface="+mn-lt"/>
                <a:ea typeface="+mn-ea"/>
                <a:cs typeface="+mn-cs"/>
              </a:defRPr>
            </a:lvl1pPr>
            <a:lvl2pPr marL="742950" indent="-285750" algn="l" defTabSz="457200" rtl="0" eaLnBrk="1" latinLnBrk="0" hangingPunct="1">
              <a:spcBef>
                <a:spcPts val="1000"/>
              </a:spcBef>
              <a:spcAft>
                <a:spcPct val="0"/>
              </a:spcAft>
              <a:buClr>
                <a:schemeClr val="accent1"/>
              </a:buClr>
              <a:buSzPct val="80000"/>
              <a:buFont typeface="Wingdings 3" charset="2"/>
              <a:buChar char=""/>
              <a:defRPr sz="1600" b="0" i="0" kern="1200">
                <a:solidFill>
                  <a:schemeClr val="dk1"/>
                </a:solidFill>
                <a:latin typeface="+mn-lt"/>
                <a:ea typeface="+mn-ea"/>
                <a:cs typeface="+mn-cs"/>
              </a:defRPr>
            </a:lvl2pPr>
            <a:lvl3pPr marL="1143000" indent="-228600" algn="l" defTabSz="457200" rtl="0" eaLnBrk="1" latinLnBrk="0" hangingPunct="1">
              <a:spcBef>
                <a:spcPts val="1000"/>
              </a:spcBef>
              <a:spcAft>
                <a:spcPct val="0"/>
              </a:spcAft>
              <a:buClr>
                <a:schemeClr val="accent1"/>
              </a:buClr>
              <a:buSzPct val="80000"/>
              <a:buFont typeface="Wingdings 3" charset="2"/>
              <a:buChar char=""/>
              <a:defRPr sz="1400" b="0" i="0" kern="1200">
                <a:solidFill>
                  <a:schemeClr val="dk1"/>
                </a:solidFill>
                <a:latin typeface="+mn-lt"/>
                <a:ea typeface="+mn-ea"/>
                <a:cs typeface="+mn-cs"/>
              </a:defRPr>
            </a:lvl3pPr>
            <a:lvl4pPr marL="16002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dk1"/>
                </a:solidFill>
                <a:latin typeface="+mn-lt"/>
                <a:ea typeface="+mn-ea"/>
                <a:cs typeface="+mn-cs"/>
              </a:defRPr>
            </a:lvl4pPr>
            <a:lvl5pPr marL="20574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dk1"/>
                </a:solidFill>
                <a:latin typeface="+mn-lt"/>
                <a:ea typeface="+mn-ea"/>
                <a:cs typeface="+mn-cs"/>
              </a:defRPr>
            </a:lvl5pPr>
            <a:lvl6pPr marL="25146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dk1"/>
                </a:solidFill>
                <a:latin typeface="+mn-lt"/>
                <a:ea typeface="+mn-ea"/>
                <a:cs typeface="+mn-cs"/>
              </a:defRPr>
            </a:lvl6pPr>
            <a:lvl7pPr marL="29718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dk1"/>
                </a:solidFill>
                <a:latin typeface="+mn-lt"/>
                <a:ea typeface="+mn-ea"/>
                <a:cs typeface="+mn-cs"/>
              </a:defRPr>
            </a:lvl7pPr>
            <a:lvl8pPr marL="34290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dk1"/>
                </a:solidFill>
                <a:latin typeface="+mn-lt"/>
                <a:ea typeface="+mn-ea"/>
                <a:cs typeface="+mn-cs"/>
              </a:defRPr>
            </a:lvl8pPr>
            <a:lvl9pPr marL="38862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dk1"/>
                </a:solidFill>
                <a:latin typeface="+mn-lt"/>
                <a:ea typeface="+mn-ea"/>
                <a:cs typeface="+mn-cs"/>
              </a:defRPr>
            </a:lvl9pPr>
          </a:lstStyle>
          <a:p>
            <a:pPr marL="0" indent="0">
              <a:buFont typeface="Wingdings 3" charset="2"/>
              <a:buNone/>
            </a:pPr>
            <a:r>
              <a:rPr lang="uk-UA" b="1" smtClean="0"/>
              <a:t>Можна застосовувати різні підходи:</a:t>
            </a:r>
          </a:p>
          <a:p>
            <a:r>
              <a:rPr lang="uk-UA" smtClean="0"/>
              <a:t>Поставити неподоланний (фізичний) бар'єр</a:t>
            </a:r>
          </a:p>
          <a:p>
            <a:r>
              <a:rPr lang="uk-UA" smtClean="0"/>
              <a:t>Поставити логічний бар'єр</a:t>
            </a:r>
          </a:p>
          <a:p>
            <a:r>
              <a:rPr lang="uk-UA" smtClean="0"/>
              <a:t>Зберігати дані таким чином, щоб вони могли «самі» за себе постояти (закодувати</a:t>
            </a:r>
            <a:r>
              <a:rPr lang="en-US" smtClean="0"/>
              <a:t>/</a:t>
            </a:r>
            <a:r>
              <a:rPr lang="uk-UA" smtClean="0"/>
              <a:t>зашифрувати дані, щоб зловмисник, отримавши їх, не зміг нанести шкоди)</a:t>
            </a:r>
          </a:p>
          <a:p>
            <a:endParaRPr lang="uk-UA" smtClean="0"/>
          </a:p>
          <a:p>
            <a:endParaRPr lang="uk-UA"/>
          </a:p>
        </p:txBody>
      </p:sp>
      <p:sp>
        <p:nvSpPr>
          <p:cNvPr id="7" name="Заголовок 1"/>
          <p:cNvSpPr txBox="1"/>
          <p:nvPr/>
        </p:nvSpPr>
        <p:spPr bwMode="gray">
          <a:xfrm>
            <a:off x="1104154" y="953564"/>
            <a:ext cx="8761413" cy="728480"/>
          </a:xfrm>
          <a:prstGeom prst="rect">
            <a:avLst/>
          </a:prstGeom>
        </p:spPr>
        <p:txBody>
          <a:bodyPr vert="horz" lIns="91440" tIns="45720" rIns="91440" bIns="45720" rtlCol="0" anchor="ctr">
            <a:noAutofit/>
          </a:bodyPr>
          <a:lstStyle>
            <a:defPPr>
              <a:defRPr lang="ru-RU"/>
            </a:defPPr>
            <a:lvl1pPr marL="0" algn="l" defTabSz="457200" rtl="0" eaLnBrk="1" latinLnBrk="0" hangingPunct="1">
              <a:spcBef>
                <a:spcPct val="0"/>
              </a:spcBef>
              <a:buNone/>
              <a:defRPr sz="3600" b="0" i="0" kern="1200">
                <a:solidFill>
                  <a:schemeClr val="bg2"/>
                </a:solidFill>
                <a:latin typeface="+mj-lt"/>
                <a:ea typeface="+mj-ea"/>
                <a:cs typeface="+mj-cs"/>
              </a:defRPr>
            </a:lvl1pPr>
            <a:lvl2pPr marL="457200" algn="l" defTabSz="914400" rtl="0" eaLnBrk="1" latinLnBrk="0" hangingPunct="1">
              <a:defRPr sz="1800" kern="1200">
                <a:solidFill>
                  <a:schemeClr val="tx2"/>
                </a:solidFill>
                <a:latin typeface="Century Gothic" panose="020b0502020202020204"/>
                <a:ea typeface="Century Gothic" panose="020b0502020202020204"/>
                <a:cs typeface="Arial"/>
              </a:defRPr>
            </a:lvl2pPr>
            <a:lvl3pPr marL="914400" algn="l" defTabSz="914400" rtl="0" eaLnBrk="1" latinLnBrk="0" hangingPunct="1">
              <a:defRPr sz="1800" kern="1200">
                <a:solidFill>
                  <a:schemeClr val="tx2"/>
                </a:solidFill>
                <a:latin typeface="Century Gothic" panose="020b0502020202020204"/>
                <a:ea typeface="Century Gothic" panose="020b0502020202020204"/>
                <a:cs typeface="Arial"/>
              </a:defRPr>
            </a:lvl3pPr>
            <a:lvl4pPr marL="1371600" algn="l" defTabSz="914400" rtl="0" eaLnBrk="1" latinLnBrk="0" hangingPunct="1">
              <a:defRPr sz="1800" kern="1200">
                <a:solidFill>
                  <a:schemeClr val="tx2"/>
                </a:solidFill>
                <a:latin typeface="Century Gothic" panose="020b0502020202020204"/>
                <a:ea typeface="Century Gothic" panose="020b0502020202020204"/>
                <a:cs typeface="Arial"/>
              </a:defRPr>
            </a:lvl4pPr>
            <a:lvl5pPr marL="1828800" algn="l" defTabSz="914400" rtl="0" eaLnBrk="1" latinLnBrk="0" hangingPunct="1">
              <a:defRPr sz="1800" kern="1200">
                <a:solidFill>
                  <a:schemeClr val="tx2"/>
                </a:solidFill>
                <a:latin typeface="Century Gothic" panose="020b0502020202020204"/>
                <a:ea typeface="Century Gothic" panose="020b0502020202020204"/>
                <a:cs typeface="Arial"/>
              </a:defRPr>
            </a:lvl5pPr>
            <a:lvl6pPr marL="2286000" algn="l" defTabSz="914400" rtl="0" eaLnBrk="1" latinLnBrk="0" hangingPunct="1">
              <a:defRPr sz="1800" kern="1200">
                <a:solidFill>
                  <a:schemeClr val="tx2"/>
                </a:solidFill>
                <a:latin typeface="Century Gothic" panose="020b0502020202020204"/>
                <a:ea typeface="Century Gothic" panose="020b0502020202020204"/>
                <a:cs typeface="Arial"/>
              </a:defRPr>
            </a:lvl6pPr>
            <a:lvl7pPr marL="2743200" algn="l" defTabSz="914400" rtl="0" eaLnBrk="1" latinLnBrk="0" hangingPunct="1">
              <a:defRPr sz="1800" kern="1200">
                <a:solidFill>
                  <a:schemeClr val="tx2"/>
                </a:solidFill>
                <a:latin typeface="Century Gothic" panose="020b0502020202020204"/>
                <a:ea typeface="Century Gothic" panose="020b0502020202020204"/>
                <a:cs typeface="Arial"/>
              </a:defRPr>
            </a:lvl7pPr>
            <a:lvl8pPr marL="3200400" algn="l" defTabSz="914400" rtl="0" eaLnBrk="1" latinLnBrk="0" hangingPunct="1">
              <a:defRPr sz="1800" kern="1200">
                <a:solidFill>
                  <a:schemeClr val="tx2"/>
                </a:solidFill>
                <a:latin typeface="Century Gothic" panose="020b0502020202020204"/>
                <a:ea typeface="Century Gothic" panose="020b0502020202020204"/>
                <a:cs typeface="Arial"/>
              </a:defRPr>
            </a:lvl8pPr>
            <a:lvl9pPr marL="3657600" algn="l" defTabSz="914400" rtl="0" eaLnBrk="1" latinLnBrk="0" hangingPunct="1">
              <a:defRPr sz="1800" kern="1200">
                <a:solidFill>
                  <a:schemeClr val="tx2"/>
                </a:solidFill>
                <a:latin typeface="Century Gothic" panose="020b0502020202020204"/>
                <a:ea typeface="Century Gothic" panose="020b0502020202020204"/>
                <a:cs typeface="Arial"/>
              </a:defRPr>
            </a:lvl9pPr>
          </a:lstStyle>
          <a:p>
            <a:r>
              <a:rPr lang="ru-RU" smtClean="0"/>
              <a:t>2. З</a:t>
            </a:r>
            <a:r>
              <a:rPr lang="uk-UA" smtClean="0"/>
              <a:t>абезпечення безпеки</a:t>
            </a:r>
            <a:endParaRPr lang="uk-UA"/>
          </a:p>
        </p:txBody>
      </p:sp>
    </p:spTree>
    <p:extLst>
      <p:ext uri="{BB962C8B-B14F-4D97-AF65-F5344CB8AC3E}">
        <p14:creationId xmlns:p14="http://schemas.microsoft.com/office/powerpoint/2010/main" val="160108949"/>
      </p:ext>
    </p:extLst>
  </p:cSld>
  <p:clrMapOvr>
    <a:masterClrMapping/>
  </p:clrMapOvr>
  <p:transition/>
  <p:timing/>
</p:sld>
</file>

<file path=ppt/slides/slide1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3. Шифри заміни(підстановки)</a:t>
            </a:r>
            <a:endParaRPr lang="uk-UA"/>
          </a:p>
        </p:txBody>
      </p:sp>
      <p:pic>
        <p:nvPicPr>
          <p:cNvPr id="4" name="Объект 3"/>
          <p:cNvPicPr>
            <a:picLocks noGrp="1" noChangeAspect="1"/>
          </p:cNvPicPr>
          <p:nvPr>
            <p:ph idx="1"/>
          </p:nvPr>
        </p:nvPicPr>
        <p:blipFill>
          <a:blip r:embed="rId2"/>
          <a:stretch>
            <a:fillRect/>
          </a:stretch>
        </p:blipFill>
        <p:spPr>
          <a:xfrm>
            <a:off x="338042" y="2290635"/>
            <a:ext cx="5105400" cy="1457325"/>
          </a:xfrm>
          <a:prstGeom prst="rect">
            <a:avLst/>
          </a:prstGeom>
        </p:spPr>
      </p:pic>
      <p:pic>
        <p:nvPicPr>
          <p:cNvPr id="5" name="Рисунок 4"/>
          <p:cNvPicPr>
            <a:picLocks noChangeAspect="1"/>
          </p:cNvPicPr>
          <p:nvPr/>
        </p:nvPicPr>
        <p:blipFill>
          <a:blip r:embed="rId3"/>
          <a:stretch>
            <a:fillRect/>
          </a:stretch>
        </p:blipFill>
        <p:spPr>
          <a:xfrm>
            <a:off x="195072" y="4266067"/>
            <a:ext cx="5998464" cy="1545059"/>
          </a:xfrm>
          <a:prstGeom prst="rect">
            <a:avLst/>
          </a:prstGeom>
        </p:spPr>
      </p:pic>
      <p:pic>
        <p:nvPicPr>
          <p:cNvPr id="6" name="Рисунок 5"/>
          <p:cNvPicPr>
            <a:picLocks noChangeAspect="1"/>
          </p:cNvPicPr>
          <p:nvPr/>
        </p:nvPicPr>
        <p:blipFill>
          <a:blip r:embed="rId4"/>
          <a:stretch>
            <a:fillRect/>
          </a:stretch>
        </p:blipFill>
        <p:spPr>
          <a:xfrm>
            <a:off x="6559296" y="2290635"/>
            <a:ext cx="4991100" cy="2552700"/>
          </a:xfrm>
          <a:prstGeom prst="rect">
            <a:avLst/>
          </a:prstGeom>
        </p:spPr>
      </p:pic>
      <p:pic>
        <p:nvPicPr>
          <p:cNvPr id="7" name="Рисунок 6"/>
          <p:cNvPicPr>
            <a:picLocks noChangeAspect="1"/>
          </p:cNvPicPr>
          <p:nvPr/>
        </p:nvPicPr>
        <p:blipFill>
          <a:blip r:embed="rId5"/>
          <a:stretch>
            <a:fillRect/>
          </a:stretch>
        </p:blipFill>
        <p:spPr>
          <a:xfrm>
            <a:off x="6547104" y="4843335"/>
            <a:ext cx="5514975" cy="923925"/>
          </a:xfrm>
          <a:prstGeom prst="rect">
            <a:avLst/>
          </a:prstGeom>
        </p:spPr>
      </p:pic>
    </p:spTree>
    <p:extLst>
      <p:ext uri="{BB962C8B-B14F-4D97-AF65-F5344CB8AC3E}">
        <p14:creationId xmlns:p14="http://schemas.microsoft.com/office/powerpoint/2010/main" val="1729110005"/>
      </p:ext>
    </p:extLst>
  </p:cSld>
  <p:clrMapOvr>
    <a:masterClrMapping/>
  </p:clrMapOvr>
  <p:transition/>
  <p:timing/>
</p:sld>
</file>

<file path=ppt/slides/slide1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3. Шифри заміни(підстановки)</a:t>
            </a:r>
            <a:endParaRPr lang="uk-UA"/>
          </a:p>
        </p:txBody>
      </p:sp>
      <p:pic>
        <p:nvPicPr>
          <p:cNvPr id="10" name="Объект 9"/>
          <p:cNvPicPr>
            <a:picLocks noGrp="1" noChangeAspect="1"/>
          </p:cNvPicPr>
          <p:nvPr>
            <p:ph idx="1"/>
          </p:nvPr>
        </p:nvPicPr>
        <p:blipFill>
          <a:blip r:embed="rId2"/>
          <a:stretch>
            <a:fillRect/>
          </a:stretch>
        </p:blipFill>
        <p:spPr>
          <a:xfrm>
            <a:off x="219456" y="6214206"/>
            <a:ext cx="5505259" cy="592075"/>
          </a:xfrm>
          <a:prstGeom prst="rect">
            <a:avLst/>
          </a:prstGeom>
        </p:spPr>
      </p:pic>
      <p:pic>
        <p:nvPicPr>
          <p:cNvPr id="8" name="Рисунок 7"/>
          <p:cNvPicPr>
            <a:picLocks noChangeAspect="1"/>
          </p:cNvPicPr>
          <p:nvPr/>
        </p:nvPicPr>
        <p:blipFill>
          <a:blip r:embed="rId3"/>
          <a:stretch>
            <a:fillRect/>
          </a:stretch>
        </p:blipFill>
        <p:spPr>
          <a:xfrm>
            <a:off x="219456" y="2273744"/>
            <a:ext cx="5486400" cy="3019425"/>
          </a:xfrm>
          <a:prstGeom prst="rect">
            <a:avLst/>
          </a:prstGeom>
        </p:spPr>
      </p:pic>
      <p:pic>
        <p:nvPicPr>
          <p:cNvPr id="9" name="Рисунок 8"/>
          <p:cNvPicPr>
            <a:picLocks noChangeAspect="1"/>
          </p:cNvPicPr>
          <p:nvPr/>
        </p:nvPicPr>
        <p:blipFill>
          <a:blip r:embed="rId4"/>
          <a:stretch>
            <a:fillRect/>
          </a:stretch>
        </p:blipFill>
        <p:spPr>
          <a:xfrm>
            <a:off x="172022" y="5293169"/>
            <a:ext cx="5457825" cy="895350"/>
          </a:xfrm>
          <a:prstGeom prst="rect">
            <a:avLst/>
          </a:prstGeom>
        </p:spPr>
      </p:pic>
      <p:pic>
        <p:nvPicPr>
          <p:cNvPr id="11" name="Рисунок 10"/>
          <p:cNvPicPr>
            <a:picLocks noChangeAspect="1"/>
          </p:cNvPicPr>
          <p:nvPr/>
        </p:nvPicPr>
        <p:blipFill>
          <a:blip r:embed="rId5"/>
          <a:stretch>
            <a:fillRect/>
          </a:stretch>
        </p:blipFill>
        <p:spPr>
          <a:xfrm>
            <a:off x="6717030" y="1973929"/>
            <a:ext cx="4610100" cy="723900"/>
          </a:xfrm>
          <a:prstGeom prst="rect">
            <a:avLst/>
          </a:prstGeom>
        </p:spPr>
      </p:pic>
      <p:pic>
        <p:nvPicPr>
          <p:cNvPr id="12" name="Рисунок 11"/>
          <p:cNvPicPr>
            <a:picLocks noChangeAspect="1"/>
          </p:cNvPicPr>
          <p:nvPr/>
        </p:nvPicPr>
        <p:blipFill>
          <a:blip r:embed="rId6"/>
          <a:stretch>
            <a:fillRect/>
          </a:stretch>
        </p:blipFill>
        <p:spPr>
          <a:xfrm>
            <a:off x="6717030" y="2750979"/>
            <a:ext cx="4191000" cy="352425"/>
          </a:xfrm>
          <a:prstGeom prst="rect">
            <a:avLst/>
          </a:prstGeom>
        </p:spPr>
      </p:pic>
      <p:pic>
        <p:nvPicPr>
          <p:cNvPr id="13" name="Рисунок 12"/>
          <p:cNvPicPr>
            <a:picLocks noChangeAspect="1"/>
          </p:cNvPicPr>
          <p:nvPr/>
        </p:nvPicPr>
        <p:blipFill>
          <a:blip r:embed="rId7"/>
          <a:stretch>
            <a:fillRect/>
          </a:stretch>
        </p:blipFill>
        <p:spPr>
          <a:xfrm>
            <a:off x="6717030" y="3156554"/>
            <a:ext cx="3381375" cy="1438275"/>
          </a:xfrm>
          <a:prstGeom prst="rect">
            <a:avLst/>
          </a:prstGeom>
        </p:spPr>
      </p:pic>
      <p:pic>
        <p:nvPicPr>
          <p:cNvPr id="14" name="Рисунок 13"/>
          <p:cNvPicPr>
            <a:picLocks noChangeAspect="1"/>
          </p:cNvPicPr>
          <p:nvPr/>
        </p:nvPicPr>
        <p:blipFill>
          <a:blip r:embed="rId8"/>
          <a:stretch>
            <a:fillRect/>
          </a:stretch>
        </p:blipFill>
        <p:spPr>
          <a:xfrm>
            <a:off x="6717030" y="4647979"/>
            <a:ext cx="5086350" cy="219075"/>
          </a:xfrm>
          <a:prstGeom prst="rect">
            <a:avLst/>
          </a:prstGeom>
        </p:spPr>
      </p:pic>
      <p:pic>
        <p:nvPicPr>
          <p:cNvPr id="15" name="Рисунок 14"/>
          <p:cNvPicPr>
            <a:picLocks noChangeAspect="1"/>
          </p:cNvPicPr>
          <p:nvPr/>
        </p:nvPicPr>
        <p:blipFill>
          <a:blip r:embed="rId9"/>
          <a:stretch>
            <a:fillRect/>
          </a:stretch>
        </p:blipFill>
        <p:spPr>
          <a:xfrm>
            <a:off x="6678929" y="5905279"/>
            <a:ext cx="4867275" cy="171450"/>
          </a:xfrm>
          <a:prstGeom prst="rect">
            <a:avLst/>
          </a:prstGeom>
        </p:spPr>
      </p:pic>
      <p:pic>
        <p:nvPicPr>
          <p:cNvPr id="16" name="Рисунок 15"/>
          <p:cNvPicPr>
            <a:picLocks noChangeAspect="1"/>
          </p:cNvPicPr>
          <p:nvPr/>
        </p:nvPicPr>
        <p:blipFill>
          <a:blip r:embed="rId10"/>
          <a:stretch>
            <a:fillRect/>
          </a:stretch>
        </p:blipFill>
        <p:spPr>
          <a:xfrm>
            <a:off x="6640830" y="4867054"/>
            <a:ext cx="4943475" cy="990600"/>
          </a:xfrm>
          <a:prstGeom prst="rect">
            <a:avLst/>
          </a:prstGeom>
        </p:spPr>
      </p:pic>
      <p:pic>
        <p:nvPicPr>
          <p:cNvPr id="17" name="Рисунок 16"/>
          <p:cNvPicPr>
            <a:picLocks noChangeAspect="1"/>
          </p:cNvPicPr>
          <p:nvPr/>
        </p:nvPicPr>
        <p:blipFill>
          <a:blip r:embed="rId11"/>
          <a:stretch>
            <a:fillRect/>
          </a:stretch>
        </p:blipFill>
        <p:spPr>
          <a:xfrm>
            <a:off x="7174279" y="6098567"/>
            <a:ext cx="4922090" cy="259912"/>
          </a:xfrm>
          <a:prstGeom prst="rect">
            <a:avLst/>
          </a:prstGeom>
        </p:spPr>
      </p:pic>
    </p:spTree>
    <p:extLst>
      <p:ext uri="{BB962C8B-B14F-4D97-AF65-F5344CB8AC3E}">
        <p14:creationId xmlns:p14="http://schemas.microsoft.com/office/powerpoint/2010/main" val="1564481470"/>
      </p:ext>
    </p:extLst>
  </p:cSld>
  <p:clrMapOvr>
    <a:masterClrMapping/>
  </p:clrMapOvr>
  <p:transition/>
  <p:timing/>
</p:sld>
</file>

<file path=ppt/slides/slide1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1154954" y="571107"/>
            <a:ext cx="8761413" cy="728480"/>
          </a:xfrm>
        </p:spPr>
        <p:txBody>
          <a:bodyPr/>
          <a:lstStyle/>
          <a:p>
            <a:r>
              <a:rPr lang="uk-UA" smtClean="0"/>
              <a:t>3. Шифри заміни(підстановки)</a:t>
            </a:r>
            <a:endParaRPr lang="uk-UA"/>
          </a:p>
        </p:txBody>
      </p:sp>
      <p:pic>
        <p:nvPicPr>
          <p:cNvPr id="4" name="Рисунок 3"/>
          <p:cNvPicPr>
            <a:picLocks noChangeAspect="1"/>
          </p:cNvPicPr>
          <p:nvPr/>
        </p:nvPicPr>
        <p:blipFill>
          <a:blip r:embed="rId2"/>
          <a:stretch>
            <a:fillRect/>
          </a:stretch>
        </p:blipFill>
        <p:spPr>
          <a:xfrm>
            <a:off x="592181" y="1931670"/>
            <a:ext cx="5073294" cy="3004820"/>
          </a:xfrm>
          <a:prstGeom prst="rect">
            <a:avLst/>
          </a:prstGeom>
        </p:spPr>
      </p:pic>
      <p:pic>
        <p:nvPicPr>
          <p:cNvPr id="5" name="Рисунок 4"/>
          <p:cNvPicPr>
            <a:picLocks noChangeAspect="1"/>
          </p:cNvPicPr>
          <p:nvPr/>
        </p:nvPicPr>
        <p:blipFill>
          <a:blip r:embed="rId3"/>
          <a:stretch>
            <a:fillRect/>
          </a:stretch>
        </p:blipFill>
        <p:spPr>
          <a:xfrm>
            <a:off x="6093714" y="1931670"/>
            <a:ext cx="5505450" cy="2800350"/>
          </a:xfrm>
          <a:prstGeom prst="rect">
            <a:avLst/>
          </a:prstGeom>
        </p:spPr>
      </p:pic>
      <p:pic>
        <p:nvPicPr>
          <p:cNvPr id="6" name="Рисунок 5"/>
          <p:cNvPicPr>
            <a:picLocks noChangeAspect="1"/>
          </p:cNvPicPr>
          <p:nvPr/>
        </p:nvPicPr>
        <p:blipFill>
          <a:blip r:embed="rId4"/>
          <a:stretch>
            <a:fillRect/>
          </a:stretch>
        </p:blipFill>
        <p:spPr>
          <a:xfrm>
            <a:off x="609052" y="4946142"/>
            <a:ext cx="5039552" cy="1911858"/>
          </a:xfrm>
          <a:prstGeom prst="rect">
            <a:avLst/>
          </a:prstGeom>
        </p:spPr>
      </p:pic>
      <p:pic>
        <p:nvPicPr>
          <p:cNvPr id="7" name="Рисунок 6"/>
          <p:cNvPicPr>
            <a:picLocks noChangeAspect="1"/>
          </p:cNvPicPr>
          <p:nvPr/>
        </p:nvPicPr>
        <p:blipFill>
          <a:blip r:embed="rId5"/>
          <a:stretch>
            <a:fillRect/>
          </a:stretch>
        </p:blipFill>
        <p:spPr>
          <a:xfrm>
            <a:off x="6093713" y="4996564"/>
            <a:ext cx="5663481" cy="477643"/>
          </a:xfrm>
          <a:prstGeom prst="rect">
            <a:avLst/>
          </a:prstGeom>
        </p:spPr>
      </p:pic>
    </p:spTree>
    <p:extLst>
      <p:ext uri="{BB962C8B-B14F-4D97-AF65-F5344CB8AC3E}">
        <p14:creationId xmlns:p14="http://schemas.microsoft.com/office/powerpoint/2010/main" val="3848071556"/>
      </p:ext>
    </p:extLst>
  </p:cSld>
  <p:clrMapOvr>
    <a:masterClrMapping/>
  </p:clrMapOvr>
  <p:transition/>
  <p:timing/>
</p:sld>
</file>

<file path=ppt/slides/slide1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1154954" y="571107"/>
            <a:ext cx="8761413" cy="728480"/>
          </a:xfrm>
        </p:spPr>
        <p:txBody>
          <a:bodyPr/>
          <a:lstStyle/>
          <a:p>
            <a:r>
              <a:rPr lang="uk-UA" smtClean="0"/>
              <a:t>3. Шифри заміни(підстановки)</a:t>
            </a:r>
            <a:endParaRPr lang="uk-UA"/>
          </a:p>
        </p:txBody>
      </p:sp>
      <p:pic>
        <p:nvPicPr>
          <p:cNvPr id="3" name="Рисунок 2"/>
          <p:cNvPicPr>
            <a:picLocks noChangeAspect="1"/>
          </p:cNvPicPr>
          <p:nvPr/>
        </p:nvPicPr>
        <p:blipFill>
          <a:blip r:embed="rId2"/>
          <a:stretch>
            <a:fillRect/>
          </a:stretch>
        </p:blipFill>
        <p:spPr>
          <a:xfrm>
            <a:off x="336804" y="2364866"/>
            <a:ext cx="9355404" cy="3523869"/>
          </a:xfrm>
          <a:prstGeom prst="rect">
            <a:avLst/>
          </a:prstGeom>
        </p:spPr>
      </p:pic>
    </p:spTree>
    <p:extLst>
      <p:ext uri="{BB962C8B-B14F-4D97-AF65-F5344CB8AC3E}">
        <p14:creationId xmlns:p14="http://schemas.microsoft.com/office/powerpoint/2010/main" val="2915141697"/>
      </p:ext>
    </p:extLst>
  </p:cSld>
  <p:clrMapOvr>
    <a:masterClrMapping/>
  </p:clrMapOvr>
  <p:transition/>
  <p:timing/>
</p:sld>
</file>

<file path=ppt/slides/slide1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1154954" y="571107"/>
            <a:ext cx="8761413" cy="728480"/>
          </a:xfrm>
        </p:spPr>
        <p:txBody>
          <a:bodyPr/>
          <a:lstStyle/>
          <a:p>
            <a:r>
              <a:rPr lang="uk-UA" smtClean="0"/>
              <a:t>3. Шифри заміни(підстановки)</a:t>
            </a:r>
            <a:endParaRPr lang="uk-UA"/>
          </a:p>
        </p:txBody>
      </p:sp>
      <p:pic>
        <p:nvPicPr>
          <p:cNvPr id="4" name="Рисунок 3"/>
          <p:cNvPicPr>
            <a:picLocks noChangeAspect="1"/>
          </p:cNvPicPr>
          <p:nvPr/>
        </p:nvPicPr>
        <p:blipFill>
          <a:blip r:embed="rId2"/>
          <a:stretch>
            <a:fillRect/>
          </a:stretch>
        </p:blipFill>
        <p:spPr>
          <a:xfrm>
            <a:off x="2183510" y="2238756"/>
            <a:ext cx="7330567" cy="4503420"/>
          </a:xfrm>
          <a:prstGeom prst="rect">
            <a:avLst/>
          </a:prstGeom>
        </p:spPr>
      </p:pic>
    </p:spTree>
    <p:extLst>
      <p:ext uri="{BB962C8B-B14F-4D97-AF65-F5344CB8AC3E}">
        <p14:creationId xmlns:p14="http://schemas.microsoft.com/office/powerpoint/2010/main" val="4220455777"/>
      </p:ext>
    </p:extLst>
  </p:cSld>
  <p:clrMapOvr>
    <a:masterClrMapping/>
  </p:clrMapOvr>
  <p:transition/>
  <p:timing/>
</p:sld>
</file>

<file path=ppt/slides/slide1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1154954" y="571107"/>
            <a:ext cx="8761413" cy="728480"/>
          </a:xfrm>
        </p:spPr>
        <p:txBody>
          <a:bodyPr/>
          <a:lstStyle/>
          <a:p>
            <a:r>
              <a:rPr lang="uk-UA" smtClean="0"/>
              <a:t>3. Шифри заміни(підстановки)</a:t>
            </a:r>
            <a:endParaRPr lang="uk-UA"/>
          </a:p>
        </p:txBody>
      </p:sp>
      <p:sp>
        <p:nvSpPr>
          <p:cNvPr id="3" name="TextBox 2"/>
          <p:cNvSpPr txBox="1"/>
          <p:nvPr/>
        </p:nvSpPr>
        <p:spPr>
          <a:xfrm>
            <a:off x="364567" y="2431244"/>
            <a:ext cx="2292615" cy="369332"/>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uk-UA" b="1" smtClean="0"/>
              <a:t>Таблиця Віженера</a:t>
            </a:r>
            <a:endParaRPr lang="uk-UA" b="1"/>
          </a:p>
        </p:txBody>
      </p:sp>
      <p:pic>
        <p:nvPicPr>
          <p:cNvPr id="1026" name="Picture 2" descr="Практика Практичне заняття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81131" y="1283871"/>
            <a:ext cx="8018520" cy="5574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638365"/>
      </p:ext>
    </p:extLst>
  </p:cSld>
  <p:clrMapOvr>
    <a:masterClrMapping/>
  </p:clrMapOvr>
  <p:transition/>
  <p:timing/>
</p:sld>
</file>

<file path=ppt/slides/slide1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1154954" y="571107"/>
            <a:ext cx="8761413" cy="728480"/>
          </a:xfrm>
        </p:spPr>
        <p:txBody>
          <a:bodyPr/>
          <a:lstStyle/>
          <a:p>
            <a:r>
              <a:rPr lang="uk-UA" smtClean="0"/>
              <a:t>3. Шифри заміни(підстановки)</a:t>
            </a:r>
            <a:endParaRPr lang="uk-UA"/>
          </a:p>
        </p:txBody>
      </p:sp>
      <p:sp>
        <p:nvSpPr>
          <p:cNvPr id="3" name="TextBox 2"/>
          <p:cNvSpPr txBox="1"/>
          <p:nvPr/>
        </p:nvSpPr>
        <p:spPr>
          <a:xfrm>
            <a:off x="950976" y="2292096"/>
            <a:ext cx="2292615" cy="369332"/>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uk-UA" b="1" smtClean="0"/>
              <a:t>Таблиця Віженера</a:t>
            </a:r>
            <a:endParaRPr lang="uk-UA" b="1"/>
          </a:p>
        </p:txBody>
      </p:sp>
      <p:pic>
        <p:nvPicPr>
          <p:cNvPr id="4" name="Рисунок 3"/>
          <p:cNvPicPr>
            <a:picLocks noChangeAspect="1"/>
          </p:cNvPicPr>
          <p:nvPr/>
        </p:nvPicPr>
        <p:blipFill>
          <a:blip r:embed="rId2"/>
          <a:stretch>
            <a:fillRect/>
          </a:stretch>
        </p:blipFill>
        <p:spPr>
          <a:xfrm>
            <a:off x="4317166" y="2476762"/>
            <a:ext cx="7274187" cy="1522214"/>
          </a:xfrm>
          <a:prstGeom prst="rect">
            <a:avLst/>
          </a:prstGeom>
        </p:spPr>
      </p:pic>
      <p:pic>
        <p:nvPicPr>
          <p:cNvPr id="5" name="Рисунок 4"/>
          <p:cNvPicPr>
            <a:picLocks noChangeAspect="1"/>
          </p:cNvPicPr>
          <p:nvPr/>
        </p:nvPicPr>
        <p:blipFill>
          <a:blip r:embed="rId3"/>
          <a:stretch>
            <a:fillRect/>
          </a:stretch>
        </p:blipFill>
        <p:spPr>
          <a:xfrm>
            <a:off x="4332803" y="4118800"/>
            <a:ext cx="7258550" cy="1891856"/>
          </a:xfrm>
          <a:prstGeom prst="rect">
            <a:avLst/>
          </a:prstGeom>
        </p:spPr>
      </p:pic>
    </p:spTree>
    <p:extLst>
      <p:ext uri="{BB962C8B-B14F-4D97-AF65-F5344CB8AC3E}">
        <p14:creationId xmlns:p14="http://schemas.microsoft.com/office/powerpoint/2010/main" val="2110113155"/>
      </p:ext>
    </p:extLst>
  </p:cSld>
  <p:clrMapOvr>
    <a:masterClrMapping/>
  </p:clrMapOvr>
  <p:transition/>
  <p:timing/>
</p:sld>
</file>

<file path=ppt/slides/slide1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1154954" y="571107"/>
            <a:ext cx="8761413" cy="728480"/>
          </a:xfrm>
        </p:spPr>
        <p:txBody>
          <a:bodyPr/>
          <a:lstStyle/>
          <a:p>
            <a:r>
              <a:rPr lang="uk-UA" smtClean="0"/>
              <a:t>3. Шифри заміни(підстановки)</a:t>
            </a:r>
            <a:endParaRPr lang="uk-UA"/>
          </a:p>
        </p:txBody>
      </p:sp>
      <p:pic>
        <p:nvPicPr>
          <p:cNvPr id="3" name="Рисунок 2"/>
          <p:cNvPicPr>
            <a:picLocks noChangeAspect="1"/>
          </p:cNvPicPr>
          <p:nvPr/>
        </p:nvPicPr>
        <p:blipFill>
          <a:blip r:embed="rId2"/>
          <a:stretch>
            <a:fillRect/>
          </a:stretch>
        </p:blipFill>
        <p:spPr>
          <a:xfrm>
            <a:off x="2035111" y="2637091"/>
            <a:ext cx="8737713" cy="2922461"/>
          </a:xfrm>
          <a:prstGeom prst="rect">
            <a:avLst/>
          </a:prstGeom>
        </p:spPr>
      </p:pic>
      <p:pic>
        <p:nvPicPr>
          <p:cNvPr id="5" name="Рисунок 4"/>
          <p:cNvPicPr>
            <a:picLocks noChangeAspect="1"/>
          </p:cNvPicPr>
          <p:nvPr/>
        </p:nvPicPr>
        <p:blipFill>
          <a:blip r:embed="rId3"/>
          <a:stretch>
            <a:fillRect/>
          </a:stretch>
        </p:blipFill>
        <p:spPr>
          <a:xfrm>
            <a:off x="2035111" y="5559552"/>
            <a:ext cx="3990975" cy="685800"/>
          </a:xfrm>
          <a:prstGeom prst="rect">
            <a:avLst/>
          </a:prstGeom>
        </p:spPr>
      </p:pic>
    </p:spTree>
    <p:extLst>
      <p:ext uri="{BB962C8B-B14F-4D97-AF65-F5344CB8AC3E}">
        <p14:creationId xmlns:p14="http://schemas.microsoft.com/office/powerpoint/2010/main" val="506202101"/>
      </p:ext>
    </p:extLst>
  </p:cSld>
  <p:clrMapOvr>
    <a:masterClrMapping/>
  </p:clrMapOvr>
  <p:transition/>
  <p:timing/>
</p:sld>
</file>

<file path=ppt/slides/slide1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ctrTitle"/>
          </p:nvPr>
        </p:nvSpPr>
        <p:spPr/>
        <p:txBody>
          <a:bodyPr>
            <a:normAutofit fontScale="90000"/>
          </a:bodyPr>
          <a:lstStyle/>
          <a:p>
            <a:r>
              <a:rPr lang="uk-UA" b="1" smtClean="0"/>
              <a:t>Цілісність даних. </a:t>
            </a:r>
            <a:br>
              <a:rPr lang="en-US" b="1" smtClean="0"/>
            </a:br>
            <a:r>
              <a:rPr lang="uk-UA" b="1" smtClean="0"/>
              <a:t>Хешування. </a:t>
            </a:r>
            <a:r>
              <a:rPr lang="en-US" b="1" smtClean="0"/>
              <a:t>MAC-</a:t>
            </a:r>
            <a:r>
              <a:rPr lang="uk-UA" b="1" smtClean="0"/>
              <a:t>коди</a:t>
            </a:r>
            <a:r>
              <a:rPr lang="en-US" b="1" smtClean="0"/>
              <a:t>. </a:t>
            </a:r>
            <a:br>
              <a:rPr lang="uk-UA" b="1" smtClean="0"/>
            </a:br>
            <a:r>
              <a:rPr lang="en-US" b="1" smtClean="0"/>
              <a:t>PKI. CA. </a:t>
            </a:r>
            <a:r>
              <a:rPr lang="uk-UA" b="1" smtClean="0"/>
              <a:t>Сертифікати</a:t>
            </a:r>
            <a:r>
              <a:rPr lang="en-US" b="1" smtClean="0"/>
              <a:t>. </a:t>
            </a:r>
            <a:br>
              <a:rPr lang="uk-UA" b="1" smtClean="0"/>
            </a:br>
            <a:r>
              <a:rPr lang="uk-UA" b="1" smtClean="0"/>
              <a:t>Протоколи </a:t>
            </a:r>
            <a:r>
              <a:rPr lang="en-US" b="1" smtClean="0"/>
              <a:t>SSL </a:t>
            </a:r>
            <a:r>
              <a:rPr lang="uk-UA" b="1" smtClean="0"/>
              <a:t>і </a:t>
            </a:r>
            <a:r>
              <a:rPr lang="en-US" b="1" smtClean="0"/>
              <a:t>TLS</a:t>
            </a:r>
            <a:endParaRPr lang="ru-RU" b="1"/>
          </a:p>
        </p:txBody>
      </p:sp>
      <p:sp>
        <p:nvSpPr>
          <p:cNvPr id="3" name="Подзаголовок 2"/>
          <p:cNvSpPr>
            <a:spLocks noGrp="1"/>
          </p:cNvSpPr>
          <p:nvPr>
            <p:ph type="subTitle" idx="1"/>
          </p:nvPr>
        </p:nvSpPr>
        <p:spPr/>
        <p:txBody>
          <a:bodyPr/>
          <a:lstStyle/>
          <a:p>
            <a:r>
              <a:rPr lang="uk-UA" smtClean="0"/>
              <a:t>лекція</a:t>
            </a:r>
            <a:endParaRPr lang="ru-RU"/>
          </a:p>
        </p:txBody>
      </p:sp>
    </p:spTree>
    <p:extLst>
      <p:ext uri="{BB962C8B-B14F-4D97-AF65-F5344CB8AC3E}">
        <p14:creationId xmlns:p14="http://schemas.microsoft.com/office/powerpoint/2010/main" val="958426230"/>
      </p:ext>
    </p:extLst>
  </p:cSld>
  <p:clrMapOvr>
    <a:masterClrMapping/>
  </p:clrMapOvr>
  <p:transition/>
  <p:timing/>
</p:sld>
</file>

<file path=ppt/slides/slide1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b="1" smtClean="0"/>
              <a:t>!Алгоритми шифрування!</a:t>
            </a:r>
            <a:endParaRPr lang="ru-RU" b="1"/>
          </a:p>
        </p:txBody>
      </p:sp>
      <p:sp>
        <p:nvSpPr>
          <p:cNvPr id="3" name="Объект 2"/>
          <p:cNvSpPr>
            <a:spLocks noGrp="1"/>
          </p:cNvSpPr>
          <p:nvPr>
            <p:ph idx="1"/>
          </p:nvPr>
        </p:nvSpPr>
        <p:spPr>
          <a:xfrm>
            <a:off x="838200" y="1591162"/>
            <a:ext cx="10515600" cy="5032375"/>
          </a:xfrm>
        </p:spPr>
        <p:txBody>
          <a:bodyPr>
            <a:normAutofit fontScale="85000" lnSpcReduction="20000"/>
          </a:bodyPr>
          <a:lstStyle/>
          <a:p>
            <a:pPr algn="just"/>
            <a:r>
              <a:rPr lang="en-US" b="1" smtClean="0"/>
              <a:t>AES</a:t>
            </a:r>
            <a:r>
              <a:rPr lang="en-US" smtClean="0"/>
              <a:t> (Advanced Encryption Standard), </a:t>
            </a:r>
            <a:r>
              <a:rPr lang="ru-RU" smtClean="0"/>
              <a:t>також відомий як </a:t>
            </a:r>
            <a:r>
              <a:rPr lang="en-US" smtClean="0"/>
              <a:t>Rijndael - </a:t>
            </a:r>
            <a:r>
              <a:rPr lang="ru-RU" smtClean="0"/>
              <a:t>симетричний алгоритм блочного шифрування (розмір блоку 128 біт, ключ 128/192/256 біт), прийнятий у якості стандартного шифрування правительством США за результатами конкурсу </a:t>
            </a:r>
            <a:r>
              <a:rPr lang="en-US" smtClean="0"/>
              <a:t>AES.</a:t>
            </a:r>
          </a:p>
          <a:p>
            <a:pPr algn="just"/>
            <a:r>
              <a:rPr lang="en-US" b="1" smtClean="0"/>
              <a:t>DES</a:t>
            </a:r>
            <a:r>
              <a:rPr lang="en-US" smtClean="0"/>
              <a:t> (Data Encryption Standard) - </a:t>
            </a:r>
            <a:r>
              <a:rPr lang="ru-RU" smtClean="0"/>
              <a:t>симетричний алгоритм шифрування, розроблений фірмою </a:t>
            </a:r>
            <a:r>
              <a:rPr lang="en-US" smtClean="0"/>
              <a:t>IBM </a:t>
            </a:r>
            <a:r>
              <a:rPr lang="ru-RU" smtClean="0"/>
              <a:t>та затвердженим США в 1977 році як офіційний стандарт (</a:t>
            </a:r>
            <a:r>
              <a:rPr lang="en-US" smtClean="0"/>
              <a:t>FIPS 46-3). DES </a:t>
            </a:r>
            <a:r>
              <a:rPr lang="ru-RU" smtClean="0"/>
              <a:t>має блокування на 64 біти та 16 циклових структур мережі Фейстеля для шифрування використовує ключ з </a:t>
            </a:r>
            <a:r>
              <a:rPr lang="uk-UA" smtClean="0"/>
              <a:t>довжиною</a:t>
            </a:r>
            <a:r>
              <a:rPr lang="ru-RU" smtClean="0"/>
              <a:t> 56 біт. </a:t>
            </a:r>
            <a:endParaRPr lang="en-US" smtClean="0"/>
          </a:p>
          <a:p>
            <a:pPr algn="just"/>
            <a:r>
              <a:rPr lang="ru-RU" b="1" smtClean="0"/>
              <a:t>3</a:t>
            </a:r>
            <a:r>
              <a:rPr lang="en-US" b="1" smtClean="0"/>
              <a:t>DES </a:t>
            </a:r>
            <a:r>
              <a:rPr lang="en-US" smtClean="0"/>
              <a:t>(Triple Data Encryption Standard) - </a:t>
            </a:r>
            <a:r>
              <a:rPr lang="ru-RU" smtClean="0"/>
              <a:t>симетричний блочний шифр, створений з метою усунення головного недоліку останнього - малої довжині ключа.</a:t>
            </a:r>
          </a:p>
          <a:p>
            <a:pPr algn="just"/>
            <a:r>
              <a:rPr lang="en-US" b="1" smtClean="0"/>
              <a:t>RSA</a:t>
            </a:r>
            <a:r>
              <a:rPr lang="en-US" smtClean="0"/>
              <a:t> (Ron Rivest, Adi Shamir, and Leonard Adleman Algorithm) - </a:t>
            </a:r>
            <a:r>
              <a:rPr lang="ru-RU" smtClean="0"/>
              <a:t>криптографічний алгоритм з відкритим ключем. </a:t>
            </a:r>
            <a:r>
              <a:rPr lang="en-US" smtClean="0"/>
              <a:t>RSA </a:t>
            </a:r>
            <a:r>
              <a:rPr lang="ru-RU" smtClean="0"/>
              <a:t>став першим алгоритмом для шифрування і для цифрового підпису. Алгоритм використовується у більшості криптографічних додатків.</a:t>
            </a:r>
            <a:endParaRPr lang="en-US" smtClean="0"/>
          </a:p>
          <a:p>
            <a:pPr algn="just"/>
            <a:r>
              <a:rPr lang="en-US" smtClean="0"/>
              <a:t>EC-</a:t>
            </a:r>
            <a:endParaRPr lang="ru-RU"/>
          </a:p>
        </p:txBody>
      </p:sp>
    </p:spTree>
    <p:extLst>
      <p:ext uri="{BB962C8B-B14F-4D97-AF65-F5344CB8AC3E}">
        <p14:creationId xmlns:p14="http://schemas.microsoft.com/office/powerpoint/2010/main" val="690292439"/>
      </p:ext>
    </p:extLst>
  </p:cSld>
  <p:clrMapOvr>
    <a:masterClrMapping/>
  </p:clrMapOvr>
  <p:transition/>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Объект 2"/>
          <p:cNvSpPr>
            <a:spLocks noGrp="1"/>
          </p:cNvSpPr>
          <p:nvPr>
            <p:ph idx="1"/>
          </p:nvPr>
        </p:nvSpPr>
        <p:spPr>
          <a:xfrm>
            <a:off x="477620" y="2411589"/>
            <a:ext cx="10506469" cy="3515078"/>
          </a:xfrm>
        </p:spPr>
        <p:style>
          <a:lnRef idx="2">
            <a:schemeClr val="accent1"/>
          </a:lnRef>
          <a:fillRef idx="1">
            <a:schemeClr val="lt1"/>
          </a:fillRef>
          <a:effectRef idx="0">
            <a:schemeClr val="accent1"/>
          </a:effectRef>
          <a:fontRef idx="minor">
            <a:schemeClr val="dk1"/>
          </a:fontRef>
        </p:style>
        <p:txBody>
          <a:bodyPr/>
          <a:lstStyle>
            <a:lvl1pPr>
              <a:defRPr>
                <a:solidFill>
                  <a:srgbClr val="000000"/>
                </a:solidFill>
                <a:latin typeface="Century Gothic" panose="020b0502020202020204"/>
              </a:defRPr>
            </a:lvl1pPr>
            <a:lvl2pPr>
              <a:defRPr>
                <a:solidFill>
                  <a:srgbClr val="000000"/>
                </a:solidFill>
                <a:latin typeface="Century Gothic" panose="020b0502020202020204"/>
              </a:defRPr>
            </a:lvl2pPr>
            <a:lvl3pPr>
              <a:defRPr>
                <a:solidFill>
                  <a:srgbClr val="000000"/>
                </a:solidFill>
                <a:latin typeface="Century Gothic" panose="020b0502020202020204"/>
              </a:defRPr>
            </a:lvl3pPr>
            <a:lvl4pPr>
              <a:defRPr>
                <a:solidFill>
                  <a:srgbClr val="000000"/>
                </a:solidFill>
                <a:latin typeface="Century Gothic" panose="020b0502020202020204"/>
              </a:defRPr>
            </a:lvl4pPr>
            <a:lvl5pPr>
              <a:defRPr>
                <a:solidFill>
                  <a:srgbClr val="000000"/>
                </a:solidFill>
                <a:latin typeface="Century Gothic" panose="020b0502020202020204"/>
              </a:defRPr>
            </a:lvl5pPr>
            <a:lvl6pPr>
              <a:defRPr>
                <a:solidFill>
                  <a:srgbClr val="000000"/>
                </a:solidFill>
                <a:latin typeface="Century Gothic" panose="020b0502020202020204"/>
              </a:defRPr>
            </a:lvl6pPr>
            <a:lvl7pPr>
              <a:defRPr>
                <a:solidFill>
                  <a:srgbClr val="000000"/>
                </a:solidFill>
                <a:latin typeface="Century Gothic" panose="020b0502020202020204"/>
              </a:defRPr>
            </a:lvl7pPr>
            <a:lvl8pPr>
              <a:defRPr>
                <a:solidFill>
                  <a:srgbClr val="000000"/>
                </a:solidFill>
                <a:latin typeface="Century Gothic" panose="020b0502020202020204"/>
              </a:defRPr>
            </a:lvl8pPr>
            <a:lvl9pPr>
              <a:defRPr>
                <a:solidFill>
                  <a:srgbClr val="000000"/>
                </a:solidFill>
                <a:latin typeface="Century Gothic" panose="020b0502020202020204"/>
              </a:defRPr>
            </a:lvl9pPr>
          </a:lstStyle>
          <a:p>
            <a:pPr marL="0" indent="0">
              <a:buNone/>
            </a:pPr>
            <a:r>
              <a:rPr lang="uk-UA"/>
              <a:t>Р</a:t>
            </a:r>
            <a:r>
              <a:rPr lang="ru-RU" smtClean="0"/>
              <a:t>озрізняють </a:t>
            </a:r>
            <a:r>
              <a:rPr lang="ru-RU"/>
              <a:t>4 рівні захисту комп'ютерних та інформаційних ресурсів: </a:t>
            </a:r>
            <a:endParaRPr lang="ru-RU" smtClean="0"/>
          </a:p>
          <a:p>
            <a:r>
              <a:rPr lang="ru-RU" b="1" i="1" smtClean="0"/>
              <a:t>запобігання</a:t>
            </a:r>
            <a:r>
              <a:rPr lang="ru-RU" smtClean="0"/>
              <a:t> </a:t>
            </a:r>
            <a:r>
              <a:rPr lang="ru-RU"/>
              <a:t>– доступ до інформації та технологій має тільки авторизований персонал; </a:t>
            </a:r>
            <a:endParaRPr lang="ru-RU" smtClean="0"/>
          </a:p>
          <a:p>
            <a:r>
              <a:rPr lang="ru-RU" b="1" i="1" smtClean="0"/>
              <a:t>виявлення</a:t>
            </a:r>
            <a:r>
              <a:rPr lang="ru-RU" smtClean="0"/>
              <a:t> </a:t>
            </a:r>
            <a:r>
              <a:rPr lang="ru-RU"/>
              <a:t>– зловживання стають відомими ще на ранній стадії, навіть у разі обходу механізмів захисту; </a:t>
            </a:r>
            <a:endParaRPr lang="ru-RU" smtClean="0"/>
          </a:p>
          <a:p>
            <a:r>
              <a:rPr lang="ru-RU" b="1" i="1" smtClean="0"/>
              <a:t>обмеження </a:t>
            </a:r>
            <a:r>
              <a:rPr lang="ru-RU"/>
              <a:t>– зменшення розміру втрат, якщо злочин мав місце, незважаючи на вжиті заходи щодо його запобігання; </a:t>
            </a:r>
          </a:p>
          <a:p>
            <a:r>
              <a:rPr lang="ru-RU" b="1" i="1" smtClean="0"/>
              <a:t>відновлення</a:t>
            </a:r>
            <a:r>
              <a:rPr lang="ru-RU" smtClean="0"/>
              <a:t> </a:t>
            </a:r>
            <a:r>
              <a:rPr lang="ru-RU"/>
              <a:t>– забезпечення ефективного відновлення інформації при наявності документованих і перевірених планів проведення цієї операції.</a:t>
            </a:r>
            <a:endParaRPr lang="uk-UA"/>
          </a:p>
        </p:txBody>
      </p:sp>
      <p:sp>
        <p:nvSpPr>
          <p:cNvPr id="4" name="Заголовок 1"/>
          <p:cNvSpPr txBox="1"/>
          <p:nvPr/>
        </p:nvSpPr>
        <p:spPr bwMode="gray">
          <a:xfrm>
            <a:off x="1121087" y="693919"/>
            <a:ext cx="8761413" cy="728480"/>
          </a:xfrm>
          <a:prstGeom prst="rect">
            <a:avLst/>
          </a:prstGeom>
        </p:spPr>
        <p:txBody>
          <a:bodyPr vert="horz" lIns="91440" tIns="45720" rIns="91440" bIns="45720" rtlCol="0" anchor="ctr">
            <a:noAutofit/>
          </a:bodyPr>
          <a:lstStyle>
            <a:defPPr>
              <a:defRPr lang="ru-RU"/>
            </a:defPPr>
            <a:lvl1pPr marL="0" algn="l" defTabSz="457200" rtl="0" eaLnBrk="1" latinLnBrk="0" hangingPunct="1">
              <a:spcBef>
                <a:spcPct val="0"/>
              </a:spcBef>
              <a:buNone/>
              <a:defRPr sz="3600" b="0" i="0" kern="1200">
                <a:solidFill>
                  <a:schemeClr val="bg2"/>
                </a:solidFill>
                <a:latin typeface="+mj-lt"/>
                <a:ea typeface="+mj-ea"/>
                <a:cs typeface="+mj-cs"/>
              </a:defRPr>
            </a:lvl1pPr>
            <a:lvl2pPr marL="457200" algn="l" defTabSz="914400" rtl="0" eaLnBrk="1" latinLnBrk="0" hangingPunct="1">
              <a:defRPr sz="1800" kern="1200">
                <a:solidFill>
                  <a:schemeClr val="tx2"/>
                </a:solidFill>
                <a:latin typeface="Century Gothic" panose="020b0502020202020204"/>
                <a:ea typeface="Century Gothic" panose="020b0502020202020204"/>
                <a:cs typeface="Arial"/>
              </a:defRPr>
            </a:lvl2pPr>
            <a:lvl3pPr marL="914400" algn="l" defTabSz="914400" rtl="0" eaLnBrk="1" latinLnBrk="0" hangingPunct="1">
              <a:defRPr sz="1800" kern="1200">
                <a:solidFill>
                  <a:schemeClr val="tx2"/>
                </a:solidFill>
                <a:latin typeface="Century Gothic" panose="020b0502020202020204"/>
                <a:ea typeface="Century Gothic" panose="020b0502020202020204"/>
                <a:cs typeface="Arial"/>
              </a:defRPr>
            </a:lvl3pPr>
            <a:lvl4pPr marL="1371600" algn="l" defTabSz="914400" rtl="0" eaLnBrk="1" latinLnBrk="0" hangingPunct="1">
              <a:defRPr sz="1800" kern="1200">
                <a:solidFill>
                  <a:schemeClr val="tx2"/>
                </a:solidFill>
                <a:latin typeface="Century Gothic" panose="020b0502020202020204"/>
                <a:ea typeface="Century Gothic" panose="020b0502020202020204"/>
                <a:cs typeface="Arial"/>
              </a:defRPr>
            </a:lvl4pPr>
            <a:lvl5pPr marL="1828800" algn="l" defTabSz="914400" rtl="0" eaLnBrk="1" latinLnBrk="0" hangingPunct="1">
              <a:defRPr sz="1800" kern="1200">
                <a:solidFill>
                  <a:schemeClr val="tx2"/>
                </a:solidFill>
                <a:latin typeface="Century Gothic" panose="020b0502020202020204"/>
                <a:ea typeface="Century Gothic" panose="020b0502020202020204"/>
                <a:cs typeface="Arial"/>
              </a:defRPr>
            </a:lvl5pPr>
            <a:lvl6pPr marL="2286000" algn="l" defTabSz="914400" rtl="0" eaLnBrk="1" latinLnBrk="0" hangingPunct="1">
              <a:defRPr sz="1800" kern="1200">
                <a:solidFill>
                  <a:schemeClr val="tx2"/>
                </a:solidFill>
                <a:latin typeface="Century Gothic" panose="020b0502020202020204"/>
                <a:ea typeface="Century Gothic" panose="020b0502020202020204"/>
                <a:cs typeface="Arial"/>
              </a:defRPr>
            </a:lvl6pPr>
            <a:lvl7pPr marL="2743200" algn="l" defTabSz="914400" rtl="0" eaLnBrk="1" latinLnBrk="0" hangingPunct="1">
              <a:defRPr sz="1800" kern="1200">
                <a:solidFill>
                  <a:schemeClr val="tx2"/>
                </a:solidFill>
                <a:latin typeface="Century Gothic" panose="020b0502020202020204"/>
                <a:ea typeface="Century Gothic" panose="020b0502020202020204"/>
                <a:cs typeface="Arial"/>
              </a:defRPr>
            </a:lvl7pPr>
            <a:lvl8pPr marL="3200400" algn="l" defTabSz="914400" rtl="0" eaLnBrk="1" latinLnBrk="0" hangingPunct="1">
              <a:defRPr sz="1800" kern="1200">
                <a:solidFill>
                  <a:schemeClr val="tx2"/>
                </a:solidFill>
                <a:latin typeface="Century Gothic" panose="020b0502020202020204"/>
                <a:ea typeface="Century Gothic" panose="020b0502020202020204"/>
                <a:cs typeface="Arial"/>
              </a:defRPr>
            </a:lvl8pPr>
            <a:lvl9pPr marL="3657600" algn="l" defTabSz="914400" rtl="0" eaLnBrk="1" latinLnBrk="0" hangingPunct="1">
              <a:defRPr sz="1800" kern="1200">
                <a:solidFill>
                  <a:schemeClr val="tx2"/>
                </a:solidFill>
                <a:latin typeface="Century Gothic" panose="020b0502020202020204"/>
                <a:ea typeface="Century Gothic" panose="020b0502020202020204"/>
                <a:cs typeface="Arial"/>
              </a:defRPr>
            </a:lvl9pPr>
          </a:lstStyle>
          <a:p>
            <a:r>
              <a:rPr lang="ru-RU" smtClean="0"/>
              <a:t>2. З</a:t>
            </a:r>
            <a:r>
              <a:rPr lang="uk-UA" smtClean="0"/>
              <a:t>абезпечення безпеки</a:t>
            </a:r>
            <a:endParaRPr lang="uk-UA"/>
          </a:p>
        </p:txBody>
      </p:sp>
    </p:spTree>
    <p:extLst>
      <p:ext uri="{BB962C8B-B14F-4D97-AF65-F5344CB8AC3E}">
        <p14:creationId xmlns:p14="http://schemas.microsoft.com/office/powerpoint/2010/main" val="3784931575"/>
      </p:ext>
    </p:extLst>
  </p:cSld>
  <p:clrMapOvr>
    <a:masterClrMapping/>
  </p:clrMapOvr>
  <p:transition/>
  <p:timing/>
</p:sld>
</file>

<file path=ppt/slides/slide1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841513" y="338620"/>
            <a:ext cx="10515600" cy="1325563"/>
          </a:xfrm>
        </p:spPr>
        <p:txBody>
          <a:bodyPr/>
          <a:lstStyle/>
          <a:p>
            <a:r>
              <a:rPr lang="en-US" b="1" smtClean="0">
                <a:solidFill>
                  <a:srgbClr val="FF0000"/>
                </a:solidFill>
              </a:rPr>
              <a:t>Data Integrity</a:t>
            </a:r>
            <a:r>
              <a:rPr lang="en-US" smtClean="0"/>
              <a:t> </a:t>
            </a:r>
            <a:r>
              <a:rPr lang="ru-RU" sz="4000" smtClean="0"/>
              <a:t>Цілісність документ</a:t>
            </a:r>
            <a:r>
              <a:rPr lang="uk-UA" sz="4000" err="1" smtClean="0"/>
              <a:t>ів</a:t>
            </a:r>
            <a:r>
              <a:rPr lang="ru-RU" sz="4000" smtClean="0"/>
              <a:t> та повідомлень</a:t>
            </a:r>
            <a:endParaRPr lang="ru-RU" sz="4000"/>
          </a:p>
        </p:txBody>
      </p:sp>
      <p:sp>
        <p:nvSpPr>
          <p:cNvPr id="3" name="Объект 2"/>
          <p:cNvSpPr>
            <a:spLocks noGrp="1"/>
          </p:cNvSpPr>
          <p:nvPr>
            <p:ph idx="1"/>
          </p:nvPr>
        </p:nvSpPr>
        <p:spPr>
          <a:xfrm>
            <a:off x="838200" y="1867667"/>
            <a:ext cx="10515600" cy="4351338"/>
          </a:xfrm>
        </p:spPr>
        <p:txBody>
          <a:bodyPr>
            <a:normAutofit fontScale="92500" lnSpcReduction="20000"/>
          </a:bodyPr>
          <a:lstStyle/>
          <a:p>
            <a:pPr algn="just"/>
            <a:r>
              <a:rPr lang="ru-RU" b="1" smtClean="0"/>
              <a:t>виявлення пошкоджених документів та повідомлень</a:t>
            </a:r>
            <a:r>
              <a:rPr lang="en-US" b="1" smtClean="0"/>
              <a:t> </a:t>
            </a:r>
            <a:endParaRPr lang="uk-UA" b="1" smtClean="0"/>
          </a:p>
          <a:p>
            <a:pPr lvl="1" algn="just">
              <a:buFont typeface="Wingdings" panose="05000000000000000000" pitchFamily="2" charset="2"/>
              <a:buChar char="Ø"/>
            </a:pPr>
            <a:r>
              <a:rPr lang="ru-RU" smtClean="0"/>
              <a:t>виявлення бітових помилок, спричинених ненадійними лініями передач або несправними носіями інформації</a:t>
            </a:r>
            <a:r>
              <a:rPr lang="en-US" smtClean="0"/>
              <a:t> </a:t>
            </a:r>
            <a:endParaRPr lang="uk-UA" smtClean="0"/>
          </a:p>
          <a:p>
            <a:pPr lvl="1" algn="just">
              <a:buFont typeface="Wingdings" panose="05000000000000000000" pitchFamily="2" charset="2"/>
              <a:buChar char="Ø"/>
            </a:pPr>
            <a:r>
              <a:rPr lang="ru-RU" smtClean="0"/>
              <a:t>Рішення: Дайджест повідомлення (</a:t>
            </a:r>
            <a:r>
              <a:rPr lang="en-US" smtClean="0">
                <a:solidFill>
                  <a:srgbClr val="FF0000"/>
                </a:solidFill>
              </a:rPr>
              <a:t>Message Digest</a:t>
            </a:r>
            <a:r>
              <a:rPr lang="ru-RU" smtClean="0"/>
              <a:t>), що діє як </a:t>
            </a:r>
            <a:r>
              <a:rPr lang="uk-UA" smtClean="0"/>
              <a:t>«</a:t>
            </a:r>
            <a:r>
              <a:rPr lang="ru-RU" smtClean="0"/>
              <a:t>унікальний відбиток пальця для документа» (перевірка парності або </a:t>
            </a:r>
            <a:r>
              <a:rPr lang="en-US" smtClean="0"/>
              <a:t>CRC</a:t>
            </a:r>
            <a:r>
              <a:rPr lang="uk-UA" smtClean="0"/>
              <a:t> (</a:t>
            </a:r>
            <a:r>
              <a:rPr lang="en-US" i="1"/>
              <a:t>Cyclic Redundancy Check</a:t>
            </a:r>
            <a:r>
              <a:rPr lang="uk-UA" smtClean="0"/>
              <a:t>)</a:t>
            </a:r>
            <a:r>
              <a:rPr lang="en-US" smtClean="0"/>
              <a:t>)</a:t>
            </a:r>
          </a:p>
          <a:p>
            <a:pPr algn="just"/>
            <a:r>
              <a:rPr lang="ru-RU" b="1" smtClean="0"/>
              <a:t>захист від несанкціонованих модифікацій</a:t>
            </a:r>
            <a:endParaRPr lang="en-US" b="1" smtClean="0"/>
          </a:p>
          <a:p>
            <a:pPr lvl="1" algn="just">
              <a:buFont typeface="Wingdings" panose="05000000000000000000" pitchFamily="2" charset="2"/>
              <a:buChar char="Ø"/>
            </a:pPr>
            <a:r>
              <a:rPr lang="ru-RU" smtClean="0"/>
              <a:t>без захисту підробник міг створити як альтернативний документ, так і відповідну йому правильну функцію дайджесту</a:t>
            </a:r>
            <a:r>
              <a:rPr lang="en-US" smtClean="0"/>
              <a:t>.</a:t>
            </a:r>
          </a:p>
          <a:p>
            <a:pPr lvl="1" algn="just">
              <a:buFont typeface="Wingdings" panose="05000000000000000000" pitchFamily="2" charset="2"/>
              <a:buChar char="Ø"/>
            </a:pPr>
            <a:r>
              <a:rPr lang="ru-RU" smtClean="0"/>
              <a:t>Рішення з використанням симетричного ключа: Код автентифікації повідомлень</a:t>
            </a:r>
            <a:r>
              <a:rPr lang="en-US" smtClean="0"/>
              <a:t> (</a:t>
            </a:r>
            <a:r>
              <a:rPr lang="en-US" smtClean="0">
                <a:solidFill>
                  <a:srgbClr val="FF0000"/>
                </a:solidFill>
              </a:rPr>
              <a:t>MAC</a:t>
            </a:r>
            <a:r>
              <a:rPr lang="en-US" smtClean="0"/>
              <a:t> = </a:t>
            </a:r>
            <a:r>
              <a:rPr lang="en-US"/>
              <a:t>message authentication code</a:t>
            </a:r>
            <a:r>
              <a:rPr lang="en-US" smtClean="0"/>
              <a:t>) – </a:t>
            </a:r>
            <a:r>
              <a:rPr lang="uk-UA" smtClean="0"/>
              <a:t>контрольна сума даних</a:t>
            </a:r>
            <a:r>
              <a:rPr lang="ru-RU" smtClean="0"/>
              <a:t>, яка залежить від самого повідомлення та секретного</a:t>
            </a:r>
            <a:r>
              <a:rPr lang="en-US" smtClean="0"/>
              <a:t> </a:t>
            </a:r>
            <a:r>
              <a:rPr lang="ru-RU" smtClean="0"/>
              <a:t>ключа.</a:t>
            </a:r>
            <a:endParaRPr lang="en-US" smtClean="0"/>
          </a:p>
          <a:p>
            <a:pPr lvl="1" algn="just">
              <a:buFont typeface="Wingdings" panose="05000000000000000000" pitchFamily="2" charset="2"/>
              <a:buChar char="Ø"/>
            </a:pPr>
            <a:r>
              <a:rPr lang="uk-UA"/>
              <a:t>Р</a:t>
            </a:r>
            <a:r>
              <a:rPr lang="ru-RU" smtClean="0"/>
              <a:t>ішення з асиметричним ключем: цифровий підпис, утворений шляхом шифрування дайджесту повідомлення за допомогою приватного ключа автора документа</a:t>
            </a:r>
            <a:endParaRPr lang="ru-RU"/>
          </a:p>
        </p:txBody>
      </p:sp>
    </p:spTree>
    <p:extLst>
      <p:ext uri="{BB962C8B-B14F-4D97-AF65-F5344CB8AC3E}">
        <p14:creationId xmlns:p14="http://schemas.microsoft.com/office/powerpoint/2010/main" val="3935419183"/>
      </p:ext>
    </p:extLst>
  </p:cSld>
  <p:clrMapOvr>
    <a:masterClrMapping/>
  </p:clrMapOvr>
  <p:transition/>
  <p:timing/>
</p:sld>
</file>

<file path=ppt/slides/slide1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5072576" y="-279124"/>
            <a:ext cx="10515600" cy="1325563"/>
          </a:xfrm>
        </p:spPr>
        <p:txBody>
          <a:bodyPr/>
          <a:lstStyle/>
          <a:p>
            <a:r>
              <a:rPr lang="uk-UA" b="1" smtClean="0"/>
              <a:t>Хешування</a:t>
            </a:r>
            <a:endParaRPr lang="ru-RU" b="1"/>
          </a:p>
        </p:txBody>
      </p:sp>
      <p:pic>
        <p:nvPicPr>
          <p:cNvPr id="4" name="Рисунок 3"/>
          <p:cNvPicPr>
            <a:picLocks noChangeAspect="1"/>
          </p:cNvPicPr>
          <p:nvPr/>
        </p:nvPicPr>
        <p:blipFill>
          <a:blip r:embed="rId3"/>
          <a:stretch>
            <a:fillRect/>
          </a:stretch>
        </p:blipFill>
        <p:spPr>
          <a:xfrm>
            <a:off x="8026790" y="1250142"/>
            <a:ext cx="3467864" cy="3311754"/>
          </a:xfrm>
          <a:prstGeom prst="rect">
            <a:avLst/>
          </a:prstGeom>
        </p:spPr>
      </p:pic>
      <p:pic>
        <p:nvPicPr>
          <p:cNvPr id="5" name="Рисунок 4"/>
          <p:cNvPicPr>
            <a:picLocks noChangeAspect="1"/>
          </p:cNvPicPr>
          <p:nvPr/>
        </p:nvPicPr>
        <p:blipFill>
          <a:blip r:embed="rId4"/>
          <a:stretch>
            <a:fillRect/>
          </a:stretch>
        </p:blipFill>
        <p:spPr>
          <a:xfrm>
            <a:off x="542601" y="383657"/>
            <a:ext cx="4089928" cy="4240017"/>
          </a:xfrm>
          <a:prstGeom prst="rect">
            <a:avLst/>
          </a:prstGeom>
        </p:spPr>
      </p:pic>
      <p:sp>
        <p:nvSpPr>
          <p:cNvPr id="6" name="Прямоугольник 5"/>
          <p:cNvSpPr/>
          <p:nvPr/>
        </p:nvSpPr>
        <p:spPr>
          <a:xfrm>
            <a:off x="6887309" y="4826675"/>
            <a:ext cx="5126502" cy="2031325"/>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ru-RU" smtClean="0"/>
              <a:t>Хеш-функції </a:t>
            </a:r>
            <a:r>
              <a:rPr lang="ru-RU"/>
              <a:t>дозволяють визначити, що дані змінились через помилку користувача або через збій в процесі передавання. Наприклад, відправник може переконатися, що повідомлення дійшло до одержувача без змін. Для цього передавальний пристрій обчислює хеш-суму повідомлення (відбиток фіксованої довжини).</a:t>
            </a:r>
          </a:p>
        </p:txBody>
      </p:sp>
      <p:sp>
        <p:nvSpPr>
          <p:cNvPr id="7" name="Прямоугольник 6"/>
          <p:cNvSpPr/>
          <p:nvPr/>
        </p:nvSpPr>
        <p:spPr>
          <a:xfrm>
            <a:off x="206326" y="4826675"/>
            <a:ext cx="6096000" cy="1477328"/>
          </a:xfrm>
          <a:prstGeom prst="rect">
            <a:avLst/>
          </a:prstGeom>
        </p:spPr>
        <p:txBody>
          <a:bodyPr>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b="0" i="0" smtClean="0">
                <a:solidFill>
                  <a:srgbClr val="333333"/>
                </a:solidFill>
                <a:effectLst/>
                <a:latin typeface="CiscoSansTTLight"/>
              </a:rPr>
              <a:t>Хешування - це інструмент, який забезпечує цілісність даних, використовуючи вхідні бінарні дані (повідомлення) і створюючи з них вихідні дані фіксованої довжини, які називають хеш-значенням або дайджестом.</a:t>
            </a:r>
          </a:p>
        </p:txBody>
      </p:sp>
    </p:spTree>
    <p:extLst>
      <p:ext uri="{BB962C8B-B14F-4D97-AF65-F5344CB8AC3E}">
        <p14:creationId xmlns:p14="http://schemas.microsoft.com/office/powerpoint/2010/main" val="2051323318"/>
      </p:ext>
    </p:extLst>
  </p:cSld>
  <p:clrMapOvr>
    <a:masterClrMapping/>
  </p:clrMapOvr>
  <p:transition/>
  <p:timing/>
</p:sld>
</file>

<file path=ppt/slides/slide1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b="1" smtClean="0"/>
              <a:t>Хешування</a:t>
            </a:r>
            <a:endParaRPr lang="ru-RU" b="1"/>
          </a:p>
        </p:txBody>
      </p:sp>
      <p:sp>
        <p:nvSpPr>
          <p:cNvPr id="3" name="Объект 2"/>
          <p:cNvSpPr>
            <a:spLocks noGrp="1"/>
          </p:cNvSpPr>
          <p:nvPr>
            <p:ph idx="1"/>
          </p:nvPr>
        </p:nvSpPr>
        <p:spPr>
          <a:xfrm>
            <a:off x="838200" y="1825625"/>
            <a:ext cx="5928360" cy="4351338"/>
          </a:xfrm>
        </p:spPr>
        <p:txBody>
          <a:bodyPr>
            <a:normAutofit fontScale="85000" lnSpcReduction="20000"/>
          </a:bodyPr>
          <a:lstStyle/>
          <a:p>
            <a:r>
              <a:rPr lang="ru-RU"/>
              <a:t>Хешування - це незворотня математична функція, яку відносно легко обчислити, але значно складніше знайти аргумент за її значенням. </a:t>
            </a:r>
            <a:endParaRPr lang="ru-RU" smtClean="0"/>
          </a:p>
          <a:p>
            <a:pPr marL="0" indent="0">
              <a:buNone/>
            </a:pPr>
            <a:r>
              <a:rPr lang="ru-RU" smtClean="0"/>
              <a:t>Криптографічна </a:t>
            </a:r>
            <a:r>
              <a:rPr lang="ru-RU"/>
              <a:t>хеш-функція має такі властивості:</a:t>
            </a:r>
          </a:p>
          <a:p>
            <a:r>
              <a:rPr lang="ru-RU"/>
              <a:t>Вхідні дані можуть бути будь-якої довжини.</a:t>
            </a:r>
          </a:p>
          <a:p>
            <a:r>
              <a:rPr lang="ru-RU"/>
              <a:t>Вихідні дані мають фіксовану довжину.</a:t>
            </a:r>
          </a:p>
          <a:p>
            <a:r>
              <a:rPr lang="ru-RU"/>
              <a:t>Хеш-функція є одностороння і незворотна.</a:t>
            </a:r>
          </a:p>
          <a:p>
            <a:r>
              <a:rPr lang="ru-RU"/>
              <a:t>З двох різних вхідних множин значень майже ніколи неможливо </a:t>
            </a:r>
            <a:r>
              <a:rPr lang="ru-RU" err="1" smtClean="0"/>
              <a:t>отр</a:t>
            </a:r>
            <a:r>
              <a:rPr lang="uk-UA" smtClean="0"/>
              <a:t>и</a:t>
            </a:r>
            <a:r>
              <a:rPr lang="ru-RU" err="1" smtClean="0"/>
              <a:t>мати </a:t>
            </a:r>
            <a:r>
              <a:rPr lang="ru-RU"/>
              <a:t>однакові значення хеш-сум.</a:t>
            </a:r>
          </a:p>
          <a:p>
            <a:endParaRPr lang="ru-RU"/>
          </a:p>
        </p:txBody>
      </p:sp>
      <p:pic>
        <p:nvPicPr>
          <p:cNvPr id="4" name="Рисунок 3"/>
          <p:cNvPicPr>
            <a:picLocks noChangeAspect="1"/>
          </p:cNvPicPr>
          <p:nvPr/>
        </p:nvPicPr>
        <p:blipFill>
          <a:blip r:embed="rId3"/>
          <a:stretch>
            <a:fillRect/>
          </a:stretch>
        </p:blipFill>
        <p:spPr>
          <a:xfrm>
            <a:off x="7164046" y="1825625"/>
            <a:ext cx="4362831" cy="3936389"/>
          </a:xfrm>
          <a:prstGeom prst="rect">
            <a:avLst/>
          </a:prstGeom>
        </p:spPr>
      </p:pic>
    </p:spTree>
    <p:extLst>
      <p:ext uri="{BB962C8B-B14F-4D97-AF65-F5344CB8AC3E}">
        <p14:creationId xmlns:p14="http://schemas.microsoft.com/office/powerpoint/2010/main" val="655148670"/>
      </p:ext>
    </p:extLst>
  </p:cSld>
  <p:clrMapOvr>
    <a:masterClrMapping/>
  </p:clrMapOvr>
  <p:transition/>
  <p:timing/>
</p:sld>
</file>

<file path=ppt/slides/slide1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669387" y="103576"/>
            <a:ext cx="10167945" cy="6909168"/>
          </a:xfrm>
          <a:prstGeom prst="rect">
            <a:avLst/>
          </a:prstGeom>
        </p:spPr>
      </p:pic>
    </p:spTree>
    <p:extLst>
      <p:ext uri="{BB962C8B-B14F-4D97-AF65-F5344CB8AC3E}">
        <p14:creationId xmlns:p14="http://schemas.microsoft.com/office/powerpoint/2010/main" val="1375787640"/>
      </p:ext>
    </p:extLst>
  </p:cSld>
  <p:clrMapOvr>
    <a:masterClrMapping/>
  </p:clrMapOvr>
  <p:transition/>
  <p:timing/>
</p:sld>
</file>

<file path=ppt/slides/slide1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b="1" smtClean="0"/>
              <a:t>Використання</a:t>
            </a:r>
            <a:endParaRPr lang="ru-RU" b="1"/>
          </a:p>
        </p:txBody>
      </p:sp>
      <p:pic>
        <p:nvPicPr>
          <p:cNvPr id="4" name="Рисунок 3"/>
          <p:cNvPicPr>
            <a:picLocks noChangeAspect="1"/>
          </p:cNvPicPr>
          <p:nvPr/>
        </p:nvPicPr>
        <p:blipFill>
          <a:blip r:embed="rId3"/>
          <a:stretch>
            <a:fillRect/>
          </a:stretch>
        </p:blipFill>
        <p:spPr>
          <a:xfrm>
            <a:off x="2672164" y="1690688"/>
            <a:ext cx="6212191" cy="4774923"/>
          </a:xfrm>
          <a:prstGeom prst="rect">
            <a:avLst/>
          </a:prstGeom>
        </p:spPr>
      </p:pic>
    </p:spTree>
    <p:extLst>
      <p:ext uri="{BB962C8B-B14F-4D97-AF65-F5344CB8AC3E}">
        <p14:creationId xmlns:p14="http://schemas.microsoft.com/office/powerpoint/2010/main" val="4279347504"/>
      </p:ext>
    </p:extLst>
  </p:cSld>
  <p:clrMapOvr>
    <a:masterClrMapping/>
  </p:clrMapOvr>
  <p:transition/>
  <p:timing/>
</p:sld>
</file>

<file path=ppt/slides/slide1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normAutofit fontScale="90000"/>
          </a:bodyPr>
          <a:lstStyle/>
          <a:p>
            <a:r>
              <a:rPr lang="ru-RU"/>
              <a:t>Алгоритми хешування</a:t>
            </a:r>
            <a:br>
              <a:rPr lang="ru-RU"/>
            </a:br>
            <a:br>
              <a:rPr lang="ru-RU"/>
            </a:br>
            <a:endParaRPr lang="ru-RU"/>
          </a:p>
        </p:txBody>
      </p:sp>
      <p:pic>
        <p:nvPicPr>
          <p:cNvPr id="4" name="Объект 3"/>
          <p:cNvPicPr>
            <a:picLocks noGrp="1" noChangeAspect="1"/>
          </p:cNvPicPr>
          <p:nvPr>
            <p:ph idx="1"/>
          </p:nvPr>
        </p:nvPicPr>
        <p:blipFill>
          <a:blip r:embed="rId3"/>
          <a:stretch>
            <a:fillRect/>
          </a:stretch>
        </p:blipFill>
        <p:spPr>
          <a:xfrm>
            <a:off x="201637" y="2261382"/>
            <a:ext cx="4410646" cy="3210949"/>
          </a:xfrm>
          <a:prstGeom prst="rect">
            <a:avLst/>
          </a:prstGeom>
        </p:spPr>
      </p:pic>
      <p:pic>
        <p:nvPicPr>
          <p:cNvPr id="5" name="Рисунок 4"/>
          <p:cNvPicPr>
            <a:picLocks noChangeAspect="1"/>
          </p:cNvPicPr>
          <p:nvPr/>
        </p:nvPicPr>
        <p:blipFill>
          <a:blip r:embed="rId4"/>
          <a:stretch>
            <a:fillRect/>
          </a:stretch>
        </p:blipFill>
        <p:spPr>
          <a:xfrm>
            <a:off x="4713848" y="2161310"/>
            <a:ext cx="6997343" cy="3985828"/>
          </a:xfrm>
          <a:prstGeom prst="rect">
            <a:avLst/>
          </a:prstGeom>
        </p:spPr>
      </p:pic>
      <p:sp>
        <p:nvSpPr>
          <p:cNvPr id="6" name="Прямоугольник 5"/>
          <p:cNvSpPr/>
          <p:nvPr/>
        </p:nvSpPr>
        <p:spPr>
          <a:xfrm>
            <a:off x="2763589" y="1467556"/>
            <a:ext cx="7893122" cy="369332"/>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ru-RU" b="1"/>
              <a:t>Простий алгоритм хешування (8-бітна контрольна сума)</a:t>
            </a:r>
            <a:endParaRPr lang="en-US" b="1"/>
          </a:p>
        </p:txBody>
      </p:sp>
      <p:sp>
        <p:nvSpPr>
          <p:cNvPr id="7" name="Прямоугольник 6"/>
          <p:cNvSpPr/>
          <p:nvPr/>
        </p:nvSpPr>
        <p:spPr>
          <a:xfrm>
            <a:off x="2397298" y="6348499"/>
            <a:ext cx="7035478" cy="369332"/>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mtClean="0">
                <a:hlinkClick r:id="rId5"/>
              </a:rPr>
              <a:t>http://easyonlineconverter.com/converters/checksum_converter.html</a:t>
            </a:r>
            <a:endParaRPr lang="ru-RU"/>
          </a:p>
        </p:txBody>
      </p:sp>
    </p:spTree>
    <p:extLst>
      <p:ext uri="{BB962C8B-B14F-4D97-AF65-F5344CB8AC3E}">
        <p14:creationId xmlns:p14="http://schemas.microsoft.com/office/powerpoint/2010/main" val="2512167219"/>
      </p:ext>
    </p:extLst>
  </p:cSld>
  <p:clrMapOvr>
    <a:masterClrMapping/>
  </p:clrMapOvr>
  <p:transition/>
  <p:timing/>
</p:sld>
</file>

<file path=ppt/slides/slide1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b="1" smtClean="0"/>
              <a:t>Приклад. </a:t>
            </a:r>
            <a:r>
              <a:rPr lang="uk-UA" smtClean="0"/>
              <a:t>Побітовий </a:t>
            </a:r>
            <a:r>
              <a:rPr lang="en-US" smtClean="0"/>
              <a:t>XOR </a:t>
            </a:r>
            <a:r>
              <a:rPr lang="uk-UA" smtClean="0"/>
              <a:t>по стовпцях</a:t>
            </a:r>
            <a:endParaRPr lang="ru-RU"/>
          </a:p>
        </p:txBody>
      </p:sp>
      <p:pic>
        <p:nvPicPr>
          <p:cNvPr id="4" name="Рисунок 3"/>
          <p:cNvPicPr>
            <a:picLocks noChangeAspect="1"/>
          </p:cNvPicPr>
          <p:nvPr/>
        </p:nvPicPr>
        <p:blipFill>
          <a:blip r:embed="rId3"/>
          <a:stretch>
            <a:fillRect/>
          </a:stretch>
        </p:blipFill>
        <p:spPr>
          <a:xfrm>
            <a:off x="1784399" y="2142173"/>
            <a:ext cx="6991350" cy="4400550"/>
          </a:xfrm>
          <a:prstGeom prst="rect">
            <a:avLst/>
          </a:prstGeom>
        </p:spPr>
      </p:pic>
    </p:spTree>
    <p:extLst>
      <p:ext uri="{BB962C8B-B14F-4D97-AF65-F5344CB8AC3E}">
        <p14:creationId xmlns:p14="http://schemas.microsoft.com/office/powerpoint/2010/main" val="1379222753"/>
      </p:ext>
    </p:extLst>
  </p:cSld>
  <p:clrMapOvr>
    <a:masterClrMapping/>
  </p:clrMapOvr>
  <p:transition/>
  <p:timing/>
</p:sld>
</file>

<file path=ppt/slides/slide1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106680" y="365124"/>
            <a:ext cx="10515600" cy="1325563"/>
          </a:xfrm>
        </p:spPr>
        <p:txBody>
          <a:bodyPr>
            <a:normAutofit fontScale="90000"/>
          </a:bodyPr>
          <a:lstStyle/>
          <a:p>
            <a:r>
              <a:rPr lang="ru-RU"/>
              <a:t>Сучасні алгоритми </a:t>
            </a:r>
            <a:br>
              <a:rPr lang="ru-RU" smtClean="0"/>
            </a:br>
            <a:r>
              <a:rPr lang="ru-RU" smtClean="0"/>
              <a:t>хешування</a:t>
            </a:r>
            <a:br>
              <a:rPr lang="ru-RU"/>
            </a:br>
            <a:endParaRPr lang="ru-RU"/>
          </a:p>
        </p:txBody>
      </p:sp>
      <p:sp>
        <p:nvSpPr>
          <p:cNvPr id="3" name="Объект 2"/>
          <p:cNvSpPr>
            <a:spLocks noGrp="1"/>
          </p:cNvSpPr>
          <p:nvPr>
            <p:ph idx="1"/>
          </p:nvPr>
        </p:nvSpPr>
        <p:spPr>
          <a:xfrm>
            <a:off x="254391" y="1308375"/>
            <a:ext cx="4472991" cy="5167313"/>
          </a:xfrm>
        </p:spPr>
        <p:txBody>
          <a:bodyPr>
            <a:normAutofit fontScale="47500" lnSpcReduction="20000"/>
          </a:bodyPr>
          <a:lstStyle/>
          <a:p>
            <a:pPr marL="0" indent="0">
              <a:buNone/>
            </a:pPr>
            <a:r>
              <a:rPr lang="ru-RU" b="1"/>
              <a:t>Алгоритм </a:t>
            </a:r>
            <a:r>
              <a:rPr lang="en-US" b="1"/>
              <a:t>Message Digest 5 (MD5)</a:t>
            </a:r>
            <a:endParaRPr lang="en-US"/>
          </a:p>
          <a:p>
            <a:r>
              <a:rPr lang="ru-RU"/>
              <a:t>Рон Рівест розробив алгоритм хешування </a:t>
            </a:r>
            <a:r>
              <a:rPr lang="en-US"/>
              <a:t>MD5 </a:t>
            </a:r>
            <a:r>
              <a:rPr lang="ru-RU"/>
              <a:t>і цей алгоритм використовується в Інтернеті для певного кола задач. </a:t>
            </a:r>
          </a:p>
          <a:p>
            <a:r>
              <a:rPr lang="en-US"/>
              <a:t>MD5 </a:t>
            </a:r>
            <a:r>
              <a:rPr lang="ru-RU"/>
              <a:t>формує 128-бітове значення хеш-суми. У 2012 році була реалізована атака шкідливим ПЗ </a:t>
            </a:r>
            <a:r>
              <a:rPr lang="en-US"/>
              <a:t>Flame, </a:t>
            </a:r>
            <a:r>
              <a:rPr lang="ru-RU"/>
              <a:t>яке скомпрометувало безпеку </a:t>
            </a:r>
            <a:r>
              <a:rPr lang="en-US"/>
              <a:t>MD5. </a:t>
            </a:r>
            <a:r>
              <a:rPr lang="ru-RU"/>
              <a:t>Автори ПЗ </a:t>
            </a:r>
            <a:r>
              <a:rPr lang="en-US"/>
              <a:t>Flame </a:t>
            </a:r>
            <a:r>
              <a:rPr lang="ru-RU"/>
              <a:t>використовували колізію </a:t>
            </a:r>
            <a:r>
              <a:rPr lang="en-US"/>
              <a:t>MD5 </a:t>
            </a:r>
            <a:r>
              <a:rPr lang="ru-RU"/>
              <a:t>для підробки сертифіката підпису коду </a:t>
            </a:r>
            <a:r>
              <a:rPr lang="en-US"/>
              <a:t>Windows. </a:t>
            </a:r>
          </a:p>
          <a:p>
            <a:pPr marL="0" indent="0">
              <a:buNone/>
            </a:pPr>
            <a:r>
              <a:rPr lang="ru-RU" b="1"/>
              <a:t>Алгоритм безпечного хешування (</a:t>
            </a:r>
            <a:r>
              <a:rPr lang="en-US" b="1"/>
              <a:t>Secure Hash Algorithm, SHA)</a:t>
            </a:r>
            <a:endParaRPr lang="en-US"/>
          </a:p>
          <a:p>
            <a:pPr marL="0" indent="0">
              <a:buNone/>
            </a:pPr>
            <a:r>
              <a:rPr lang="ru-RU"/>
              <a:t>У Національному інституті стандартів і технологій США (</a:t>
            </a:r>
            <a:r>
              <a:rPr lang="en-US"/>
              <a:t>NIST) </a:t>
            </a:r>
            <a:r>
              <a:rPr lang="ru-RU"/>
              <a:t>був розроблений алгоритм </a:t>
            </a:r>
            <a:r>
              <a:rPr lang="en-US"/>
              <a:t>SHA, </a:t>
            </a:r>
            <a:r>
              <a:rPr lang="ru-RU"/>
              <a:t>який включено у стандарт безпечного хешування (</a:t>
            </a:r>
            <a:r>
              <a:rPr lang="en-US"/>
              <a:t>Secure Hash Standard, SHS). </a:t>
            </a:r>
            <a:endParaRPr lang="uk-UA" smtClean="0"/>
          </a:p>
          <a:p>
            <a:pPr marL="0" indent="0">
              <a:buNone/>
            </a:pPr>
            <a:r>
              <a:rPr lang="en-US" smtClean="0"/>
              <a:t>NIST </a:t>
            </a:r>
            <a:r>
              <a:rPr lang="ru-RU"/>
              <a:t>опублікував </a:t>
            </a:r>
            <a:r>
              <a:rPr lang="en-US"/>
              <a:t>SHA-1 </a:t>
            </a:r>
            <a:r>
              <a:rPr lang="ru-RU"/>
              <a:t>в 1994 році. Сімейство алгоритмів </a:t>
            </a:r>
            <a:r>
              <a:rPr lang="en-US"/>
              <a:t>SHA-2 </a:t>
            </a:r>
            <a:r>
              <a:rPr lang="ru-RU"/>
              <a:t>замінило </a:t>
            </a:r>
            <a:r>
              <a:rPr lang="en-US"/>
              <a:t>SHA-1, </a:t>
            </a:r>
            <a:r>
              <a:rPr lang="ru-RU"/>
              <a:t>додавши чотири додаткові хеш-функції для створення сімейства </a:t>
            </a:r>
            <a:r>
              <a:rPr lang="en-US"/>
              <a:t>SHA:</a:t>
            </a:r>
          </a:p>
          <a:p>
            <a:r>
              <a:rPr lang="en-US"/>
              <a:t>SHA-224 (224 </a:t>
            </a:r>
            <a:r>
              <a:rPr lang="ru-RU"/>
              <a:t>біт)</a:t>
            </a:r>
          </a:p>
          <a:p>
            <a:r>
              <a:rPr lang="en-US"/>
              <a:t>SHA-256 (256 </a:t>
            </a:r>
            <a:r>
              <a:rPr lang="ru-RU"/>
              <a:t>біт)</a:t>
            </a:r>
          </a:p>
          <a:p>
            <a:r>
              <a:rPr lang="en-US"/>
              <a:t>SHA-384 (384 </a:t>
            </a:r>
            <a:r>
              <a:rPr lang="ru-RU"/>
              <a:t>біт)</a:t>
            </a:r>
          </a:p>
          <a:p>
            <a:r>
              <a:rPr lang="en-US"/>
              <a:t>SHA-512 (512 </a:t>
            </a:r>
            <a:r>
              <a:rPr lang="ru-RU"/>
              <a:t>біт)</a:t>
            </a:r>
          </a:p>
          <a:p>
            <a:r>
              <a:rPr lang="en-US"/>
              <a:t>SHA-2 - </a:t>
            </a:r>
            <a:r>
              <a:rPr lang="ru-RU"/>
              <a:t>більш стійкіший алгоритм і він все частіше застосовується замість </a:t>
            </a:r>
            <a:r>
              <a:rPr lang="en-US"/>
              <a:t>MD5. SHA-256, SHA-384 </a:t>
            </a:r>
            <a:r>
              <a:rPr lang="ru-RU"/>
              <a:t>і </a:t>
            </a:r>
            <a:r>
              <a:rPr lang="en-US"/>
              <a:t>SHA-512 </a:t>
            </a:r>
            <a:r>
              <a:rPr lang="ru-RU"/>
              <a:t>є алгоритмами наступного покоління.</a:t>
            </a:r>
          </a:p>
          <a:p>
            <a:endParaRPr lang="ru-RU"/>
          </a:p>
        </p:txBody>
      </p:sp>
      <p:pic>
        <p:nvPicPr>
          <p:cNvPr id="4" name="Рисунок 3"/>
          <p:cNvPicPr>
            <a:picLocks noChangeAspect="1"/>
          </p:cNvPicPr>
          <p:nvPr/>
        </p:nvPicPr>
        <p:blipFill>
          <a:blip r:embed="rId3"/>
          <a:stretch>
            <a:fillRect/>
          </a:stretch>
        </p:blipFill>
        <p:spPr>
          <a:xfrm>
            <a:off x="4875093" y="-1"/>
            <a:ext cx="7096073" cy="3066757"/>
          </a:xfrm>
          <a:prstGeom prst="rect">
            <a:avLst/>
          </a:prstGeom>
        </p:spPr>
      </p:pic>
      <p:pic>
        <p:nvPicPr>
          <p:cNvPr id="5" name="Рисунок 4"/>
          <p:cNvPicPr>
            <a:picLocks noChangeAspect="1"/>
          </p:cNvPicPr>
          <p:nvPr/>
        </p:nvPicPr>
        <p:blipFill>
          <a:blip r:embed="rId4"/>
          <a:stretch>
            <a:fillRect/>
          </a:stretch>
        </p:blipFill>
        <p:spPr>
          <a:xfrm>
            <a:off x="6390347" y="3206798"/>
            <a:ext cx="4441776" cy="3043807"/>
          </a:xfrm>
          <a:prstGeom prst="rect">
            <a:avLst/>
          </a:prstGeom>
        </p:spPr>
      </p:pic>
    </p:spTree>
    <p:extLst>
      <p:ext uri="{BB962C8B-B14F-4D97-AF65-F5344CB8AC3E}">
        <p14:creationId xmlns:p14="http://schemas.microsoft.com/office/powerpoint/2010/main" val="2176873428"/>
      </p:ext>
    </p:extLst>
  </p:cSld>
  <p:clrMapOvr>
    <a:masterClrMapping/>
  </p:clrMapOvr>
  <p:transition/>
  <p:timing/>
</p:sld>
</file>

<file path=ppt/slides/slide1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Структура </a:t>
            </a:r>
            <a:r>
              <a:rPr lang="en-US" smtClean="0"/>
              <a:t>SHA</a:t>
            </a:r>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2"/>
          <a:stretch>
            <a:fillRect/>
          </a:stretch>
        </p:blipFill>
        <p:spPr>
          <a:xfrm>
            <a:off x="489918" y="1389875"/>
            <a:ext cx="8229210" cy="4971815"/>
          </a:xfrm>
          <a:prstGeom prst="rect">
            <a:avLst/>
          </a:prstGeom>
        </p:spPr>
      </p:pic>
    </p:spTree>
    <p:extLst>
      <p:ext uri="{BB962C8B-B14F-4D97-AF65-F5344CB8AC3E}">
        <p14:creationId xmlns:p14="http://schemas.microsoft.com/office/powerpoint/2010/main" val="3085226783"/>
      </p:ext>
    </p:extLst>
  </p:cSld>
  <p:clrMapOvr>
    <a:masterClrMapping/>
  </p:clrMapOvr>
  <p:transition/>
  <p:timing/>
</p:sld>
</file>

<file path=ppt/slides/slide1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3"/>
          <a:stretch>
            <a:fillRect/>
          </a:stretch>
        </p:blipFill>
        <p:spPr>
          <a:xfrm>
            <a:off x="838200" y="365125"/>
            <a:ext cx="10745578" cy="6049743"/>
          </a:xfrm>
          <a:prstGeom prst="rect">
            <a:avLst/>
          </a:prstGeom>
        </p:spPr>
      </p:pic>
    </p:spTree>
    <p:extLst>
      <p:ext uri="{BB962C8B-B14F-4D97-AF65-F5344CB8AC3E}">
        <p14:creationId xmlns:p14="http://schemas.microsoft.com/office/powerpoint/2010/main" val="921985043"/>
      </p:ext>
    </p:extLst>
  </p:cSld>
  <p:clrMapOvr>
    <a:masterClrMapping/>
  </p:clrMapOvr>
  <p:transition/>
  <p:timing/>
</p:sld>
</file>

<file path=ppt/slides/slide1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3. </a:t>
            </a:r>
            <a:r>
              <a:rPr lang="ru-RU" smtClean="0"/>
              <a:t>Основні загрози безпеці</a:t>
            </a:r>
            <a:endParaRPr lang="uk-UA"/>
          </a:p>
        </p:txBody>
      </p:sp>
      <p:sp>
        <p:nvSpPr>
          <p:cNvPr id="3" name="Объект 2"/>
          <p:cNvSpPr>
            <a:spLocks noGrp="1"/>
          </p:cNvSpPr>
          <p:nvPr>
            <p:ph idx="1"/>
          </p:nvPr>
        </p:nvSpPr>
        <p:spPr>
          <a:xfrm>
            <a:off x="678462" y="2222880"/>
            <a:ext cx="11113203" cy="4457700"/>
          </a:xfrm>
        </p:spPr>
        <p:txBody>
          <a:bodyPr>
            <a:noAutofit/>
          </a:bodyPr>
          <a:lstStyle/>
          <a:p>
            <a:r>
              <a:rPr lang="ru-RU" sz="1500"/>
              <a:t>Під </a:t>
            </a:r>
            <a:r>
              <a:rPr lang="ru-RU" sz="1500" smtClean="0"/>
              <a:t>загрозою (</a:t>
            </a:r>
            <a:r>
              <a:rPr lang="uk-UA" sz="1500"/>
              <a:t>(threat</a:t>
            </a:r>
            <a:r>
              <a:rPr lang="uk-UA" sz="1500" smtClean="0"/>
              <a:t>)</a:t>
            </a:r>
            <a:r>
              <a:rPr lang="ru-RU" sz="1500" smtClean="0"/>
              <a:t>) </a:t>
            </a:r>
            <a:r>
              <a:rPr lang="ru-RU" sz="1500"/>
              <a:t>безпеки розуміють потенційно можливі впливи, події, </a:t>
            </a:r>
            <a:r>
              <a:rPr lang="ru-RU" sz="1500" smtClean="0"/>
              <a:t>фактори, умови, процеси </a:t>
            </a:r>
            <a:r>
              <a:rPr lang="ru-RU" sz="1500"/>
              <a:t>або явища, котрі прямо чи побічно можуть нанести шкоду (збиток) інтересам обʼєктів інформаційних відносин</a:t>
            </a:r>
            <a:r>
              <a:rPr lang="ru-RU" sz="1500" smtClean="0"/>
              <a:t>.</a:t>
            </a:r>
          </a:p>
          <a:p>
            <a:r>
              <a:rPr lang="ru-RU" sz="1500"/>
              <a:t>Сучасна література </a:t>
            </a:r>
            <a:r>
              <a:rPr lang="en-US" sz="1500"/>
              <a:t> </a:t>
            </a:r>
            <a:r>
              <a:rPr lang="uk-UA" sz="1500"/>
              <a:t>під </a:t>
            </a:r>
            <a:r>
              <a:rPr lang="ru-RU" sz="1500"/>
              <a:t>поняття «інформаційна загроза»  також розглядає ступінь імовірності виникнення такого явища (події), наслідком якого</a:t>
            </a:r>
            <a:r>
              <a:rPr lang="en-US" sz="1500"/>
              <a:t> </a:t>
            </a:r>
            <a:r>
              <a:rPr lang="ru-RU" sz="1500"/>
              <a:t>можуть бути небажані впливи на інформацію</a:t>
            </a:r>
          </a:p>
          <a:p>
            <a:r>
              <a:rPr lang="ru-RU" sz="1500" smtClean="0"/>
              <a:t>Уразливість (</a:t>
            </a:r>
            <a:r>
              <a:rPr lang="uk-UA" sz="1500"/>
              <a:t>vulnerability</a:t>
            </a:r>
            <a:r>
              <a:rPr lang="ru-RU" sz="1500" smtClean="0"/>
              <a:t>) </a:t>
            </a:r>
            <a:r>
              <a:rPr lang="uk-UA" sz="1500" smtClean="0"/>
              <a:t>системи</a:t>
            </a:r>
            <a:r>
              <a:rPr lang="ru-RU" sz="1500" smtClean="0"/>
              <a:t> </a:t>
            </a:r>
            <a:r>
              <a:rPr lang="ru-RU" sz="1500"/>
              <a:t>– це деяке найбільш чутливе місце (властивість</a:t>
            </a:r>
            <a:r>
              <a:rPr lang="ru-RU" sz="1500" smtClean="0"/>
              <a:t>), недолік </a:t>
            </a:r>
            <a:r>
              <a:rPr lang="ru-RU" sz="1500"/>
              <a:t>системи, яке робить можливим виникнення і реалізацію загрози (</a:t>
            </a:r>
            <a:r>
              <a:rPr lang="ru-RU" sz="1500" smtClean="0"/>
              <a:t>атаки на систему).</a:t>
            </a:r>
          </a:p>
          <a:p>
            <a:r>
              <a:rPr lang="uk-UA" sz="1500"/>
              <a:t>Уразливість програмного забезпечення, як правило, обумовлена наступними помилками: </a:t>
            </a:r>
            <a:endParaRPr lang="uk-UA" sz="1500" smtClean="0"/>
          </a:p>
          <a:p>
            <a:pPr lvl="1"/>
            <a:r>
              <a:rPr lang="uk-UA" sz="1500" smtClean="0"/>
              <a:t>у </a:t>
            </a:r>
            <a:r>
              <a:rPr lang="uk-UA" sz="1500"/>
              <a:t>програмному забезпеченні (уразливість реалізації</a:t>
            </a:r>
            <a:r>
              <a:rPr lang="uk-UA" sz="1500" smtClean="0"/>
              <a:t>); </a:t>
            </a:r>
          </a:p>
          <a:p>
            <a:pPr lvl="1"/>
            <a:r>
              <a:rPr lang="uk-UA" sz="1500" smtClean="0"/>
              <a:t>у </a:t>
            </a:r>
            <a:r>
              <a:rPr lang="uk-UA" sz="1500"/>
              <a:t>конфігурації програмного забезпечення (</a:t>
            </a:r>
            <a:r>
              <a:rPr lang="uk-UA" sz="1500" smtClean="0"/>
              <a:t>уразливість конфігурації); </a:t>
            </a:r>
          </a:p>
          <a:p>
            <a:pPr lvl="1"/>
            <a:r>
              <a:rPr lang="uk-UA" sz="1500" smtClean="0"/>
              <a:t>які </a:t>
            </a:r>
            <a:r>
              <a:rPr lang="uk-UA" sz="1500"/>
              <a:t>не зв'язані прямо з конкретним програмним </a:t>
            </a:r>
            <a:r>
              <a:rPr lang="uk-UA" sz="1500" smtClean="0"/>
              <a:t>забезпеченням (</a:t>
            </a:r>
            <a:r>
              <a:rPr lang="uk-UA" sz="1500"/>
              <a:t>уразливість проектування).</a:t>
            </a:r>
          </a:p>
          <a:p>
            <a:r>
              <a:rPr lang="ru-RU" sz="1500"/>
              <a:t>Проміжок часу від моменту, коли з’являється </a:t>
            </a:r>
            <a:r>
              <a:rPr lang="ru-RU" sz="1500" smtClean="0"/>
              <a:t>можливість використовувати </a:t>
            </a:r>
            <a:r>
              <a:rPr lang="ru-RU" sz="1500"/>
              <a:t>вразливе місце, і до моменту, коли ця </a:t>
            </a:r>
            <a:r>
              <a:rPr lang="ru-RU" sz="1500" smtClean="0"/>
              <a:t>можливість ліквідовується</a:t>
            </a:r>
            <a:r>
              <a:rPr lang="ru-RU" sz="1500"/>
              <a:t>, називається вікном небезпеки, що асоціюється з </a:t>
            </a:r>
            <a:r>
              <a:rPr lang="ru-RU" sz="1500" smtClean="0"/>
              <a:t>даною уразливістю</a:t>
            </a:r>
            <a:r>
              <a:rPr lang="ru-RU" sz="1500"/>
              <a:t>. Поки існує вікно небезпеки, можливі успішні атаки </a:t>
            </a:r>
            <a:r>
              <a:rPr lang="ru-RU" sz="1500" smtClean="0"/>
              <a:t>на систему.</a:t>
            </a:r>
          </a:p>
          <a:p>
            <a:r>
              <a:rPr lang="ru-RU" sz="1500"/>
              <a:t>Потенційні порушники називаються джерелами загрози</a:t>
            </a:r>
            <a:endParaRPr lang="ru-RU" sz="1500" smtClean="0"/>
          </a:p>
          <a:p>
            <a:r>
              <a:rPr lang="ru-RU" sz="1500"/>
              <a:t>Основна мета захисту </a:t>
            </a:r>
            <a:r>
              <a:rPr lang="ru-RU" sz="1500" smtClean="0"/>
              <a:t>системи – </a:t>
            </a:r>
            <a:r>
              <a:rPr lang="ru-RU" sz="1500"/>
              <a:t>протидія загрозам безпеки</a:t>
            </a:r>
            <a:r>
              <a:rPr lang="ru-RU" sz="1500" smtClean="0"/>
              <a:t>. </a:t>
            </a:r>
            <a:endParaRPr lang="en-US" sz="1500" smtClean="0"/>
          </a:p>
        </p:txBody>
      </p:sp>
    </p:spTree>
    <p:extLst>
      <p:ext uri="{BB962C8B-B14F-4D97-AF65-F5344CB8AC3E}">
        <p14:creationId xmlns:p14="http://schemas.microsoft.com/office/powerpoint/2010/main" val="3823654442"/>
      </p:ext>
    </p:extLst>
  </p:cSld>
  <p:clrMapOvr>
    <a:masterClrMapping/>
  </p:clrMapOvr>
  <p:transition/>
  <p:timing/>
</p:sld>
</file>

<file path=ppt/slides/slide1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838199" y="238516"/>
            <a:ext cx="10515600" cy="1325563"/>
          </a:xfrm>
        </p:spPr>
        <p:txBody>
          <a:bodyPr/>
          <a:lstStyle/>
          <a:p>
            <a:r>
              <a:rPr lang="ru-RU" smtClean="0"/>
              <a:t>Додавання солі</a:t>
            </a:r>
            <a:endParaRPr lang="ru-RU"/>
          </a:p>
        </p:txBody>
      </p:sp>
      <p:sp>
        <p:nvSpPr>
          <p:cNvPr id="3" name="Объект 2"/>
          <p:cNvSpPr>
            <a:spLocks noGrp="1"/>
          </p:cNvSpPr>
          <p:nvPr>
            <p:ph idx="1"/>
          </p:nvPr>
        </p:nvSpPr>
        <p:spPr>
          <a:xfrm>
            <a:off x="7258928" y="1825625"/>
            <a:ext cx="4094871" cy="4351338"/>
          </a:xfrm>
        </p:spPr>
        <p:txBody>
          <a:bodyPr>
            <a:normAutofit fontScale="85000" lnSpcReduction="20000"/>
          </a:bodyPr>
          <a:lstStyle/>
          <a:p>
            <a:r>
              <a:rPr lang="ru-RU"/>
              <a:t>Додавання солі під час хешування забезпечує більш надійний захист пароля. Якщо у двох користувачів однаковий пароль, вони також будуть мати однакові значення хешів паролів. </a:t>
            </a:r>
            <a:endParaRPr lang="ru-RU" smtClean="0"/>
          </a:p>
          <a:p>
            <a:r>
              <a:rPr lang="ru-RU" smtClean="0"/>
              <a:t>Сіль</a:t>
            </a:r>
            <a:r>
              <a:rPr lang="ru-RU"/>
              <a:t>, яка є випадковим рядком символів, додається до паролю перед хешуванням. Це створює різний хеш-результат для двох паролів, як показано на рисунку. База даних зберігає як хеш, так і сіль.</a:t>
            </a:r>
          </a:p>
        </p:txBody>
      </p:sp>
      <p:pic>
        <p:nvPicPr>
          <p:cNvPr id="4" name="Рисунок 3"/>
          <p:cNvPicPr>
            <a:picLocks noChangeAspect="1"/>
          </p:cNvPicPr>
          <p:nvPr/>
        </p:nvPicPr>
        <p:blipFill>
          <a:blip r:embed="rId2"/>
          <a:stretch>
            <a:fillRect/>
          </a:stretch>
        </p:blipFill>
        <p:spPr>
          <a:xfrm>
            <a:off x="725659" y="1349863"/>
            <a:ext cx="5881295" cy="5008733"/>
          </a:xfrm>
          <a:prstGeom prst="rect">
            <a:avLst/>
          </a:prstGeom>
        </p:spPr>
      </p:pic>
    </p:spTree>
    <p:extLst>
      <p:ext uri="{BB962C8B-B14F-4D97-AF65-F5344CB8AC3E}">
        <p14:creationId xmlns:p14="http://schemas.microsoft.com/office/powerpoint/2010/main" val="2502432032"/>
      </p:ext>
    </p:extLst>
  </p:cSld>
  <p:clrMapOvr>
    <a:masterClrMapping/>
  </p:clrMapOvr>
  <p:transition/>
  <p:timing/>
</p:sld>
</file>

<file path=ppt/slides/slide1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289560" y="0"/>
            <a:ext cx="10515600" cy="1325563"/>
          </a:xfrm>
        </p:spPr>
        <p:txBody>
          <a:bodyPr/>
          <a:lstStyle/>
          <a:p>
            <a:r>
              <a:rPr lang="ru-RU"/>
              <a:t>Реалізація механізму додавання </a:t>
            </a:r>
            <a:r>
              <a:rPr lang="ru-RU" smtClean="0"/>
              <a:t>солі</a:t>
            </a:r>
            <a:endParaRPr lang="ru-RU"/>
          </a:p>
        </p:txBody>
      </p:sp>
      <p:pic>
        <p:nvPicPr>
          <p:cNvPr id="4" name="Объект 3"/>
          <p:cNvPicPr>
            <a:picLocks noGrp="1" noChangeAspect="1"/>
          </p:cNvPicPr>
          <p:nvPr>
            <p:ph idx="1"/>
          </p:nvPr>
        </p:nvPicPr>
        <p:blipFill>
          <a:blip r:embed="rId2"/>
          <a:stretch>
            <a:fillRect/>
          </a:stretch>
        </p:blipFill>
        <p:spPr>
          <a:xfrm>
            <a:off x="142045" y="1870111"/>
            <a:ext cx="8175655" cy="3137988"/>
          </a:xfrm>
          <a:prstGeom prst="rect">
            <a:avLst/>
          </a:prstGeom>
        </p:spPr>
      </p:pic>
      <p:sp>
        <p:nvSpPr>
          <p:cNvPr id="5" name="Прямоугольник 4"/>
          <p:cNvSpPr/>
          <p:nvPr/>
        </p:nvSpPr>
        <p:spPr>
          <a:xfrm>
            <a:off x="8393722" y="1170183"/>
            <a:ext cx="3798278" cy="4832092"/>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1400" b="0" i="0" smtClean="0">
                <a:solidFill>
                  <a:srgbClr val="000000"/>
                </a:solidFill>
                <a:effectLst/>
                <a:latin typeface="CiscoSansTTThin"/>
              </a:rPr>
              <a:t>Реалізація механізму додавання солі</a:t>
            </a:r>
          </a:p>
          <a:p>
            <a:r>
              <a:rPr lang="ru-RU" sz="1400" b="0" i="0" smtClean="0">
                <a:solidFill>
                  <a:srgbClr val="333333"/>
                </a:solidFill>
                <a:effectLst/>
                <a:latin typeface="CiscoSansTTLight"/>
              </a:rPr>
              <a:t>Криптографічно стійкий генератор псевдовипадкових чисел ( </a:t>
            </a:r>
            <a:r>
              <a:rPr lang="en-US" sz="1400" b="0" i="0" smtClean="0">
                <a:solidFill>
                  <a:srgbClr val="333333"/>
                </a:solidFill>
                <a:effectLst/>
                <a:latin typeface="CiscoSansTTLight"/>
              </a:rPr>
              <a:t>Cryptographically Secure Pseudo-Random Number Generator, CSPRNG) - </a:t>
            </a:r>
            <a:r>
              <a:rPr lang="ru-RU" sz="1400" b="0" i="0" smtClean="0">
                <a:solidFill>
                  <a:srgbClr val="333333"/>
                </a:solidFill>
                <a:effectLst/>
                <a:latin typeface="CiscoSansTTLight"/>
              </a:rPr>
              <a:t>кращий вибір для генерування солі. Такий генератор генерує випадкове число, яке має високий ступінь випадковості і абсолютно непередбачуване, тому воно забезпечує криптографічну стійкість.</a:t>
            </a:r>
          </a:p>
          <a:p>
            <a:endParaRPr lang="ru-RU" sz="1400" b="0" i="0" smtClean="0">
              <a:solidFill>
                <a:srgbClr val="333333"/>
              </a:solidFill>
              <a:effectLst/>
              <a:latin typeface="CiscoSansTTLight"/>
            </a:endParaRPr>
          </a:p>
          <a:p>
            <a:r>
              <a:rPr lang="ru-RU" sz="1400" b="0" i="0" smtClean="0">
                <a:solidFill>
                  <a:srgbClr val="333333"/>
                </a:solidFill>
                <a:effectLst/>
                <a:latin typeface="CiscoSansTTLight"/>
              </a:rPr>
              <a:t>Впроваджуючи механізм додавання солі, необхідно дотримуватись наступних рекомендацій:</a:t>
            </a:r>
          </a:p>
          <a:p>
            <a:pPr>
              <a:buFont typeface="Arial" pitchFamily="34" charset="0"/>
              <a:buChar char="•"/>
            </a:pPr>
            <a:r>
              <a:rPr lang="ru-RU" sz="1400" b="0" i="0" smtClean="0">
                <a:solidFill>
                  <a:srgbClr val="333333"/>
                </a:solidFill>
                <a:effectLst/>
                <a:latin typeface="CiscoSansTTLight"/>
              </a:rPr>
              <a:t>Формувати унікальну сіль для кожного пароля користувача.</a:t>
            </a:r>
          </a:p>
          <a:p>
            <a:pPr>
              <a:buFont typeface="Arial" pitchFamily="34" charset="0"/>
              <a:buChar char="•"/>
            </a:pPr>
            <a:r>
              <a:rPr lang="ru-RU" sz="1400" b="0" i="0" smtClean="0">
                <a:solidFill>
                  <a:srgbClr val="333333"/>
                </a:solidFill>
                <a:effectLst/>
                <a:latin typeface="CiscoSansTTLight"/>
              </a:rPr>
              <a:t>Ніколи не використовувати одну і туж сіль багаторазово.</a:t>
            </a:r>
          </a:p>
          <a:p>
            <a:pPr>
              <a:buFont typeface="Arial" pitchFamily="34" charset="0"/>
              <a:buChar char="•"/>
            </a:pPr>
            <a:r>
              <a:rPr lang="ru-RU" sz="1400" b="0" i="0" smtClean="0">
                <a:solidFill>
                  <a:srgbClr val="333333"/>
                </a:solidFill>
                <a:effectLst/>
                <a:latin typeface="CiscoSansTTLight"/>
              </a:rPr>
              <a:t>Довжина солі повинна бути рівною довжині вихідного значення хеш-функції.</a:t>
            </a:r>
          </a:p>
          <a:p>
            <a:pPr>
              <a:buFont typeface="Arial" pitchFamily="34" charset="0"/>
              <a:buChar char="•"/>
            </a:pPr>
            <a:r>
              <a:rPr lang="ru-RU" sz="1400" b="0" i="0" smtClean="0">
                <a:solidFill>
                  <a:srgbClr val="333333"/>
                </a:solidFill>
                <a:effectLst/>
                <a:latin typeface="CiscoSansTTLight"/>
              </a:rPr>
              <a:t>Завжди виконуйте хешування на сервері в веб-застосунку.</a:t>
            </a:r>
            <a:endParaRPr lang="ru-RU" sz="1400" b="0" i="0">
              <a:solidFill>
                <a:srgbClr val="333333"/>
              </a:solidFill>
              <a:effectLst/>
              <a:latin typeface="CiscoSansTTLight"/>
            </a:endParaRPr>
          </a:p>
        </p:txBody>
      </p:sp>
    </p:spTree>
    <p:extLst>
      <p:ext uri="{BB962C8B-B14F-4D97-AF65-F5344CB8AC3E}">
        <p14:creationId xmlns:p14="http://schemas.microsoft.com/office/powerpoint/2010/main" val="416664594"/>
      </p:ext>
    </p:extLst>
  </p:cSld>
  <p:clrMapOvr>
    <a:masterClrMapping/>
  </p:clrMapOvr>
  <p:transition/>
  <p:timing/>
</p:sld>
</file>

<file path=ppt/slides/slide1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1949547" y="379828"/>
            <a:ext cx="10515600" cy="1325563"/>
          </a:xfrm>
        </p:spPr>
        <p:txBody>
          <a:bodyPr>
            <a:normAutofit/>
          </a:bodyPr>
          <a:lstStyle/>
          <a:p>
            <a:r>
              <a:rPr lang="en-US" sz="4800" b="1" smtClean="0"/>
              <a:t>MAC (message authentication code)</a:t>
            </a:r>
            <a:endParaRPr lang="ru-RU" sz="4800" b="1"/>
          </a:p>
        </p:txBody>
      </p:sp>
      <p:pic>
        <p:nvPicPr>
          <p:cNvPr id="1028" name="Picture 4" descr="HMAC (Hash-Based Message Authentication Codes) Definition | Okta"/>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19310" y="1456003"/>
            <a:ext cx="8356896" cy="479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030109"/>
      </p:ext>
    </p:extLst>
  </p:cSld>
  <p:clrMapOvr>
    <a:masterClrMapping/>
  </p:clrMapOvr>
  <p:transition/>
  <p:timing/>
</p:sld>
</file>

<file path=ppt/slides/slide1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en-US" smtClean="0"/>
              <a:t>MAC</a:t>
            </a:r>
            <a:endParaRPr lang="ru-RU"/>
          </a:p>
        </p:txBody>
      </p:sp>
      <p:sp>
        <p:nvSpPr>
          <p:cNvPr id="3" name="Объект 2"/>
          <p:cNvSpPr>
            <a:spLocks noGrp="1"/>
          </p:cNvSpPr>
          <p:nvPr>
            <p:ph idx="1"/>
          </p:nvPr>
        </p:nvSpPr>
        <p:spPr>
          <a:xfrm>
            <a:off x="239151" y="1825625"/>
            <a:ext cx="4542399" cy="4351338"/>
          </a:xfrm>
        </p:spPr>
        <p:txBody>
          <a:bodyPr>
            <a:normAutofit fontScale="92500" lnSpcReduction="20000"/>
          </a:bodyPr>
          <a:lstStyle/>
          <a:p>
            <a:r>
              <a:rPr lang="en-US"/>
              <a:t>Formally, a </a:t>
            </a:r>
            <a:r>
              <a:rPr lang="en-US" b="1"/>
              <a:t>message authentication code</a:t>
            </a:r>
            <a:r>
              <a:rPr lang="en-US"/>
              <a:t> (</a:t>
            </a:r>
            <a:r>
              <a:rPr lang="en-US" b="1"/>
              <a:t>MAC</a:t>
            </a:r>
            <a:r>
              <a:rPr lang="en-US"/>
              <a:t>) system is a triple of </a:t>
            </a:r>
            <a:r>
              <a:rPr lang="en-US" smtClean="0"/>
              <a:t>efficient</a:t>
            </a:r>
            <a:r>
              <a:rPr lang="en-US"/>
              <a:t> algorithms (</a:t>
            </a:r>
            <a:r>
              <a:rPr lang="en-US" i="1"/>
              <a:t>G</a:t>
            </a:r>
            <a:r>
              <a:rPr lang="en-US"/>
              <a:t>, </a:t>
            </a:r>
            <a:r>
              <a:rPr lang="en-US" i="1"/>
              <a:t>S</a:t>
            </a:r>
            <a:r>
              <a:rPr lang="en-US"/>
              <a:t>, </a:t>
            </a:r>
            <a:r>
              <a:rPr lang="en-US" i="1"/>
              <a:t>V</a:t>
            </a:r>
            <a:r>
              <a:rPr lang="en-US"/>
              <a:t>) satisfying:</a:t>
            </a:r>
          </a:p>
          <a:p>
            <a:r>
              <a:rPr lang="en-US" i="1"/>
              <a:t>G</a:t>
            </a:r>
            <a:r>
              <a:rPr lang="en-US"/>
              <a:t> (key-generator</a:t>
            </a:r>
            <a:r>
              <a:rPr lang="en-US" smtClean="0"/>
              <a:t>).</a:t>
            </a:r>
            <a:endParaRPr lang="en-US"/>
          </a:p>
          <a:p>
            <a:r>
              <a:rPr lang="en-US" i="1"/>
              <a:t>S</a:t>
            </a:r>
            <a:r>
              <a:rPr lang="en-US"/>
              <a:t> (signing) outputs a tag </a:t>
            </a:r>
            <a:r>
              <a:rPr lang="en-US" b="1" i="1" smtClean="0">
                <a:solidFill>
                  <a:schemeClr val="accent6"/>
                </a:solidFill>
              </a:rPr>
              <a:t>MAC</a:t>
            </a:r>
            <a:r>
              <a:rPr lang="en-US">
                <a:solidFill>
                  <a:schemeClr val="accent6"/>
                </a:solidFill>
              </a:rPr>
              <a:t> </a:t>
            </a:r>
            <a:r>
              <a:rPr lang="en-US"/>
              <a:t>on the key </a:t>
            </a:r>
            <a:r>
              <a:rPr lang="en-US" i="1"/>
              <a:t>k</a:t>
            </a:r>
            <a:r>
              <a:rPr lang="en-US"/>
              <a:t> and the input string </a:t>
            </a:r>
            <a:r>
              <a:rPr lang="en-US" b="1" i="1" smtClean="0"/>
              <a:t>message</a:t>
            </a:r>
            <a:r>
              <a:rPr lang="en-US" smtClean="0"/>
              <a:t>.</a:t>
            </a:r>
            <a:endParaRPr lang="en-US"/>
          </a:p>
          <a:p>
            <a:r>
              <a:rPr lang="en-US" i="1"/>
              <a:t>V</a:t>
            </a:r>
            <a:r>
              <a:rPr lang="en-US"/>
              <a:t> (verifying) outputs </a:t>
            </a:r>
            <a:r>
              <a:rPr lang="en-US" i="1"/>
              <a:t>accepted</a:t>
            </a:r>
            <a:r>
              <a:rPr lang="en-US"/>
              <a:t> or </a:t>
            </a:r>
            <a:r>
              <a:rPr lang="en-US" i="1"/>
              <a:t>rejected</a:t>
            </a:r>
            <a:r>
              <a:rPr lang="en-US"/>
              <a:t> on inputs: the key </a:t>
            </a:r>
            <a:r>
              <a:rPr lang="en-US" i="1"/>
              <a:t>k</a:t>
            </a:r>
            <a:r>
              <a:rPr lang="en-US"/>
              <a:t>, the </a:t>
            </a:r>
            <a:r>
              <a:rPr lang="en-US" smtClean="0"/>
              <a:t>string</a:t>
            </a:r>
            <a:r>
              <a:rPr lang="en-US" b="1" i="1" smtClean="0"/>
              <a:t> message </a:t>
            </a:r>
            <a:r>
              <a:rPr lang="en-US" smtClean="0"/>
              <a:t>and </a:t>
            </a:r>
            <a:r>
              <a:rPr lang="en-US"/>
              <a:t>the </a:t>
            </a:r>
            <a:r>
              <a:rPr lang="en-US" smtClean="0"/>
              <a:t>tag.</a:t>
            </a:r>
            <a:endParaRPr lang="en-US"/>
          </a:p>
          <a:p>
            <a:endParaRPr lang="ru-RU"/>
          </a:p>
        </p:txBody>
      </p:sp>
      <p:pic>
        <p:nvPicPr>
          <p:cNvPr id="4" name="Рисунок 3"/>
          <p:cNvPicPr>
            <a:picLocks noChangeAspect="1"/>
          </p:cNvPicPr>
          <p:nvPr/>
        </p:nvPicPr>
        <p:blipFill>
          <a:blip r:embed="rId2"/>
          <a:stretch>
            <a:fillRect/>
          </a:stretch>
        </p:blipFill>
        <p:spPr>
          <a:xfrm>
            <a:off x="4922227" y="0"/>
            <a:ext cx="6572250" cy="4019550"/>
          </a:xfrm>
          <a:prstGeom prst="rect">
            <a:avLst/>
          </a:prstGeom>
        </p:spPr>
      </p:pic>
      <p:pic>
        <p:nvPicPr>
          <p:cNvPr id="5" name="Рисунок 4"/>
          <p:cNvPicPr>
            <a:picLocks noChangeAspect="1"/>
          </p:cNvPicPr>
          <p:nvPr/>
        </p:nvPicPr>
        <p:blipFill>
          <a:blip r:embed="rId3"/>
          <a:stretch>
            <a:fillRect/>
          </a:stretch>
        </p:blipFill>
        <p:spPr>
          <a:xfrm>
            <a:off x="6696221" y="4091216"/>
            <a:ext cx="3590924" cy="2185530"/>
          </a:xfrm>
          <a:prstGeom prst="rect">
            <a:avLst/>
          </a:prstGeom>
        </p:spPr>
      </p:pic>
    </p:spTree>
    <p:extLst>
      <p:ext uri="{BB962C8B-B14F-4D97-AF65-F5344CB8AC3E}">
        <p14:creationId xmlns:p14="http://schemas.microsoft.com/office/powerpoint/2010/main" val="2097593069"/>
      </p:ext>
    </p:extLst>
  </p:cSld>
  <p:clrMapOvr>
    <a:masterClrMapping/>
  </p:clrMapOvr>
  <p:transition/>
  <p:timing/>
</p:sld>
</file>

<file path=ppt/slides/slide1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Рисунок 3"/>
          <p:cNvPicPr>
            <a:picLocks noChangeAspect="1"/>
          </p:cNvPicPr>
          <p:nvPr/>
        </p:nvPicPr>
        <p:blipFill>
          <a:blip r:embed="rId3"/>
          <a:stretch>
            <a:fillRect/>
          </a:stretch>
        </p:blipFill>
        <p:spPr>
          <a:xfrm>
            <a:off x="86047" y="942011"/>
            <a:ext cx="6368626" cy="4918858"/>
          </a:xfrm>
          <a:prstGeom prst="rect">
            <a:avLst/>
          </a:prstGeom>
        </p:spPr>
      </p:pic>
      <p:pic>
        <p:nvPicPr>
          <p:cNvPr id="5" name="Рисунок 4"/>
          <p:cNvPicPr>
            <a:picLocks noChangeAspect="1"/>
          </p:cNvPicPr>
          <p:nvPr/>
        </p:nvPicPr>
        <p:blipFill>
          <a:blip r:embed="rId4"/>
          <a:stretch>
            <a:fillRect/>
          </a:stretch>
        </p:blipFill>
        <p:spPr>
          <a:xfrm>
            <a:off x="6536364" y="1089266"/>
            <a:ext cx="5655636" cy="2585433"/>
          </a:xfrm>
          <a:prstGeom prst="rect">
            <a:avLst/>
          </a:prstGeom>
        </p:spPr>
      </p:pic>
      <p:sp>
        <p:nvSpPr>
          <p:cNvPr id="6" name="TextBox 5"/>
          <p:cNvSpPr txBox="1"/>
          <p:nvPr/>
        </p:nvSpPr>
        <p:spPr>
          <a:xfrm>
            <a:off x="2658794" y="239151"/>
            <a:ext cx="7591758" cy="400110"/>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uk-UA" sz="2000" b="1" smtClean="0"/>
              <a:t>Схеми використання хеш-функці</a:t>
            </a:r>
            <a:r>
              <a:rPr lang="uk-UA" sz="2000" b="1"/>
              <a:t>ї</a:t>
            </a:r>
            <a:r>
              <a:rPr lang="uk-UA" sz="2000" b="1" smtClean="0"/>
              <a:t> </a:t>
            </a:r>
            <a:r>
              <a:rPr lang="en-US" sz="2000" b="1" smtClean="0"/>
              <a:t>H</a:t>
            </a:r>
            <a:r>
              <a:rPr lang="uk-UA" sz="2000" b="1" smtClean="0"/>
              <a:t> у криптографічних протоколах</a:t>
            </a:r>
            <a:endParaRPr lang="ru-RU" sz="2000" b="1"/>
          </a:p>
        </p:txBody>
      </p:sp>
    </p:spTree>
    <p:extLst>
      <p:ext uri="{BB962C8B-B14F-4D97-AF65-F5344CB8AC3E}">
        <p14:creationId xmlns:p14="http://schemas.microsoft.com/office/powerpoint/2010/main" val="983615477"/>
      </p:ext>
    </p:extLst>
  </p:cSld>
  <p:clrMapOvr>
    <a:masterClrMapping/>
  </p:clrMapOvr>
  <p:transition/>
  <p:timing/>
</p:sld>
</file>

<file path=ppt/slides/slide1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Рисунок 4"/>
          <p:cNvPicPr>
            <a:picLocks noChangeAspect="1"/>
          </p:cNvPicPr>
          <p:nvPr/>
        </p:nvPicPr>
        <p:blipFill>
          <a:blip r:embed="rId3"/>
          <a:stretch>
            <a:fillRect/>
          </a:stretch>
        </p:blipFill>
        <p:spPr>
          <a:xfrm>
            <a:off x="371329" y="470807"/>
            <a:ext cx="4514850" cy="4286250"/>
          </a:xfrm>
          <a:prstGeom prst="rect">
            <a:avLst/>
          </a:prstGeom>
        </p:spPr>
      </p:pic>
      <p:pic>
        <p:nvPicPr>
          <p:cNvPr id="7" name="Рисунок 6"/>
          <p:cNvPicPr>
            <a:picLocks noChangeAspect="1"/>
          </p:cNvPicPr>
          <p:nvPr/>
        </p:nvPicPr>
        <p:blipFill>
          <a:blip r:embed="rId4"/>
          <a:stretch>
            <a:fillRect/>
          </a:stretch>
        </p:blipFill>
        <p:spPr>
          <a:xfrm>
            <a:off x="6612768" y="470807"/>
            <a:ext cx="5077484" cy="4633934"/>
          </a:xfrm>
          <a:prstGeom prst="rect">
            <a:avLst/>
          </a:prstGeom>
        </p:spPr>
      </p:pic>
      <p:sp>
        <p:nvSpPr>
          <p:cNvPr id="8" name="Прямоугольник 7"/>
          <p:cNvSpPr/>
          <p:nvPr/>
        </p:nvSpPr>
        <p:spPr>
          <a:xfrm>
            <a:off x="3043311" y="5972518"/>
            <a:ext cx="9669194" cy="646331"/>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i="1"/>
              <a:t> </a:t>
            </a:r>
            <a:r>
              <a:rPr lang="ru-RU" i="1" smtClean="0"/>
              <a:t>Приклад створення </a:t>
            </a:r>
            <a:r>
              <a:rPr lang="ru-RU" i="1"/>
              <a:t>HMAC </a:t>
            </a:r>
            <a:r>
              <a:rPr lang="ru-RU" i="1" smtClean="0"/>
              <a:t>за допомогою OpenSSL:</a:t>
            </a:r>
            <a:endParaRPr lang="uk-UA" i="1" smtClean="0"/>
          </a:p>
          <a:p>
            <a:r>
              <a:rPr lang="en-US" smtClean="0"/>
              <a:t>$ echo -n "secretmessage.txt" | openssl dgst -sha256 -hmac "mysecretkey"</a:t>
            </a:r>
            <a:endParaRPr lang="ru-RU"/>
          </a:p>
        </p:txBody>
      </p:sp>
    </p:spTree>
    <p:extLst>
      <p:ext uri="{BB962C8B-B14F-4D97-AF65-F5344CB8AC3E}">
        <p14:creationId xmlns:p14="http://schemas.microsoft.com/office/powerpoint/2010/main" val="3792648117"/>
      </p:ext>
    </p:extLst>
  </p:cSld>
  <p:clrMapOvr>
    <a:masterClrMapping/>
  </p:clrMapOvr>
  <p:transition/>
  <p:timing/>
</p:sld>
</file>

<file path=ppt/slides/slide1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Объект 4"/>
          <p:cNvPicPr>
            <a:picLocks noGrp="1" noChangeAspect="1"/>
          </p:cNvPicPr>
          <p:nvPr>
            <p:ph idx="1"/>
          </p:nvPr>
        </p:nvPicPr>
        <p:blipFill>
          <a:blip r:embed="rId3"/>
          <a:stretch>
            <a:fillRect/>
          </a:stretch>
        </p:blipFill>
        <p:spPr>
          <a:xfrm>
            <a:off x="6096000" y="678621"/>
            <a:ext cx="5597079" cy="5341560"/>
          </a:xfrm>
          <a:prstGeom prst="rect">
            <a:avLst/>
          </a:prstGeom>
        </p:spPr>
      </p:pic>
      <p:pic>
        <p:nvPicPr>
          <p:cNvPr id="4" name="Рисунок 3"/>
          <p:cNvPicPr>
            <a:picLocks noChangeAspect="1"/>
          </p:cNvPicPr>
          <p:nvPr/>
        </p:nvPicPr>
        <p:blipFill>
          <a:blip r:embed="rId4"/>
          <a:stretch>
            <a:fillRect/>
          </a:stretch>
        </p:blipFill>
        <p:spPr>
          <a:xfrm>
            <a:off x="177019" y="678622"/>
            <a:ext cx="5575948" cy="5341560"/>
          </a:xfrm>
          <a:prstGeom prst="rect">
            <a:avLst/>
          </a:prstGeom>
        </p:spPr>
      </p:pic>
    </p:spTree>
    <p:extLst>
      <p:ext uri="{BB962C8B-B14F-4D97-AF65-F5344CB8AC3E}">
        <p14:creationId xmlns:p14="http://schemas.microsoft.com/office/powerpoint/2010/main" val="1972345072"/>
      </p:ext>
    </p:extLst>
  </p:cSld>
  <p:clrMapOvr>
    <a:masterClrMapping/>
  </p:clrMapOvr>
  <p:transition/>
  <p:timing/>
</p:sld>
</file>

<file path=ppt/slides/slide1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Рисунок 4"/>
          <p:cNvPicPr>
            <a:picLocks noChangeAspect="1"/>
          </p:cNvPicPr>
          <p:nvPr/>
        </p:nvPicPr>
        <p:blipFill>
          <a:blip r:embed="rId3"/>
          <a:stretch>
            <a:fillRect/>
          </a:stretch>
        </p:blipFill>
        <p:spPr>
          <a:xfrm>
            <a:off x="2504048" y="140677"/>
            <a:ext cx="7994479" cy="6607424"/>
          </a:xfrm>
          <a:prstGeom prst="rect">
            <a:avLst/>
          </a:prstGeom>
        </p:spPr>
      </p:pic>
    </p:spTree>
    <p:extLst>
      <p:ext uri="{BB962C8B-B14F-4D97-AF65-F5344CB8AC3E}">
        <p14:creationId xmlns:p14="http://schemas.microsoft.com/office/powerpoint/2010/main" val="2195953290"/>
      </p:ext>
    </p:extLst>
  </p:cSld>
  <p:clrMapOvr>
    <a:masterClrMapping/>
  </p:clrMapOvr>
  <p:transition/>
  <p:timing/>
</p:sld>
</file>

<file path=ppt/slides/slide1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Рисунок 3"/>
          <p:cNvPicPr>
            <a:picLocks noChangeAspect="1"/>
          </p:cNvPicPr>
          <p:nvPr/>
        </p:nvPicPr>
        <p:blipFill>
          <a:blip r:embed="rId3"/>
          <a:stretch>
            <a:fillRect/>
          </a:stretch>
        </p:blipFill>
        <p:spPr>
          <a:xfrm>
            <a:off x="2514600" y="1234136"/>
            <a:ext cx="7384397" cy="5355597"/>
          </a:xfrm>
          <a:prstGeom prst="rect">
            <a:avLst/>
          </a:prstGeom>
        </p:spPr>
      </p:pic>
      <p:sp>
        <p:nvSpPr>
          <p:cNvPr id="5" name="TextBox 4"/>
          <p:cNvSpPr txBox="1"/>
          <p:nvPr/>
        </p:nvSpPr>
        <p:spPr>
          <a:xfrm>
            <a:off x="1603716" y="745588"/>
            <a:ext cx="2377382" cy="369332"/>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uk-UA" smtClean="0"/>
              <a:t>Приклад. Схема </a:t>
            </a:r>
            <a:r>
              <a:rPr lang="en-US" smtClean="0"/>
              <a:t>CMAC</a:t>
            </a:r>
            <a:endParaRPr lang="ru-RU"/>
          </a:p>
        </p:txBody>
      </p:sp>
    </p:spTree>
    <p:extLst>
      <p:ext uri="{BB962C8B-B14F-4D97-AF65-F5344CB8AC3E}">
        <p14:creationId xmlns:p14="http://schemas.microsoft.com/office/powerpoint/2010/main" val="3521885258"/>
      </p:ext>
    </p:extLst>
  </p:cSld>
  <p:clrMapOvr>
    <a:masterClrMapping/>
  </p:clrMapOvr>
  <p:transition/>
  <p:timing/>
</p:sld>
</file>

<file path=ppt/slides/slide1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825137" y="117412"/>
            <a:ext cx="10515600" cy="1325563"/>
          </a:xfrm>
        </p:spPr>
        <p:txBody>
          <a:bodyPr>
            <a:normAutofit/>
          </a:bodyPr>
          <a:lstStyle/>
          <a:p>
            <a:r>
              <a:rPr lang="uk-UA" sz="3200" b="1" smtClean="0"/>
              <a:t>Протоколи передачі даних</a:t>
            </a:r>
            <a:endParaRPr lang="ru-RU" sz="3200" b="1"/>
          </a:p>
        </p:txBody>
      </p:sp>
      <p:pic>
        <p:nvPicPr>
          <p:cNvPr id="6" name="Объект 5"/>
          <p:cNvPicPr>
            <a:picLocks noGrp="1" noChangeAspect="1"/>
          </p:cNvPicPr>
          <p:nvPr>
            <p:ph idx="1"/>
          </p:nvPr>
        </p:nvPicPr>
        <p:blipFill>
          <a:blip r:embed="rId3"/>
          <a:stretch>
            <a:fillRect/>
          </a:stretch>
        </p:blipFill>
        <p:spPr>
          <a:xfrm>
            <a:off x="260169" y="3372997"/>
            <a:ext cx="4572000" cy="1962150"/>
          </a:xfrm>
          <a:prstGeom prst="rect">
            <a:avLst/>
          </a:prstGeom>
        </p:spPr>
      </p:pic>
      <p:pic>
        <p:nvPicPr>
          <p:cNvPr id="5" name="Рисунок 4"/>
          <p:cNvPicPr>
            <a:picLocks noChangeAspect="1"/>
          </p:cNvPicPr>
          <p:nvPr/>
        </p:nvPicPr>
        <p:blipFill>
          <a:blip r:embed="rId4"/>
          <a:stretch>
            <a:fillRect/>
          </a:stretch>
        </p:blipFill>
        <p:spPr>
          <a:xfrm>
            <a:off x="391886" y="2021074"/>
            <a:ext cx="4308566" cy="1808871"/>
          </a:xfrm>
          <a:prstGeom prst="rect">
            <a:avLst/>
          </a:prstGeom>
        </p:spPr>
      </p:pic>
      <p:sp>
        <p:nvSpPr>
          <p:cNvPr id="8" name="TextBox 7"/>
          <p:cNvSpPr txBox="1"/>
          <p:nvPr/>
        </p:nvSpPr>
        <p:spPr>
          <a:xfrm>
            <a:off x="5113391" y="2922004"/>
            <a:ext cx="6212535" cy="1815882"/>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itchFamily="34" charset="0"/>
              <a:buChar char="•"/>
            </a:pPr>
            <a:r>
              <a:rPr lang="uk-UA" sz="2800" smtClean="0"/>
              <a:t>Шифрування</a:t>
            </a:r>
          </a:p>
          <a:p>
            <a:pPr marL="457200" indent="-457200">
              <a:buFont typeface="Arial" pitchFamily="34" charset="0"/>
              <a:buChar char="•"/>
            </a:pPr>
            <a:r>
              <a:rPr lang="uk-UA" sz="2800" smtClean="0"/>
              <a:t>Хешування</a:t>
            </a:r>
          </a:p>
          <a:p>
            <a:pPr marL="457200" indent="-457200">
              <a:buFont typeface="Arial" pitchFamily="34" charset="0"/>
              <a:buChar char="•"/>
            </a:pPr>
            <a:r>
              <a:rPr lang="uk-UA" sz="2800" smtClean="0"/>
              <a:t>Цифровий підпис </a:t>
            </a:r>
          </a:p>
          <a:p>
            <a:pPr marL="457200" indent="-457200">
              <a:buFont typeface="Arial" pitchFamily="34" charset="0"/>
              <a:buChar char="•"/>
            </a:pPr>
            <a:r>
              <a:rPr lang="uk-UA" sz="2800" smtClean="0"/>
              <a:t>Інфраструктура відкритих ключів </a:t>
            </a:r>
            <a:r>
              <a:rPr lang="en-US" sz="2800" smtClean="0"/>
              <a:t>PKI</a:t>
            </a:r>
            <a:endParaRPr lang="ru-RU" sz="2800"/>
          </a:p>
        </p:txBody>
      </p:sp>
      <p:sp>
        <p:nvSpPr>
          <p:cNvPr id="9" name="Прямоугольник 8"/>
          <p:cNvSpPr/>
          <p:nvPr/>
        </p:nvSpPr>
        <p:spPr>
          <a:xfrm>
            <a:off x="825137" y="1184871"/>
            <a:ext cx="10338664" cy="523220"/>
          </a:xfrm>
          <a:prstGeom prst="rect">
            <a:avLst/>
          </a:prstGeom>
        </p:spPr>
        <p:txBody>
          <a:bodyPr wrap="non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uk-UA" sz="2800" smtClean="0"/>
              <a:t>Інструменти захисту конфіденційності, цілісності та аутентифікації:</a:t>
            </a:r>
            <a:endParaRPr lang="ru-RU" sz="2800"/>
          </a:p>
        </p:txBody>
      </p:sp>
      <p:cxnSp>
        <p:nvCxnSpPr>
          <p:cNvPr id="4" name="Прямая со стрелкой 3"/>
          <p:cNvCxnSpPr/>
          <p:nvPr/>
        </p:nvCxnSpPr>
        <p:spPr>
          <a:xfrm>
            <a:off x="391886" y="3829945"/>
            <a:ext cx="118001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973889"/>
      </p:ext>
    </p:extLst>
  </p:cSld>
  <p:clrMapOvr>
    <a:masterClrMapping/>
  </p:clrMapOvr>
  <p:transition/>
  <p:timing/>
</p:sld>
</file>

<file path=ppt/slides/slide1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3. </a:t>
            </a:r>
            <a:r>
              <a:rPr lang="ru-RU" smtClean="0"/>
              <a:t>Основні загрози безпеці</a:t>
            </a:r>
            <a:endParaRPr lang="uk-UA"/>
          </a:p>
        </p:txBody>
      </p:sp>
      <p:pic>
        <p:nvPicPr>
          <p:cNvPr id="6" name="Объект 3"/>
          <p:cNvPicPr>
            <a:picLocks noGrp="1" noChangeAspect="1"/>
          </p:cNvPicPr>
          <p:nvPr>
            <p:ph idx="1"/>
          </p:nvPr>
        </p:nvPicPr>
        <p:blipFill>
          <a:blip r:embed="rId3"/>
          <a:stretch>
            <a:fillRect/>
          </a:stretch>
        </p:blipFill>
        <p:spPr>
          <a:xfrm>
            <a:off x="1154954" y="2356886"/>
            <a:ext cx="7644778" cy="4197133"/>
          </a:xfrm>
          <a:prstGeom prst="rect">
            <a:avLst/>
          </a:prstGeom>
        </p:spPr>
      </p:pic>
    </p:spTree>
    <p:extLst>
      <p:ext uri="{BB962C8B-B14F-4D97-AF65-F5344CB8AC3E}">
        <p14:creationId xmlns:p14="http://schemas.microsoft.com/office/powerpoint/2010/main" val="3627029485"/>
      </p:ext>
    </p:extLst>
  </p:cSld>
  <p:clrMapOvr>
    <a:masterClrMapping/>
  </p:clrMapOvr>
  <p:transition/>
  <p:timing/>
</p:sld>
</file>

<file path=ppt/slides/slide1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Рисунок 3"/>
          <p:cNvPicPr>
            <a:picLocks noChangeAspect="1"/>
          </p:cNvPicPr>
          <p:nvPr/>
        </p:nvPicPr>
        <p:blipFill>
          <a:blip r:embed="rId2"/>
          <a:stretch>
            <a:fillRect/>
          </a:stretch>
        </p:blipFill>
        <p:spPr>
          <a:xfrm>
            <a:off x="2067950" y="417564"/>
            <a:ext cx="8094953" cy="6022646"/>
          </a:xfrm>
          <a:prstGeom prst="rect">
            <a:avLst/>
          </a:prstGeom>
        </p:spPr>
      </p:pic>
    </p:spTree>
    <p:extLst>
      <p:ext uri="{BB962C8B-B14F-4D97-AF65-F5344CB8AC3E}">
        <p14:creationId xmlns:p14="http://schemas.microsoft.com/office/powerpoint/2010/main" val="185433194"/>
      </p:ext>
    </p:extLst>
  </p:cSld>
  <p:clrMapOvr>
    <a:masterClrMapping/>
  </p:clrMapOvr>
  <p:transition/>
  <p:timing/>
</p:sld>
</file>

<file path=ppt/slides/slide1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Рисунок 3"/>
          <p:cNvPicPr>
            <a:picLocks noChangeAspect="1"/>
          </p:cNvPicPr>
          <p:nvPr/>
        </p:nvPicPr>
        <p:blipFill>
          <a:blip r:embed="rId2"/>
          <a:stretch>
            <a:fillRect/>
          </a:stretch>
        </p:blipFill>
        <p:spPr>
          <a:xfrm>
            <a:off x="337961" y="0"/>
            <a:ext cx="8557856" cy="6069478"/>
          </a:xfrm>
          <a:prstGeom prst="rect">
            <a:avLst/>
          </a:prstGeom>
        </p:spPr>
      </p:pic>
    </p:spTree>
    <p:extLst>
      <p:ext uri="{BB962C8B-B14F-4D97-AF65-F5344CB8AC3E}">
        <p14:creationId xmlns:p14="http://schemas.microsoft.com/office/powerpoint/2010/main" val="1457639332"/>
      </p:ext>
    </p:extLst>
  </p:cSld>
  <p:clrMapOvr>
    <a:masterClrMapping/>
  </p:clrMapOvr>
  <p:transition/>
  <p:timing/>
</p:sld>
</file>

<file path=ppt/slides/slide1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Рисунок 3"/>
          <p:cNvPicPr>
            <a:picLocks noChangeAspect="1"/>
          </p:cNvPicPr>
          <p:nvPr/>
        </p:nvPicPr>
        <p:blipFill>
          <a:blip r:embed="rId2"/>
          <a:stretch>
            <a:fillRect/>
          </a:stretch>
        </p:blipFill>
        <p:spPr>
          <a:xfrm>
            <a:off x="642718" y="365125"/>
            <a:ext cx="7277100" cy="5276850"/>
          </a:xfrm>
          <a:prstGeom prst="rect">
            <a:avLst/>
          </a:prstGeom>
        </p:spPr>
      </p:pic>
    </p:spTree>
    <p:extLst>
      <p:ext uri="{BB962C8B-B14F-4D97-AF65-F5344CB8AC3E}">
        <p14:creationId xmlns:p14="http://schemas.microsoft.com/office/powerpoint/2010/main" val="1531355732"/>
      </p:ext>
    </p:extLst>
  </p:cSld>
  <p:clrMapOvr>
    <a:masterClrMapping/>
  </p:clrMapOvr>
  <p:transition/>
  <p:timing/>
</p:sld>
</file>

<file path=ppt/slides/slide1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6146" name="Picture 2" descr="An Overview of Cryptography"/>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67786" y="259471"/>
            <a:ext cx="8104139" cy="626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49052"/>
      </p:ext>
    </p:extLst>
  </p:cSld>
  <p:clrMapOvr>
    <a:masterClrMapping/>
  </p:clrMapOvr>
  <p:transition/>
  <p:timing/>
</p:sld>
</file>

<file path=ppt/slides/slide1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1035483" y="0"/>
            <a:ext cx="10515600" cy="1325563"/>
          </a:xfrm>
        </p:spPr>
        <p:txBody>
          <a:bodyPr/>
          <a:lstStyle/>
          <a:p>
            <a:r>
              <a:rPr lang="en-US"/>
              <a:t>P</a:t>
            </a:r>
            <a:r>
              <a:rPr lang="en-US" smtClean="0"/>
              <a:t>ublic key infrastructure (PKI)</a:t>
            </a:r>
            <a:endParaRPr lang="ru-RU"/>
          </a:p>
        </p:txBody>
      </p:sp>
      <p:pic>
        <p:nvPicPr>
          <p:cNvPr id="3074" name="Picture 2" descr="Certificate authority - Wikiwand"/>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31913" y="2607241"/>
            <a:ext cx="6010069" cy="4250759"/>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p:cNvPicPr>
            <a:picLocks noChangeAspect="1"/>
          </p:cNvPicPr>
          <p:nvPr/>
        </p:nvPicPr>
        <p:blipFill>
          <a:blip r:embed="rId4"/>
          <a:stretch>
            <a:fillRect/>
          </a:stretch>
        </p:blipFill>
        <p:spPr>
          <a:xfrm>
            <a:off x="379828" y="2538338"/>
            <a:ext cx="4737648" cy="3468346"/>
          </a:xfrm>
          <a:prstGeom prst="rect">
            <a:avLst/>
          </a:prstGeom>
        </p:spPr>
      </p:pic>
      <p:sp>
        <p:nvSpPr>
          <p:cNvPr id="7" name="Прямоугольник 6"/>
          <p:cNvSpPr/>
          <p:nvPr/>
        </p:nvSpPr>
        <p:spPr>
          <a:xfrm>
            <a:off x="586154" y="1061010"/>
            <a:ext cx="9584788" cy="923330"/>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b="1" i="0" smtClean="0">
                <a:solidFill>
                  <a:srgbClr val="202122"/>
                </a:solidFill>
                <a:effectLst/>
                <a:latin typeface="Arial" pitchFamily="34" charset="0"/>
              </a:rPr>
              <a:t>Інфраструктура відкритих ключів</a:t>
            </a:r>
            <a:r>
              <a:rPr lang="ru-RU" b="0" i="0" smtClean="0">
                <a:solidFill>
                  <a:srgbClr val="202122"/>
                </a:solidFill>
                <a:effectLst/>
                <a:latin typeface="Arial" pitchFamily="34" charset="0"/>
              </a:rPr>
              <a:t> (</a:t>
            </a:r>
            <a:r>
              <a:rPr lang="en-US" b="0" i="0" smtClean="0">
                <a:solidFill>
                  <a:srgbClr val="202122"/>
                </a:solidFill>
                <a:effectLst/>
                <a:latin typeface="Arial" pitchFamily="34" charset="0"/>
              </a:rPr>
              <a:t>PKI) — </a:t>
            </a:r>
            <a:r>
              <a:rPr lang="ru-RU" b="0" i="0" smtClean="0">
                <a:solidFill>
                  <a:srgbClr val="202122"/>
                </a:solidFill>
                <a:effectLst/>
                <a:latin typeface="Arial" pitchFamily="34" charset="0"/>
              </a:rPr>
              <a:t>інтегрований комплекс методів та засобів (набір служб), призначених забезпечити впровадження та експлуатацію криптографічних систем з відкритими ключами</a:t>
            </a:r>
            <a:endParaRPr lang="ru-RU"/>
          </a:p>
        </p:txBody>
      </p:sp>
    </p:spTree>
    <p:extLst>
      <p:ext uri="{BB962C8B-B14F-4D97-AF65-F5344CB8AC3E}">
        <p14:creationId xmlns:p14="http://schemas.microsoft.com/office/powerpoint/2010/main" val="2157050495"/>
      </p:ext>
    </p:extLst>
  </p:cSld>
  <p:clrMapOvr>
    <a:masterClrMapping/>
  </p:clrMapOvr>
  <p:transition/>
  <p:timing/>
</p:sld>
</file>

<file path=ppt/slides/slide1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4" name="Рисунок 3"/>
          <p:cNvPicPr>
            <a:picLocks noChangeAspect="1"/>
          </p:cNvPicPr>
          <p:nvPr/>
        </p:nvPicPr>
        <p:blipFill>
          <a:blip r:embed="rId3"/>
          <a:stretch>
            <a:fillRect/>
          </a:stretch>
        </p:blipFill>
        <p:spPr>
          <a:xfrm>
            <a:off x="632900" y="334169"/>
            <a:ext cx="7399752" cy="6330899"/>
          </a:xfrm>
          <a:prstGeom prst="rect">
            <a:avLst/>
          </a:prstGeom>
        </p:spPr>
      </p:pic>
    </p:spTree>
    <p:extLst>
      <p:ext uri="{BB962C8B-B14F-4D97-AF65-F5344CB8AC3E}">
        <p14:creationId xmlns:p14="http://schemas.microsoft.com/office/powerpoint/2010/main" val="4228604414"/>
      </p:ext>
    </p:extLst>
  </p:cSld>
  <p:clrMapOvr>
    <a:masterClrMapping/>
  </p:clrMapOvr>
  <p:transition/>
  <p:timing/>
</p:sld>
</file>

<file path=ppt/slides/slide1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Рисунок 3"/>
          <p:cNvPicPr>
            <a:picLocks noChangeAspect="1"/>
          </p:cNvPicPr>
          <p:nvPr/>
        </p:nvPicPr>
        <p:blipFill>
          <a:blip r:embed="rId2"/>
          <a:stretch>
            <a:fillRect/>
          </a:stretch>
        </p:blipFill>
        <p:spPr>
          <a:xfrm>
            <a:off x="367937" y="1360404"/>
            <a:ext cx="4961710" cy="3706216"/>
          </a:xfrm>
          <a:prstGeom prst="rect">
            <a:avLst/>
          </a:prstGeom>
        </p:spPr>
      </p:pic>
      <p:pic>
        <p:nvPicPr>
          <p:cNvPr id="5" name="Рисунок 4"/>
          <p:cNvPicPr>
            <a:picLocks noChangeAspect="1"/>
          </p:cNvPicPr>
          <p:nvPr/>
        </p:nvPicPr>
        <p:blipFill>
          <a:blip r:embed="rId3"/>
          <a:stretch>
            <a:fillRect/>
          </a:stretch>
        </p:blipFill>
        <p:spPr>
          <a:xfrm>
            <a:off x="7546694" y="2062367"/>
            <a:ext cx="3919761" cy="2710121"/>
          </a:xfrm>
          <a:prstGeom prst="rect">
            <a:avLst/>
          </a:prstGeom>
        </p:spPr>
      </p:pic>
      <p:pic>
        <p:nvPicPr>
          <p:cNvPr id="6" name="Picture 2" descr="What Is a Certificate Authority (CA) and What Do They Do? - Hashed Out by  The SSL Store™"/>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9032" y="123929"/>
            <a:ext cx="6102438" cy="6435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003266"/>
      </p:ext>
    </p:extLst>
  </p:cSld>
  <p:clrMapOvr>
    <a:masterClrMapping/>
  </p:clrMapOvr>
  <p:transition/>
  <p:timing/>
</p:sld>
</file>

<file path=ppt/slides/slide1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198156" y="5860313"/>
            <a:ext cx="5309382" cy="1325563"/>
          </a:xfrm>
        </p:spPr>
        <p:txBody>
          <a:bodyPr>
            <a:normAutofit/>
          </a:bodyPr>
          <a:lstStyle/>
          <a:p>
            <a:r>
              <a:rPr lang="en-US" sz="2000"/>
              <a:t>“Certificate Request” (CSR)</a:t>
            </a:r>
            <a:endParaRPr lang="ru-RU" sz="2000"/>
          </a:p>
        </p:txBody>
      </p:sp>
      <p:pic>
        <p:nvPicPr>
          <p:cNvPr id="5" name="Объект 4"/>
          <p:cNvPicPr>
            <a:picLocks noGrp="1" noChangeAspect="1"/>
          </p:cNvPicPr>
          <p:nvPr>
            <p:ph idx="1"/>
          </p:nvPr>
        </p:nvPicPr>
        <p:blipFill>
          <a:blip r:embed="rId3"/>
          <a:stretch>
            <a:fillRect/>
          </a:stretch>
        </p:blipFill>
        <p:spPr>
          <a:xfrm>
            <a:off x="198156" y="4057310"/>
            <a:ext cx="3779629" cy="2336897"/>
          </a:xfrm>
          <a:prstGeom prst="rect">
            <a:avLst/>
          </a:prstGeom>
        </p:spPr>
      </p:pic>
      <p:pic>
        <p:nvPicPr>
          <p:cNvPr id="4" name="Рисунок 3"/>
          <p:cNvPicPr>
            <a:picLocks noChangeAspect="1"/>
          </p:cNvPicPr>
          <p:nvPr/>
        </p:nvPicPr>
        <p:blipFill>
          <a:blip r:embed="rId4"/>
          <a:stretch>
            <a:fillRect/>
          </a:stretch>
        </p:blipFill>
        <p:spPr>
          <a:xfrm>
            <a:off x="5443200" y="4057310"/>
            <a:ext cx="6302216" cy="2615362"/>
          </a:xfrm>
          <a:prstGeom prst="rect">
            <a:avLst/>
          </a:prstGeom>
        </p:spPr>
      </p:pic>
      <p:pic>
        <p:nvPicPr>
          <p:cNvPr id="6" name="Рисунок 5"/>
          <p:cNvPicPr>
            <a:picLocks noChangeAspect="1"/>
          </p:cNvPicPr>
          <p:nvPr/>
        </p:nvPicPr>
        <p:blipFill>
          <a:blip r:embed="rId5"/>
          <a:stretch>
            <a:fillRect/>
          </a:stretch>
        </p:blipFill>
        <p:spPr>
          <a:xfrm>
            <a:off x="1190688" y="149487"/>
            <a:ext cx="9918099" cy="3531262"/>
          </a:xfrm>
          <a:prstGeom prst="rect">
            <a:avLst/>
          </a:prstGeom>
        </p:spPr>
      </p:pic>
      <p:pic>
        <p:nvPicPr>
          <p:cNvPr id="7" name="Рисунок 6"/>
          <p:cNvPicPr>
            <a:picLocks noChangeAspect="1"/>
          </p:cNvPicPr>
          <p:nvPr/>
        </p:nvPicPr>
        <p:blipFill>
          <a:blip r:embed="rId6"/>
          <a:stretch>
            <a:fillRect/>
          </a:stretch>
        </p:blipFill>
        <p:spPr>
          <a:xfrm>
            <a:off x="6972953" y="3544106"/>
            <a:ext cx="4516728" cy="3122256"/>
          </a:xfrm>
          <a:prstGeom prst="rect">
            <a:avLst/>
          </a:prstGeom>
        </p:spPr>
      </p:pic>
    </p:spTree>
    <p:extLst>
      <p:ext uri="{BB962C8B-B14F-4D97-AF65-F5344CB8AC3E}">
        <p14:creationId xmlns:p14="http://schemas.microsoft.com/office/powerpoint/2010/main" val="132917317"/>
      </p:ext>
    </p:extLst>
  </p:cSld>
  <p:clrMapOvr>
    <a:masterClrMapping/>
  </p:clrMapOvr>
  <p:transition/>
  <p:timing/>
</p:sld>
</file>

<file path=ppt/slides/slide1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838200" y="365125"/>
            <a:ext cx="10515600" cy="732155"/>
          </a:xfrm>
        </p:spPr>
        <p:txBody>
          <a:bodyPr>
            <a:normAutofit/>
          </a:bodyPr>
          <a:lstStyle/>
          <a:p>
            <a:r>
              <a:rPr lang="ru-RU"/>
              <a:t>Процес </a:t>
            </a:r>
            <a:r>
              <a:rPr lang="ru-RU" smtClean="0"/>
              <a:t>валідації</a:t>
            </a:r>
            <a:endParaRPr lang="ru-RU"/>
          </a:p>
        </p:txBody>
      </p:sp>
      <p:pic>
        <p:nvPicPr>
          <p:cNvPr id="7170" name="Picture 2" descr="https://www.garykessler.net/library/images/crypto_cert.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3555" y="1516801"/>
            <a:ext cx="7216727" cy="48945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37957" y="6429314"/>
            <a:ext cx="8099590" cy="369332"/>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hlinkClick r:id="rId4"/>
              </a:rPr>
              <a:t>https://resources.infosecinstitute.com/topic/cybercrime-exploits-digital-certificates/</a:t>
            </a:r>
            <a:endParaRPr lang="ru-RU"/>
          </a:p>
        </p:txBody>
      </p:sp>
      <p:sp>
        <p:nvSpPr>
          <p:cNvPr id="5" name="Прямоугольник 4"/>
          <p:cNvSpPr/>
          <p:nvPr/>
        </p:nvSpPr>
        <p:spPr>
          <a:xfrm>
            <a:off x="7699720" y="577278"/>
            <a:ext cx="4323470" cy="5355312"/>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uk-UA" b="0" i="0" smtClean="0">
                <a:solidFill>
                  <a:srgbClr val="333333"/>
                </a:solidFill>
                <a:effectLst/>
                <a:latin typeface="CiscoSansTTLight"/>
              </a:rPr>
              <a:t>Браузери і застосунки виконують обов'язкову валідацію</a:t>
            </a:r>
            <a:r>
              <a:rPr lang="en-US" b="0" i="0" smtClean="0">
                <a:solidFill>
                  <a:srgbClr val="333333"/>
                </a:solidFill>
                <a:effectLst/>
                <a:latin typeface="CiscoSansTTLight"/>
              </a:rPr>
              <a:t> </a:t>
            </a:r>
            <a:r>
              <a:rPr lang="uk-UA" b="0" i="0" smtClean="0">
                <a:solidFill>
                  <a:srgbClr val="333333"/>
                </a:solidFill>
                <a:effectLst/>
                <a:latin typeface="CiscoSansTTLight"/>
              </a:rPr>
              <a:t>(перевірку) сертифіката, щоб переконатись, що він є дійсний. </a:t>
            </a:r>
          </a:p>
          <a:p>
            <a:pPr algn="just"/>
            <a:r>
              <a:rPr lang="uk-UA" b="0" i="0" smtClean="0">
                <a:solidFill>
                  <a:srgbClr val="333333"/>
                </a:solidFill>
                <a:effectLst/>
                <a:latin typeface="CiscoSansTTLight"/>
              </a:rPr>
              <a:t>Перевірка включає в себе наступні три процеси:</a:t>
            </a:r>
          </a:p>
          <a:p>
            <a:pPr algn="just">
              <a:buFont typeface="Arial" pitchFamily="34" charset="0"/>
              <a:buChar char="•"/>
            </a:pPr>
            <a:r>
              <a:rPr lang="uk-UA" b="0" i="0" smtClean="0">
                <a:solidFill>
                  <a:srgbClr val="333333"/>
                </a:solidFill>
                <a:effectLst/>
                <a:latin typeface="CiscoSansTTLight"/>
              </a:rPr>
              <a:t>Дослідження сертифіката - прослідковується шлях сертифікації, з перевіркою кожного сертифікату, починаючи з сертифікату кореневого джерела сертифікатів (СА).</a:t>
            </a:r>
          </a:p>
          <a:p>
            <a:pPr algn="just">
              <a:buFont typeface="Arial" pitchFamily="34" charset="0"/>
              <a:buChar char="•"/>
            </a:pPr>
            <a:r>
              <a:rPr lang="uk-UA" b="0" i="0" smtClean="0">
                <a:solidFill>
                  <a:srgbClr val="333333"/>
                </a:solidFill>
                <a:effectLst/>
                <a:latin typeface="CiscoSansTTLight"/>
              </a:rPr>
              <a:t>Перевірка шляху - вибір сертифікату емітента (СА) для кожного сертифікату у ланцюжку</a:t>
            </a:r>
          </a:p>
          <a:p>
            <a:pPr algn="just">
              <a:buFont typeface="Arial" pitchFamily="34" charset="0"/>
              <a:buChar char="•"/>
            </a:pPr>
            <a:r>
              <a:rPr lang="uk-UA" b="0" i="0" smtClean="0">
                <a:solidFill>
                  <a:srgbClr val="333333"/>
                </a:solidFill>
                <a:effectLst/>
                <a:latin typeface="CiscoSansTTLight"/>
              </a:rPr>
              <a:t>Перевірка на відкликання - дозволяє переконатись у тому, що сертифікат не був відкликаний; якщо сертифікат відкликаний, то під час цієї перевірки встановлюється причина відкликання.</a:t>
            </a:r>
            <a:endParaRPr lang="uk-UA" b="0" i="0">
              <a:solidFill>
                <a:srgbClr val="333333"/>
              </a:solidFill>
              <a:effectLst/>
              <a:latin typeface="CiscoSansTTLight"/>
            </a:endParaRPr>
          </a:p>
        </p:txBody>
      </p:sp>
    </p:spTree>
    <p:extLst>
      <p:ext uri="{BB962C8B-B14F-4D97-AF65-F5344CB8AC3E}">
        <p14:creationId xmlns:p14="http://schemas.microsoft.com/office/powerpoint/2010/main" val="2880983547"/>
      </p:ext>
    </p:extLst>
  </p:cSld>
  <p:clrMapOvr>
    <a:masterClrMapping/>
  </p:clrMapOvr>
  <p:transition/>
  <p:timing/>
</p:sld>
</file>

<file path=ppt/slides/slide1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100" name="Picture 4" descr="Implementing Mutual SSL Authentication | by Susmit Sil | CloudBoos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4011" y="266017"/>
            <a:ext cx="10796076" cy="6293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784639"/>
      </p:ext>
    </p:extLst>
  </p:cSld>
  <p:clrMapOvr>
    <a:masterClrMapping/>
  </p:clrMapOvr>
  <p:transition/>
  <p:timing/>
</p:sld>
</file>

<file path=ppt/slides/slide1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5" name="Объект 4"/>
          <p:cNvSpPr>
            <a:spLocks noGrp="1"/>
          </p:cNvSpPr>
          <p:nvPr>
            <p:ph idx="1"/>
          </p:nvPr>
        </p:nvSpPr>
        <p:spPr>
          <a:xfrm>
            <a:off x="6717792" y="2398538"/>
            <a:ext cx="5352288" cy="4246943"/>
          </a:xfrm>
        </p:spPr>
        <p:txBody>
          <a:bodyPr>
            <a:normAutofit/>
          </a:bodyPr>
          <a:lstStyle/>
          <a:p>
            <a:pPr algn="just"/>
            <a:r>
              <a:rPr lang="uk-UA" smtClean="0"/>
              <a:t>Якщо </a:t>
            </a:r>
            <a:r>
              <a:rPr lang="uk-UA"/>
              <a:t>система </a:t>
            </a:r>
            <a:r>
              <a:rPr lang="uk-UA" smtClean="0"/>
              <a:t>захисту</a:t>
            </a:r>
            <a:r>
              <a:rPr lang="en-US" smtClean="0"/>
              <a:t> </a:t>
            </a:r>
            <a:r>
              <a:rPr lang="uk-UA" smtClean="0"/>
              <a:t>побудована </a:t>
            </a:r>
            <a:r>
              <a:rPr lang="uk-UA"/>
              <a:t>з урахуванням усіх сучасних методів та засобів </a:t>
            </a:r>
            <a:r>
              <a:rPr lang="uk-UA" smtClean="0"/>
              <a:t>захисту, ретельно</a:t>
            </a:r>
            <a:r>
              <a:rPr lang="en-US" smtClean="0"/>
              <a:t> </a:t>
            </a:r>
            <a:r>
              <a:rPr lang="uk-UA" smtClean="0"/>
              <a:t>підібраного </a:t>
            </a:r>
            <a:r>
              <a:rPr lang="uk-UA"/>
              <a:t>та </a:t>
            </a:r>
            <a:r>
              <a:rPr lang="uk-UA" smtClean="0"/>
              <a:t>навченого персоналу, </a:t>
            </a:r>
            <a:r>
              <a:rPr lang="uk-UA"/>
              <a:t>який не допускає помилок, </a:t>
            </a:r>
            <a:r>
              <a:rPr lang="uk-UA" smtClean="0"/>
              <a:t>то </a:t>
            </a:r>
            <a:r>
              <a:rPr lang="uk-UA"/>
              <a:t>навмисні дії порушників у </a:t>
            </a:r>
            <a:r>
              <a:rPr lang="uk-UA" smtClean="0"/>
              <a:t>такій системі </a:t>
            </a:r>
            <a:r>
              <a:rPr lang="uk-UA"/>
              <a:t>неможливі</a:t>
            </a:r>
            <a:r>
              <a:rPr lang="uk-UA" smtClean="0"/>
              <a:t>.</a:t>
            </a:r>
          </a:p>
          <a:p>
            <a:pPr algn="just"/>
            <a:r>
              <a:rPr lang="ru-RU" smtClean="0"/>
              <a:t>Основне правило </a:t>
            </a:r>
            <a:r>
              <a:rPr lang="ru-RU"/>
              <a:t>захисту інформації: </a:t>
            </a:r>
            <a:r>
              <a:rPr lang="ru-RU" b="1"/>
              <a:t>жодна система захисту не може </a:t>
            </a:r>
            <a:r>
              <a:rPr lang="ru-RU" b="1" smtClean="0"/>
              <a:t>довгий час </a:t>
            </a:r>
            <a:r>
              <a:rPr lang="ru-RU" b="1"/>
              <a:t>протистояти цілеспрямованим діям озброєного </a:t>
            </a:r>
            <a:r>
              <a:rPr lang="ru-RU" b="1" smtClean="0"/>
              <a:t>сучасними технологіями </a:t>
            </a:r>
            <a:r>
              <a:rPr lang="ru-RU" b="1"/>
              <a:t>кваліфікованого порушника</a:t>
            </a:r>
            <a:r>
              <a:rPr lang="ru-RU" b="1" smtClean="0"/>
              <a:t>.</a:t>
            </a:r>
          </a:p>
          <a:p>
            <a:pPr algn="just"/>
            <a:r>
              <a:rPr lang="ru-RU" smtClean="0"/>
              <a:t>Проблема </a:t>
            </a:r>
            <a:r>
              <a:rPr lang="ru-RU"/>
              <a:t>полягає не </a:t>
            </a:r>
            <a:r>
              <a:rPr lang="ru-RU" smtClean="0"/>
              <a:t>в тому</a:t>
            </a:r>
            <a:r>
              <a:rPr lang="ru-RU"/>
              <a:t>, чи подолають зловмисники систему захисту, а в тому, коли </a:t>
            </a:r>
            <a:r>
              <a:rPr lang="ru-RU" smtClean="0"/>
              <a:t>це відбудеться</a:t>
            </a:r>
            <a:r>
              <a:rPr lang="ru-RU"/>
              <a:t>.</a:t>
            </a:r>
            <a:endParaRPr lang="uk-UA"/>
          </a:p>
        </p:txBody>
      </p:sp>
      <p:pic>
        <p:nvPicPr>
          <p:cNvPr id="6" name="Рисунок 5"/>
          <p:cNvPicPr>
            <a:picLocks noChangeAspect="1"/>
          </p:cNvPicPr>
          <p:nvPr/>
        </p:nvPicPr>
        <p:blipFill>
          <a:blip r:embed="rId2"/>
          <a:stretch>
            <a:fillRect/>
          </a:stretch>
        </p:blipFill>
        <p:spPr>
          <a:xfrm>
            <a:off x="179594" y="2398538"/>
            <a:ext cx="6416278" cy="2856087"/>
          </a:xfrm>
          <a:prstGeom prst="rect">
            <a:avLst/>
          </a:prstGeom>
        </p:spPr>
      </p:pic>
      <p:pic>
        <p:nvPicPr>
          <p:cNvPr id="7" name="Рисунок 6"/>
          <p:cNvPicPr>
            <a:picLocks noChangeAspect="1"/>
          </p:cNvPicPr>
          <p:nvPr/>
        </p:nvPicPr>
        <p:blipFill>
          <a:blip r:embed="rId3"/>
          <a:stretch>
            <a:fillRect/>
          </a:stretch>
        </p:blipFill>
        <p:spPr>
          <a:xfrm>
            <a:off x="179594" y="5254625"/>
            <a:ext cx="6416278" cy="1125317"/>
          </a:xfrm>
          <a:prstGeom prst="rect">
            <a:avLst/>
          </a:prstGeom>
        </p:spPr>
      </p:pic>
      <p:sp>
        <p:nvSpPr>
          <p:cNvPr id="8" name="Заголовок 1"/>
          <p:cNvSpPr>
            <a:spLocks noGrp="1"/>
          </p:cNvSpPr>
          <p:nvPr>
            <p:ph type="title"/>
          </p:nvPr>
        </p:nvSpPr>
        <p:spPr/>
        <p:txBody>
          <a:bodyPr/>
          <a:lstStyle/>
          <a:p>
            <a:r>
              <a:rPr lang="uk-UA" smtClean="0"/>
              <a:t>3. </a:t>
            </a:r>
            <a:r>
              <a:rPr lang="ru-RU" smtClean="0"/>
              <a:t>Основні загрози безпеці</a:t>
            </a:r>
            <a:endParaRPr lang="uk-UA"/>
          </a:p>
        </p:txBody>
      </p:sp>
    </p:spTree>
    <p:extLst>
      <p:ext uri="{BB962C8B-B14F-4D97-AF65-F5344CB8AC3E}">
        <p14:creationId xmlns:p14="http://schemas.microsoft.com/office/powerpoint/2010/main" val="2373930523"/>
      </p:ext>
    </p:extLst>
  </p:cSld>
  <p:clrMapOvr>
    <a:masterClrMapping/>
  </p:clrMapOvr>
  <p:transition/>
  <p:timing/>
</p:sld>
</file>

<file path=ppt/slides/slide1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en-US" smtClean="0"/>
              <a:t>SSL. TLS</a:t>
            </a:r>
            <a:endParaRPr lang="ru-RU"/>
          </a:p>
        </p:txBody>
      </p:sp>
      <p:sp>
        <p:nvSpPr>
          <p:cNvPr id="3" name="Объект 2"/>
          <p:cNvSpPr>
            <a:spLocks noGrp="1"/>
          </p:cNvSpPr>
          <p:nvPr>
            <p:ph idx="1"/>
          </p:nvPr>
        </p:nvSpPr>
        <p:spPr>
          <a:xfrm>
            <a:off x="131384" y="1891831"/>
            <a:ext cx="6014776" cy="4024114"/>
          </a:xfrm>
        </p:spPr>
        <p:style>
          <a:lnRef idx="2">
            <a:schemeClr val="dk1"/>
          </a:lnRef>
          <a:fillRef idx="1">
            <a:schemeClr val="lt1"/>
          </a:fillRef>
          <a:effectRef idx="0">
            <a:schemeClr val="dk1"/>
          </a:effectRef>
          <a:fontRef idx="minor">
            <a:schemeClr val="dk1"/>
          </a:fontRef>
        </p:style>
        <p:txBody>
          <a:bodyPr>
            <a:normAutofit fontScale="62500" lnSpcReduction="20000"/>
          </a:bodyPr>
          <a:lstStyle>
            <a:lvl1pPr>
              <a:defRPr>
                <a:solidFill>
                  <a:srgbClr val="000000"/>
                </a:solidFill>
                <a:latin typeface="Calibri"/>
              </a:defRPr>
            </a:lvl1pPr>
            <a:lvl2pPr>
              <a:defRPr>
                <a:solidFill>
                  <a:srgbClr val="000000"/>
                </a:solidFill>
                <a:latin typeface="Calibri"/>
              </a:defRPr>
            </a:lvl2pPr>
            <a:lvl3pPr>
              <a:defRPr>
                <a:solidFill>
                  <a:srgbClr val="000000"/>
                </a:solidFill>
                <a:latin typeface="Calibri"/>
              </a:defRPr>
            </a:lvl3pPr>
            <a:lvl4pPr>
              <a:defRPr>
                <a:solidFill>
                  <a:srgbClr val="000000"/>
                </a:solidFill>
                <a:latin typeface="Calibri"/>
              </a:defRPr>
            </a:lvl4pPr>
            <a:lvl5pPr>
              <a:defRPr>
                <a:solidFill>
                  <a:srgbClr val="000000"/>
                </a:solidFill>
                <a:latin typeface="Calibri"/>
              </a:defRPr>
            </a:lvl5pPr>
            <a:lvl6pPr>
              <a:defRPr>
                <a:solidFill>
                  <a:srgbClr val="000000"/>
                </a:solidFill>
                <a:latin typeface="Calibri"/>
              </a:defRPr>
            </a:lvl6pPr>
            <a:lvl7pPr>
              <a:defRPr>
                <a:solidFill>
                  <a:srgbClr val="000000"/>
                </a:solidFill>
                <a:latin typeface="Calibri"/>
              </a:defRPr>
            </a:lvl7pPr>
            <a:lvl8pPr>
              <a:defRPr>
                <a:solidFill>
                  <a:srgbClr val="000000"/>
                </a:solidFill>
                <a:latin typeface="Calibri"/>
              </a:defRPr>
            </a:lvl8pPr>
            <a:lvl9pPr>
              <a:defRPr>
                <a:solidFill>
                  <a:srgbClr val="000000"/>
                </a:solidFill>
                <a:latin typeface="Calibri"/>
              </a:defRPr>
            </a:lvl9pPr>
          </a:lstStyle>
          <a:p>
            <a:r>
              <a:rPr lang="ru-RU" err="1" smtClean="0"/>
              <a:t>Протоколи </a:t>
            </a:r>
            <a:r>
              <a:rPr lang="en-US" smtClean="0"/>
              <a:t>SSL</a:t>
            </a:r>
            <a:r>
              <a:rPr lang="uk-UA" smtClean="0"/>
              <a:t> (</a:t>
            </a:r>
            <a:r>
              <a:rPr lang="en-US" smtClean="0"/>
              <a:t>Secure Sockets Layer</a:t>
            </a:r>
            <a:r>
              <a:rPr lang="uk-UA" smtClean="0"/>
              <a:t>)</a:t>
            </a:r>
            <a:r>
              <a:rPr lang="en-US" smtClean="0"/>
              <a:t> </a:t>
            </a:r>
            <a:r>
              <a:rPr lang="ru-RU" smtClean="0"/>
              <a:t>та </a:t>
            </a:r>
            <a:r>
              <a:rPr lang="en-US" smtClean="0"/>
              <a:t>TLS (Transport Layer Security) </a:t>
            </a:r>
            <a:r>
              <a:rPr lang="ru-RU" err="1" smtClean="0"/>
              <a:t>дозволяють двом сторонам ідентифікувати та автентифікувати одна одну та спілкуватися з конфіденційністю та цілісністю даних. </a:t>
            </a:r>
            <a:endParaRPr lang="en-US" smtClean="0"/>
          </a:p>
          <a:p>
            <a:r>
              <a:rPr lang="ru-RU" smtClean="0"/>
              <a:t>Протоколи </a:t>
            </a:r>
            <a:r>
              <a:rPr lang="en-US" smtClean="0"/>
              <a:t>SSL </a:t>
            </a:r>
            <a:r>
              <a:rPr lang="ru-RU" smtClean="0"/>
              <a:t>та </a:t>
            </a:r>
            <a:r>
              <a:rPr lang="en-US" smtClean="0"/>
              <a:t>TLS </a:t>
            </a:r>
            <a:r>
              <a:rPr lang="ru-RU" smtClean="0"/>
              <a:t>забезпечують безпеку зв'язку через Інтернет і дозволяють клієнтсько-серверним програмам здійснювати конфіденційну та надійну комунікацію. </a:t>
            </a:r>
            <a:endParaRPr lang="en-US" smtClean="0"/>
          </a:p>
          <a:p>
            <a:r>
              <a:rPr lang="ru-RU" smtClean="0"/>
              <a:t>Протоколи мають два рівні: протокол запису та протокол рукостискання, і вони нанесені над транспортним протоколом, таким як </a:t>
            </a:r>
            <a:r>
              <a:rPr lang="en-US" smtClean="0"/>
              <a:t>TCP / IP. </a:t>
            </a:r>
            <a:r>
              <a:rPr lang="ru-RU" smtClean="0"/>
              <a:t>Вони обидва використовують асиметричну та симетричну методи криптографії.</a:t>
            </a:r>
            <a:endParaRPr lang="en-US" smtClean="0"/>
          </a:p>
          <a:p>
            <a:r>
              <a:rPr lang="ru-RU" smtClean="0"/>
              <a:t>Підключення </a:t>
            </a:r>
            <a:r>
              <a:rPr lang="en-US" smtClean="0"/>
              <a:t>SSL </a:t>
            </a:r>
            <a:r>
              <a:rPr lang="ru-RU" smtClean="0"/>
              <a:t>або </a:t>
            </a:r>
            <a:r>
              <a:rPr lang="en-US" smtClean="0"/>
              <a:t>TLS </a:t>
            </a:r>
            <a:r>
              <a:rPr lang="ru-RU" smtClean="0"/>
              <a:t>ініціюється програмою, яка стає клієнтом </a:t>
            </a:r>
            <a:r>
              <a:rPr lang="en-US" smtClean="0"/>
              <a:t>SSL </a:t>
            </a:r>
            <a:r>
              <a:rPr lang="ru-RU" smtClean="0"/>
              <a:t>або </a:t>
            </a:r>
            <a:r>
              <a:rPr lang="en-US" smtClean="0"/>
              <a:t>TLS. </a:t>
            </a:r>
            <a:r>
              <a:rPr lang="ru-RU" smtClean="0"/>
              <a:t>Програма, яка отримує з'єднання, стає сервером </a:t>
            </a:r>
            <a:r>
              <a:rPr lang="en-US" smtClean="0"/>
              <a:t>SSL </a:t>
            </a:r>
            <a:r>
              <a:rPr lang="ru-RU" smtClean="0"/>
              <a:t>або </a:t>
            </a:r>
            <a:r>
              <a:rPr lang="en-US" smtClean="0"/>
              <a:t>TLS. </a:t>
            </a:r>
            <a:r>
              <a:rPr lang="ru-RU" smtClean="0"/>
              <a:t>Кожен новий сеанс починається з рукостискання, як це визначено протоколами </a:t>
            </a:r>
            <a:r>
              <a:rPr lang="en-US" smtClean="0"/>
              <a:t>SSL </a:t>
            </a:r>
            <a:r>
              <a:rPr lang="ru-RU" smtClean="0"/>
              <a:t>або </a:t>
            </a:r>
            <a:r>
              <a:rPr lang="en-US" smtClean="0"/>
              <a:t>TLS</a:t>
            </a:r>
            <a:endParaRPr lang="ru-RU"/>
          </a:p>
        </p:txBody>
      </p:sp>
      <p:pic>
        <p:nvPicPr>
          <p:cNvPr id="4" name="Рисунок 3"/>
          <p:cNvPicPr>
            <a:picLocks noChangeAspect="1"/>
          </p:cNvPicPr>
          <p:nvPr/>
        </p:nvPicPr>
        <p:blipFill>
          <a:blip r:embed="rId2"/>
          <a:stretch>
            <a:fillRect/>
          </a:stretch>
        </p:blipFill>
        <p:spPr>
          <a:xfrm>
            <a:off x="3034689" y="163982"/>
            <a:ext cx="2692371" cy="1498265"/>
          </a:xfrm>
          <a:prstGeom prst="rect">
            <a:avLst/>
          </a:prstGeom>
        </p:spPr>
      </p:pic>
      <p:sp>
        <p:nvSpPr>
          <p:cNvPr id="5" name="Прямоугольник 4"/>
          <p:cNvSpPr/>
          <p:nvPr/>
        </p:nvSpPr>
        <p:spPr>
          <a:xfrm>
            <a:off x="6592014" y="3512405"/>
            <a:ext cx="5281206" cy="3416320"/>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uk-UA" smtClean="0"/>
              <a:t>Кроки:</a:t>
            </a:r>
          </a:p>
          <a:p>
            <a:pPr marL="342900" indent="-342900">
              <a:buFont typeface="+mj-lt"/>
              <a:buAutoNum type="arabicPeriod"/>
            </a:pPr>
            <a:r>
              <a:rPr lang="ru-RU" smtClean="0"/>
              <a:t>Погодити версію протоколу для використання та обрати криптографічні алгоритми.</a:t>
            </a:r>
          </a:p>
          <a:p>
            <a:pPr marL="342900" indent="-342900">
              <a:buFont typeface="+mj-lt"/>
              <a:buAutoNum type="arabicPeriod"/>
            </a:pPr>
            <a:r>
              <a:rPr lang="ru-RU" smtClean="0"/>
              <a:t>Аутентифікувати один одного, обмінюючись та перевіряючи цифрові сертифікати.</a:t>
            </a:r>
          </a:p>
          <a:p>
            <a:pPr marL="342900" indent="-342900">
              <a:buFont typeface="+mj-lt"/>
              <a:buAutoNum type="arabicPeriod"/>
            </a:pPr>
            <a:r>
              <a:rPr lang="ru-RU" smtClean="0"/>
              <a:t>Використати асиметричні методи шифрування для створення спільного секретного ключа</a:t>
            </a:r>
            <a:r>
              <a:rPr lang="en-US" smtClean="0"/>
              <a:t> (RSA/DH)</a:t>
            </a:r>
            <a:r>
              <a:rPr lang="ru-RU" smtClean="0"/>
              <a:t>, що дозволяє уникнути проблеми розподілу ключів.</a:t>
            </a:r>
          </a:p>
          <a:p>
            <a:pPr marL="342900" indent="-342900">
              <a:buFont typeface="+mj-lt"/>
              <a:buAutoNum type="arabicPeriod"/>
            </a:pPr>
            <a:r>
              <a:rPr lang="ru-RU" smtClean="0"/>
              <a:t> Потім SSL або TLS використовує спільний ключ для симетричного шифрування повідомлень, що швидше, ніж асиметричне шифрування.</a:t>
            </a:r>
            <a:endParaRPr lang="ru-RU"/>
          </a:p>
        </p:txBody>
      </p:sp>
      <p:pic>
        <p:nvPicPr>
          <p:cNvPr id="6" name="Рисунок 5"/>
          <p:cNvPicPr>
            <a:picLocks noChangeAspect="1"/>
          </p:cNvPicPr>
          <p:nvPr/>
        </p:nvPicPr>
        <p:blipFill>
          <a:blip r:embed="rId3"/>
          <a:stretch>
            <a:fillRect/>
          </a:stretch>
        </p:blipFill>
        <p:spPr>
          <a:xfrm>
            <a:off x="6565260" y="365125"/>
            <a:ext cx="5626740" cy="3147280"/>
          </a:xfrm>
          <a:prstGeom prst="rect">
            <a:avLst/>
          </a:prstGeom>
        </p:spPr>
      </p:pic>
      <p:pic>
        <p:nvPicPr>
          <p:cNvPr id="7" name="Рисунок 6"/>
          <p:cNvPicPr>
            <a:picLocks noChangeAspect="1"/>
          </p:cNvPicPr>
          <p:nvPr/>
        </p:nvPicPr>
        <p:blipFill>
          <a:blip r:embed="rId4"/>
          <a:stretch>
            <a:fillRect/>
          </a:stretch>
        </p:blipFill>
        <p:spPr>
          <a:xfrm>
            <a:off x="2043249" y="6117088"/>
            <a:ext cx="2514600" cy="542925"/>
          </a:xfrm>
          <a:prstGeom prst="rect">
            <a:avLst/>
          </a:prstGeom>
        </p:spPr>
      </p:pic>
    </p:spTree>
    <p:extLst>
      <p:ext uri="{BB962C8B-B14F-4D97-AF65-F5344CB8AC3E}">
        <p14:creationId xmlns:p14="http://schemas.microsoft.com/office/powerpoint/2010/main" val="3995965541"/>
      </p:ext>
    </p:extLst>
  </p:cSld>
  <p:clrMapOvr>
    <a:masterClrMapping/>
  </p:clrMapOvr>
  <p:transition/>
  <p:timing/>
</p:sld>
</file>

<file path=ppt/slides/slide1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Рівні </a:t>
            </a:r>
            <a:r>
              <a:rPr lang="en-US" smtClean="0"/>
              <a:t>TLS</a:t>
            </a:r>
            <a:endParaRPr lang="ru-RU"/>
          </a:p>
        </p:txBody>
      </p:sp>
      <p:pic>
        <p:nvPicPr>
          <p:cNvPr id="4" name="Рисунок 3"/>
          <p:cNvPicPr>
            <a:picLocks noChangeAspect="1"/>
          </p:cNvPicPr>
          <p:nvPr/>
        </p:nvPicPr>
        <p:blipFill>
          <a:blip r:embed="rId3"/>
          <a:stretch>
            <a:fillRect/>
          </a:stretch>
        </p:blipFill>
        <p:spPr>
          <a:xfrm>
            <a:off x="1200268" y="2484392"/>
            <a:ext cx="10153532" cy="3184888"/>
          </a:xfrm>
          <a:prstGeom prst="rect">
            <a:avLst/>
          </a:prstGeom>
        </p:spPr>
      </p:pic>
    </p:spTree>
    <p:extLst>
      <p:ext uri="{BB962C8B-B14F-4D97-AF65-F5344CB8AC3E}">
        <p14:creationId xmlns:p14="http://schemas.microsoft.com/office/powerpoint/2010/main" val="1051486758"/>
      </p:ext>
    </p:extLst>
  </p:cSld>
  <p:clrMapOvr>
    <a:masterClrMapping/>
  </p:clrMapOvr>
  <p:transition/>
  <p:timing/>
</p:sld>
</file>

<file path=ppt/slides/slide1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Рисунок 3"/>
          <p:cNvPicPr>
            <a:picLocks noChangeAspect="1"/>
          </p:cNvPicPr>
          <p:nvPr/>
        </p:nvPicPr>
        <p:blipFill>
          <a:blip r:embed="rId3"/>
          <a:stretch>
            <a:fillRect/>
          </a:stretch>
        </p:blipFill>
        <p:spPr>
          <a:xfrm>
            <a:off x="2797629" y="1873567"/>
            <a:ext cx="5831613" cy="4281273"/>
          </a:xfrm>
          <a:prstGeom prst="rect">
            <a:avLst/>
          </a:prstGeom>
        </p:spPr>
      </p:pic>
      <p:pic>
        <p:nvPicPr>
          <p:cNvPr id="5" name="Рисунок 4"/>
          <p:cNvPicPr>
            <a:picLocks noChangeAspect="1"/>
          </p:cNvPicPr>
          <p:nvPr/>
        </p:nvPicPr>
        <p:blipFill>
          <a:blip r:embed="rId4"/>
          <a:stretch>
            <a:fillRect/>
          </a:stretch>
        </p:blipFill>
        <p:spPr>
          <a:xfrm>
            <a:off x="696686" y="310378"/>
            <a:ext cx="10252382" cy="6412225"/>
          </a:xfrm>
          <a:prstGeom prst="rect">
            <a:avLst/>
          </a:prstGeom>
        </p:spPr>
      </p:pic>
    </p:spTree>
    <p:extLst>
      <p:ext uri="{BB962C8B-B14F-4D97-AF65-F5344CB8AC3E}">
        <p14:creationId xmlns:p14="http://schemas.microsoft.com/office/powerpoint/2010/main" val="528248004"/>
      </p:ext>
    </p:extLst>
  </p:cSld>
  <p:clrMapOvr>
    <a:masterClrMapping/>
  </p:clrMapOvr>
  <p:transition/>
  <p:timing/>
</p:sld>
</file>

<file path=ppt/slides/slide1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Сесії. Протокол передачі даних в </a:t>
            </a:r>
            <a:r>
              <a:rPr lang="en-US" smtClean="0"/>
              <a:t>TLS</a:t>
            </a:r>
            <a:endParaRPr lang="ru-RU"/>
          </a:p>
        </p:txBody>
      </p:sp>
      <p:pic>
        <p:nvPicPr>
          <p:cNvPr id="4" name="Рисунок 3"/>
          <p:cNvPicPr>
            <a:picLocks noChangeAspect="1"/>
          </p:cNvPicPr>
          <p:nvPr/>
        </p:nvPicPr>
        <p:blipFill>
          <a:blip r:embed="rId3"/>
          <a:stretch>
            <a:fillRect/>
          </a:stretch>
        </p:blipFill>
        <p:spPr>
          <a:xfrm>
            <a:off x="522513" y="1789611"/>
            <a:ext cx="3866606" cy="1933303"/>
          </a:xfrm>
          <a:prstGeom prst="rect">
            <a:avLst/>
          </a:prstGeom>
        </p:spPr>
      </p:pic>
      <p:pic>
        <p:nvPicPr>
          <p:cNvPr id="5" name="Рисунок 4"/>
          <p:cNvPicPr>
            <a:picLocks noChangeAspect="1"/>
          </p:cNvPicPr>
          <p:nvPr/>
        </p:nvPicPr>
        <p:blipFill>
          <a:blip r:embed="rId4"/>
          <a:stretch>
            <a:fillRect/>
          </a:stretch>
        </p:blipFill>
        <p:spPr>
          <a:xfrm>
            <a:off x="4585061" y="1742067"/>
            <a:ext cx="3463621" cy="2028389"/>
          </a:xfrm>
          <a:prstGeom prst="rect">
            <a:avLst/>
          </a:prstGeom>
        </p:spPr>
      </p:pic>
      <p:pic>
        <p:nvPicPr>
          <p:cNvPr id="6" name="Рисунок 5"/>
          <p:cNvPicPr>
            <a:picLocks noChangeAspect="1"/>
          </p:cNvPicPr>
          <p:nvPr/>
        </p:nvPicPr>
        <p:blipFill>
          <a:blip r:embed="rId5"/>
          <a:stretch>
            <a:fillRect/>
          </a:stretch>
        </p:blipFill>
        <p:spPr>
          <a:xfrm>
            <a:off x="8473400" y="1631141"/>
            <a:ext cx="3718600" cy="2139315"/>
          </a:xfrm>
          <a:prstGeom prst="rect">
            <a:avLst/>
          </a:prstGeom>
        </p:spPr>
      </p:pic>
      <p:pic>
        <p:nvPicPr>
          <p:cNvPr id="7" name="Рисунок 6"/>
          <p:cNvPicPr>
            <a:picLocks noChangeAspect="1"/>
          </p:cNvPicPr>
          <p:nvPr/>
        </p:nvPicPr>
        <p:blipFill>
          <a:blip r:embed="rId6"/>
          <a:stretch>
            <a:fillRect/>
          </a:stretch>
        </p:blipFill>
        <p:spPr>
          <a:xfrm>
            <a:off x="404949" y="4232367"/>
            <a:ext cx="4052716" cy="2366144"/>
          </a:xfrm>
          <a:prstGeom prst="rect">
            <a:avLst/>
          </a:prstGeom>
        </p:spPr>
      </p:pic>
      <p:pic>
        <p:nvPicPr>
          <p:cNvPr id="8" name="Рисунок 7"/>
          <p:cNvPicPr>
            <a:picLocks noChangeAspect="1"/>
          </p:cNvPicPr>
          <p:nvPr/>
        </p:nvPicPr>
        <p:blipFill>
          <a:blip r:embed="rId7"/>
          <a:stretch>
            <a:fillRect/>
          </a:stretch>
        </p:blipFill>
        <p:spPr>
          <a:xfrm>
            <a:off x="4585060" y="4336870"/>
            <a:ext cx="4049801" cy="2362384"/>
          </a:xfrm>
          <a:prstGeom prst="rect">
            <a:avLst/>
          </a:prstGeom>
        </p:spPr>
      </p:pic>
      <p:pic>
        <p:nvPicPr>
          <p:cNvPr id="10" name="Рисунок 9"/>
          <p:cNvPicPr>
            <a:picLocks noChangeAspect="1"/>
          </p:cNvPicPr>
          <p:nvPr/>
        </p:nvPicPr>
        <p:blipFill>
          <a:blip r:embed="rId8"/>
          <a:stretch>
            <a:fillRect/>
          </a:stretch>
        </p:blipFill>
        <p:spPr>
          <a:xfrm>
            <a:off x="7869293" y="4611207"/>
            <a:ext cx="1076325" cy="285750"/>
          </a:xfrm>
          <a:prstGeom prst="rect">
            <a:avLst/>
          </a:prstGeom>
        </p:spPr>
      </p:pic>
      <p:pic>
        <p:nvPicPr>
          <p:cNvPr id="11" name="Рисунок 10"/>
          <p:cNvPicPr>
            <a:picLocks noChangeAspect="1"/>
          </p:cNvPicPr>
          <p:nvPr/>
        </p:nvPicPr>
        <p:blipFill>
          <a:blip r:embed="rId9"/>
          <a:stretch>
            <a:fillRect/>
          </a:stretch>
        </p:blipFill>
        <p:spPr>
          <a:xfrm>
            <a:off x="9912269" y="5438087"/>
            <a:ext cx="1295400" cy="457200"/>
          </a:xfrm>
          <a:prstGeom prst="rect">
            <a:avLst/>
          </a:prstGeom>
        </p:spPr>
      </p:pic>
    </p:spTree>
    <p:extLst>
      <p:ext uri="{BB962C8B-B14F-4D97-AF65-F5344CB8AC3E}">
        <p14:creationId xmlns:p14="http://schemas.microsoft.com/office/powerpoint/2010/main" val="2895739466"/>
      </p:ext>
    </p:extLst>
  </p:cSld>
  <p:clrMapOvr>
    <a:masterClrMapping/>
  </p:clrMapOvr>
  <p:transition/>
  <p:timing/>
</p:sld>
</file>

<file path=ppt/slides/slide1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Объект 2"/>
          <p:cNvSpPr>
            <a:spLocks noGrp="1"/>
          </p:cNvSpPr>
          <p:nvPr>
            <p:ph idx="1"/>
          </p:nvPr>
        </p:nvSpPr>
        <p:spPr>
          <a:xfrm>
            <a:off x="112542" y="126608"/>
            <a:ext cx="7005710" cy="6316394"/>
          </a:xfrm>
        </p:spPr>
        <p:txBody>
          <a:bodyPr>
            <a:normAutofit fontScale="55000" lnSpcReduction="20000"/>
          </a:bodyPr>
          <a:lstStyle/>
          <a:p>
            <a:pPr marL="514350" indent="-514350" algn="just">
              <a:buFont typeface="+mj-lt"/>
              <a:buAutoNum type="arabicPeriod"/>
            </a:pPr>
            <a:r>
              <a:rPr lang="uk-UA" smtClean="0"/>
              <a:t>Клієнт</a:t>
            </a:r>
            <a:r>
              <a:rPr lang="ru-RU" smtClean="0"/>
              <a:t> </a:t>
            </a:r>
            <a:r>
              <a:rPr lang="ru-RU"/>
              <a:t>відправляє вітання (</a:t>
            </a:r>
            <a:r>
              <a:rPr lang="ru-RU">
                <a:hlinkClick r:id="rId3" tooltip="Англійська мова"/>
              </a:rPr>
              <a:t>англ.</a:t>
            </a:r>
            <a:r>
              <a:rPr lang="ru-RU"/>
              <a:t> </a:t>
            </a:r>
            <a:r>
              <a:rPr lang="en-US" i="1"/>
              <a:t>client hello</a:t>
            </a:r>
            <a:r>
              <a:rPr lang="en-US"/>
              <a:t>) </a:t>
            </a:r>
            <a:r>
              <a:rPr lang="ru-RU"/>
              <a:t>в якому повідомляє серверу про підтримувану ним версію протоколу та список підтримуваних алгоритмів шифрування в порядку їх бажаності. </a:t>
            </a:r>
            <a:r>
              <a:rPr lang="ru-RU" smtClean="0"/>
              <a:t>Також це повідомлення має рядок випадкових байтів. Протокол дозволяє зазначати підтримувані клієнтом методи стиснення даних.</a:t>
            </a:r>
          </a:p>
          <a:p>
            <a:pPr marL="514350" indent="-514350" algn="just">
              <a:buFont typeface="+mj-lt"/>
              <a:buAutoNum type="arabicPeriod"/>
            </a:pPr>
            <a:r>
              <a:rPr lang="ru-RU" smtClean="0"/>
              <a:t>У відповідь сервер відправляє власне вітання (</a:t>
            </a:r>
            <a:r>
              <a:rPr lang="ru-RU" smtClean="0">
                <a:hlinkClick r:id="rId3" tooltip="Англійська мова"/>
              </a:rPr>
              <a:t>англ.</a:t>
            </a:r>
            <a:r>
              <a:rPr lang="ru-RU" smtClean="0"/>
              <a:t> </a:t>
            </a:r>
            <a:r>
              <a:rPr lang="en-US" i="1" smtClean="0"/>
              <a:t>server hello</a:t>
            </a:r>
            <a:r>
              <a:rPr lang="en-US" smtClean="0"/>
              <a:t>), </a:t>
            </a:r>
            <a:r>
              <a:rPr lang="ru-RU" smtClean="0"/>
              <a:t>в якому називає вибраний ним шифр (</a:t>
            </a:r>
            <a:r>
              <a:rPr lang="en-US" smtClean="0"/>
              <a:t>CipherSuite) </a:t>
            </a:r>
            <a:r>
              <a:rPr lang="ru-RU" smtClean="0"/>
              <a:t>із запропонованого клієнтом переліку, ідентифікатор сеансу (</a:t>
            </a:r>
            <a:r>
              <a:rPr lang="ru-RU" smtClean="0">
                <a:hlinkClick r:id="rId3" tooltip="Англійська мова"/>
              </a:rPr>
              <a:t>англ.</a:t>
            </a:r>
            <a:r>
              <a:rPr lang="ru-RU" smtClean="0"/>
              <a:t> </a:t>
            </a:r>
            <a:r>
              <a:rPr lang="en-US" i="1" smtClean="0"/>
              <a:t>session ID</a:t>
            </a:r>
            <a:r>
              <a:rPr lang="en-US" smtClean="0"/>
              <a:t>) </a:t>
            </a:r>
            <a:r>
              <a:rPr lang="ru-RU" smtClean="0"/>
              <a:t>та рядок випадкових байтів. Також сервер віправляє свій цифровий сертифікат. Якщо сервер потребує цифровий сертифікат клієнта для його автентифікації, то до відповіді додається відповідний запит (</a:t>
            </a:r>
            <a:r>
              <a:rPr lang="ru-RU" smtClean="0">
                <a:hlinkClick r:id="rId3" tooltip="Англійська мова"/>
              </a:rPr>
              <a:t>англ.</a:t>
            </a:r>
            <a:r>
              <a:rPr lang="ru-RU" smtClean="0"/>
              <a:t> </a:t>
            </a:r>
            <a:r>
              <a:rPr lang="en-US" i="1" smtClean="0"/>
              <a:t>client certificate request</a:t>
            </a:r>
            <a:r>
              <a:rPr lang="en-US" smtClean="0"/>
              <a:t>) </a:t>
            </a:r>
            <a:r>
              <a:rPr lang="ru-RU" smtClean="0"/>
              <a:t>та перелік підтримуваних типів сертифікатів та унікальні імена (</a:t>
            </a:r>
            <a:r>
              <a:rPr lang="ru-RU" smtClean="0">
                <a:hlinkClick r:id="rId3" tooltip="Англійська мова"/>
              </a:rPr>
              <a:t>англ.</a:t>
            </a:r>
            <a:r>
              <a:rPr lang="ru-RU" smtClean="0"/>
              <a:t> </a:t>
            </a:r>
            <a:r>
              <a:rPr lang="en-US" i="1" smtClean="0"/>
              <a:t>Distinguished Name</a:t>
            </a:r>
            <a:r>
              <a:rPr lang="en-US" smtClean="0"/>
              <a:t>; DN) </a:t>
            </a:r>
            <a:r>
              <a:rPr lang="ru-RU" smtClean="0"/>
              <a:t>центрів сертифікації (</a:t>
            </a:r>
            <a:r>
              <a:rPr lang="ru-RU" smtClean="0">
                <a:hlinkClick r:id="rId3" tooltip="Англійська мова"/>
              </a:rPr>
              <a:t>англ.</a:t>
            </a:r>
            <a:r>
              <a:rPr lang="ru-RU" smtClean="0"/>
              <a:t> </a:t>
            </a:r>
            <a:r>
              <a:rPr lang="en-US" i="1" smtClean="0"/>
              <a:t>Certification Authority</a:t>
            </a:r>
            <a:r>
              <a:rPr lang="en-US" smtClean="0"/>
              <a:t>; CA).</a:t>
            </a:r>
          </a:p>
          <a:p>
            <a:pPr marL="514350" indent="-514350" algn="just">
              <a:buFont typeface="+mj-lt"/>
              <a:buAutoNum type="arabicPeriod"/>
            </a:pPr>
            <a:r>
              <a:rPr lang="ru-RU" smtClean="0"/>
              <a:t>Клієнт </a:t>
            </a:r>
            <a:r>
              <a:rPr lang="ru-RU"/>
              <a:t>перевіряє (верифікує) отриманий цифровий сертифікат сервера.</a:t>
            </a:r>
          </a:p>
          <a:p>
            <a:pPr marL="514350" indent="-514350" algn="just">
              <a:buFont typeface="+mj-lt"/>
              <a:buAutoNum type="arabicPeriod"/>
            </a:pPr>
            <a:r>
              <a:rPr lang="ru-RU"/>
              <a:t>Клієнт відправляє у відповідь рядок випадкових байтів зашифровану відкритим ключем сервера. Цей рядок необхідний для шифрування даних при подальшому обміні.</a:t>
            </a:r>
          </a:p>
          <a:p>
            <a:pPr marL="514350" indent="-514350" algn="just">
              <a:buFont typeface="+mj-lt"/>
              <a:buAutoNum type="arabicPeriod"/>
            </a:pPr>
            <a:r>
              <a:rPr lang="ru-RU"/>
              <a:t>Якщо сервер запитав сертифікат клієнта, то до відповіді додається рядок з випадковими байтами, який клієнт шифрує своїм приватним ключем, та цифровий сертифікат клієнта. Якщо клієнт не має сертифіката, то у відповідь відправляється відповідне попередження (</a:t>
            </a:r>
            <a:r>
              <a:rPr lang="ru-RU">
                <a:hlinkClick r:id="rId3" tooltip="Англійська мова"/>
              </a:rPr>
              <a:t>англ.</a:t>
            </a:r>
            <a:r>
              <a:rPr lang="ru-RU"/>
              <a:t> </a:t>
            </a:r>
            <a:r>
              <a:rPr lang="en-US" i="1"/>
              <a:t>no digital certificate alert</a:t>
            </a:r>
            <a:r>
              <a:rPr lang="en-US"/>
              <a:t>). </a:t>
            </a:r>
            <a:r>
              <a:rPr lang="ru-RU"/>
              <a:t>Якщо сервер налаштований на обов'язкову автентифікацію клієнтів, то на цьому процедура рукостискання може перерватись.</a:t>
            </a:r>
          </a:p>
          <a:p>
            <a:pPr marL="514350" indent="-514350" algn="just">
              <a:buFont typeface="+mj-lt"/>
              <a:buAutoNum type="arabicPeriod"/>
            </a:pPr>
            <a:r>
              <a:rPr lang="ru-RU"/>
              <a:t>Сервер перевіряє (верифікує) сертифікат клієнта.</a:t>
            </a:r>
          </a:p>
          <a:p>
            <a:pPr marL="514350" indent="-514350" algn="just">
              <a:buFont typeface="+mj-lt"/>
              <a:buAutoNum type="arabicPeriod"/>
            </a:pPr>
            <a:r>
              <a:rPr lang="ru-RU"/>
              <a:t>Клієнт відправляє повідомлення про успішне завершення рукостискання (</a:t>
            </a:r>
            <a:r>
              <a:rPr lang="ru-RU">
                <a:hlinkClick r:id="rId3" tooltip="Англійська мова"/>
              </a:rPr>
              <a:t>англ.</a:t>
            </a:r>
            <a:r>
              <a:rPr lang="ru-RU"/>
              <a:t> </a:t>
            </a:r>
            <a:r>
              <a:rPr lang="en-US" i="1"/>
              <a:t>finished</a:t>
            </a:r>
            <a:r>
              <a:rPr lang="en-US"/>
              <a:t>).</a:t>
            </a:r>
          </a:p>
          <a:p>
            <a:pPr marL="514350" indent="-514350" algn="just">
              <a:buFont typeface="+mj-lt"/>
              <a:buAutoNum type="arabicPeriod"/>
            </a:pPr>
            <a:r>
              <a:rPr lang="ru-RU"/>
              <a:t>Сервер відправляє повідомлення про успішне завершення рукостискання, яке зашифроване таємним ключем.</a:t>
            </a:r>
          </a:p>
          <a:p>
            <a:pPr marL="514350" indent="-514350" algn="just">
              <a:buFont typeface="+mj-lt"/>
              <a:buAutoNum type="arabicPeriod"/>
            </a:pPr>
            <a:r>
              <a:rPr lang="ru-RU"/>
              <a:t>Тепер протягом сеансу клієнт та сервер можуть обмінюватись даними, зашифрованими спільним таємним ключем</a:t>
            </a:r>
            <a:r>
              <a:rPr lang="ru-RU" smtClean="0"/>
              <a:t>.</a:t>
            </a:r>
            <a:endParaRPr lang="ru-RU"/>
          </a:p>
        </p:txBody>
      </p:sp>
      <p:pic>
        <p:nvPicPr>
          <p:cNvPr id="4" name="Рисунок 3"/>
          <p:cNvPicPr>
            <a:picLocks noChangeAspect="1"/>
          </p:cNvPicPr>
          <p:nvPr/>
        </p:nvPicPr>
        <p:blipFill>
          <a:blip r:embed="rId4"/>
          <a:stretch>
            <a:fillRect/>
          </a:stretch>
        </p:blipFill>
        <p:spPr>
          <a:xfrm>
            <a:off x="7193281" y="998806"/>
            <a:ext cx="4998720" cy="4719513"/>
          </a:xfrm>
          <a:prstGeom prst="rect">
            <a:avLst/>
          </a:prstGeom>
        </p:spPr>
      </p:pic>
      <p:sp>
        <p:nvSpPr>
          <p:cNvPr id="5" name="Прямоугольник 4"/>
          <p:cNvSpPr/>
          <p:nvPr/>
        </p:nvSpPr>
        <p:spPr>
          <a:xfrm>
            <a:off x="8344106" y="126608"/>
            <a:ext cx="2938183" cy="369332"/>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i="1" smtClean="0">
                <a:solidFill>
                  <a:srgbClr val="161616"/>
                </a:solidFill>
                <a:effectLst/>
                <a:latin typeface="IBM Plex Sans"/>
              </a:rPr>
              <a:t>SSL or TLS handshake</a:t>
            </a:r>
            <a:endParaRPr lang="ru-RU" b="1"/>
          </a:p>
        </p:txBody>
      </p:sp>
    </p:spTree>
    <p:extLst>
      <p:ext uri="{BB962C8B-B14F-4D97-AF65-F5344CB8AC3E}">
        <p14:creationId xmlns:p14="http://schemas.microsoft.com/office/powerpoint/2010/main" val="2634348107"/>
      </p:ext>
    </p:extLst>
  </p:cSld>
  <p:clrMapOvr>
    <a:masterClrMapping/>
  </p:clrMapOvr>
  <p:transition/>
  <p:timing/>
</p:sld>
</file>

<file path=ppt/slides/slide1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ctrTitle"/>
          </p:nvPr>
        </p:nvSpPr>
        <p:spPr/>
        <p:txBody>
          <a:bodyPr>
            <a:normAutofit/>
          </a:bodyPr>
          <a:lstStyle/>
          <a:p>
            <a:r>
              <a:rPr lang="uk-UA" smtClean="0"/>
              <a:t>Цифрові підписи</a:t>
            </a:r>
            <a:endParaRPr lang="ru-RU"/>
          </a:p>
        </p:txBody>
      </p:sp>
      <p:sp>
        <p:nvSpPr>
          <p:cNvPr id="3" name="Подзаголовок 2"/>
          <p:cNvSpPr>
            <a:spLocks noGrp="1"/>
          </p:cNvSpPr>
          <p:nvPr>
            <p:ph type="subTitle" idx="1"/>
          </p:nvPr>
        </p:nvSpPr>
        <p:spPr/>
        <p:txBody>
          <a:bodyPr/>
          <a:lstStyle/>
          <a:p>
            <a:r>
              <a:rPr lang="uk-UA" smtClean="0"/>
              <a:t>Лекція </a:t>
            </a:r>
            <a:endParaRPr lang="ru-RU"/>
          </a:p>
        </p:txBody>
      </p:sp>
    </p:spTree>
    <p:extLst>
      <p:ext uri="{BB962C8B-B14F-4D97-AF65-F5344CB8AC3E}">
        <p14:creationId xmlns:p14="http://schemas.microsoft.com/office/powerpoint/2010/main" val="958426230"/>
      </p:ext>
    </p:extLst>
  </p:cSld>
  <p:clrMapOvr>
    <a:masterClrMapping/>
  </p:clrMapOvr>
  <p:transition/>
  <p:timing/>
</p:sld>
</file>

<file path=ppt/slides/slide1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en-US"/>
              <a:t>Digital </a:t>
            </a:r>
            <a:r>
              <a:rPr lang="en-US" smtClean="0"/>
              <a:t>signature</a:t>
            </a:r>
            <a:endParaRPr lang="ru-RU"/>
          </a:p>
        </p:txBody>
      </p:sp>
      <p:pic>
        <p:nvPicPr>
          <p:cNvPr id="4" name="Рисунок 3"/>
          <p:cNvPicPr>
            <a:picLocks noChangeAspect="1"/>
          </p:cNvPicPr>
          <p:nvPr/>
        </p:nvPicPr>
        <p:blipFill>
          <a:blip r:embed="rId3"/>
          <a:stretch>
            <a:fillRect/>
          </a:stretch>
        </p:blipFill>
        <p:spPr>
          <a:xfrm>
            <a:off x="593481" y="1448824"/>
            <a:ext cx="5115718" cy="5008245"/>
          </a:xfrm>
          <a:prstGeom prst="rect">
            <a:avLst/>
          </a:prstGeom>
        </p:spPr>
      </p:pic>
      <p:sp>
        <p:nvSpPr>
          <p:cNvPr id="5" name="Прямоугольник 4"/>
          <p:cNvSpPr/>
          <p:nvPr/>
        </p:nvSpPr>
        <p:spPr>
          <a:xfrm>
            <a:off x="6096000" y="4515654"/>
            <a:ext cx="6096000" cy="1754326"/>
          </a:xfrm>
          <a:prstGeom prst="rect">
            <a:avLst/>
          </a:prstGeom>
        </p:spPr>
        <p:txBody>
          <a:bodyPr>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itchFamily="34" charset="0"/>
              <a:buChar char="•"/>
            </a:pPr>
            <a:r>
              <a:rPr lang="ru-RU" b="0" i="0" smtClean="0">
                <a:solidFill>
                  <a:srgbClr val="333333"/>
                </a:solidFill>
                <a:effectLst/>
              </a:rPr>
              <a:t>Цифровий підпис (ЦП) допомагає встановити справжність, цілісність і неможливість відмови (невідхильність). </a:t>
            </a:r>
          </a:p>
          <a:p>
            <a:pPr marL="285750" indent="-285750">
              <a:buFont typeface="Arial" pitchFamily="34" charset="0"/>
              <a:buChar char="•"/>
            </a:pPr>
            <a:r>
              <a:rPr lang="ru-RU" err="1"/>
              <a:t>Кожен з користувачів має унікальний цифровий підпис, тому той, хто створив підпис під документом, не зможе пізніше заперечувати свого авторства.</a:t>
            </a:r>
          </a:p>
        </p:txBody>
      </p:sp>
      <p:pic>
        <p:nvPicPr>
          <p:cNvPr id="8" name="Picture 4" descr="Week 5: Cryptography: 3.2 Digital signatures and certificates - OpenLearn -  Open University - CYBER_B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916655" y="253217"/>
            <a:ext cx="5681863" cy="378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894840"/>
      </p:ext>
    </p:extLst>
  </p:cSld>
  <p:clrMapOvr>
    <a:masterClrMapping/>
  </p:clrMapOvr>
  <p:transition/>
  <p:timing/>
</p:sld>
</file>

<file path=ppt/slides/slide1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4" name="Прямоугольник 3"/>
          <p:cNvSpPr/>
          <p:nvPr/>
        </p:nvSpPr>
        <p:spPr>
          <a:xfrm>
            <a:off x="2336928" y="1280778"/>
            <a:ext cx="2018501" cy="369332"/>
          </a:xfrm>
          <a:prstGeom prst="rect">
            <a:avLst/>
          </a:prstGeom>
        </p:spPr>
        <p:txBody>
          <a:bodyPr wrap="non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i="0" smtClean="0">
                <a:solidFill>
                  <a:srgbClr val="292929"/>
                </a:solidFill>
                <a:effectLst/>
                <a:latin typeface="sohne"/>
              </a:rPr>
              <a:t>Digital Signature</a:t>
            </a:r>
            <a:endParaRPr lang="en-US" b="1" i="0">
              <a:solidFill>
                <a:srgbClr val="292929"/>
              </a:solidFill>
              <a:effectLst/>
              <a:latin typeface="sohne"/>
            </a:endParaRPr>
          </a:p>
        </p:txBody>
      </p:sp>
      <p:pic>
        <p:nvPicPr>
          <p:cNvPr id="10244" name="Picture 4" descr="Digital signature scheme for information non-repudiation in blockchain: a  state of the art review | EURASIP Journal on Wireless Communications and  Networking | Full Tex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2746" y="1848117"/>
            <a:ext cx="6446866" cy="4112819"/>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7244862" y="1465444"/>
            <a:ext cx="4740812" cy="4524315"/>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err="1" smtClean="0"/>
              <a:t>Зазвичай у процесі цифрового підпису бере участь три алгоритми:</a:t>
            </a:r>
            <a:r>
              <a:rPr lang="en-US" smtClean="0"/>
              <a:t> </a:t>
            </a:r>
            <a:endParaRPr lang="uk-UA" smtClean="0"/>
          </a:p>
          <a:p>
            <a:pPr marL="285750" indent="-285750">
              <a:buFont typeface="Arial" pitchFamily="34" charset="0"/>
              <a:buChar char="•"/>
            </a:pPr>
            <a:r>
              <a:rPr lang="ru-RU" b="1" err="1" smtClean="0"/>
              <a:t>Генерація ключа </a:t>
            </a:r>
            <a:r>
              <a:rPr lang="ru-RU" smtClean="0"/>
              <a:t>- цей алгоритм надає приватний ключ разом із відповідним відкритим ключем.</a:t>
            </a:r>
          </a:p>
          <a:p>
            <a:pPr marL="285750" indent="-285750">
              <a:buFont typeface="Arial" pitchFamily="34" charset="0"/>
              <a:buChar char="•"/>
            </a:pPr>
            <a:r>
              <a:rPr lang="ru-RU" b="1" err="1" smtClean="0"/>
              <a:t>Підписання </a:t>
            </a:r>
            <a:r>
              <a:rPr lang="ru-RU" smtClean="0"/>
              <a:t>- цей алгоритм виробляє підпис після отримання приватного ключа та повідомлення, яке підписується.</a:t>
            </a:r>
            <a:r>
              <a:rPr lang="en-US" smtClean="0"/>
              <a:t> </a:t>
            </a:r>
            <a:endParaRPr lang="uk-UA" smtClean="0"/>
          </a:p>
          <a:p>
            <a:pPr marL="285750" indent="-285750">
              <a:buFont typeface="Arial" pitchFamily="34" charset="0"/>
              <a:buChar char="•"/>
            </a:pPr>
            <a:r>
              <a:rPr lang="ru-RU" b="1" err="1" smtClean="0"/>
              <a:t>Перевірка</a:t>
            </a:r>
            <a:r>
              <a:rPr lang="ru-RU" smtClean="0"/>
              <a:t> - цей алгоритм перевіряє справжність повідомлення, перевіряючи його разом із підписом та відкритим ключем.</a:t>
            </a:r>
          </a:p>
          <a:p>
            <a:endParaRPr lang="en-US" smtClean="0"/>
          </a:p>
          <a:p>
            <a:r>
              <a:rPr lang="ru-RU" err="1" smtClean="0"/>
              <a:t>Використовуючи ці криптографічні алгоритми, підпис користувача не можна відтворити без доступу до його приватного ключа.</a:t>
            </a:r>
            <a:endParaRPr lang="ru-RU"/>
          </a:p>
        </p:txBody>
      </p:sp>
      <p:sp>
        <p:nvSpPr>
          <p:cNvPr id="7" name="Прямоугольник 6"/>
          <p:cNvSpPr/>
          <p:nvPr/>
        </p:nvSpPr>
        <p:spPr>
          <a:xfrm>
            <a:off x="1051631" y="304612"/>
            <a:ext cx="6945556" cy="584775"/>
          </a:xfrm>
          <a:prstGeom prst="rect">
            <a:avLst/>
          </a:prstGeom>
        </p:spPr>
        <p:txBody>
          <a:bodyPr wrap="non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z="3200" b="1" err="1" smtClean="0"/>
              <a:t>Процес створення цифрового підпису</a:t>
            </a:r>
            <a:endParaRPr lang="ru-RU" sz="3200" b="1"/>
          </a:p>
        </p:txBody>
      </p:sp>
    </p:spTree>
    <p:extLst>
      <p:ext uri="{BB962C8B-B14F-4D97-AF65-F5344CB8AC3E}">
        <p14:creationId xmlns:p14="http://schemas.microsoft.com/office/powerpoint/2010/main" val="2467887749"/>
      </p:ext>
    </p:extLst>
  </p:cSld>
  <p:clrMapOvr>
    <a:masterClrMapping/>
  </p:clrMapOvr>
  <p:transition/>
  <p:timing/>
</p:sld>
</file>

<file path=ppt/slides/slide1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Picture 2" descr="https://miro.medium.com/max/1366/1*UCn_xX0AOLxMKTb0xOeWfg.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0023" y="726778"/>
            <a:ext cx="10888394" cy="5189125"/>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5214970" y="119520"/>
            <a:ext cx="2018501" cy="369332"/>
          </a:xfrm>
          <a:prstGeom prst="rect">
            <a:avLst/>
          </a:prstGeom>
        </p:spPr>
        <p:txBody>
          <a:bodyPr wrap="non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i="0" smtClean="0">
                <a:solidFill>
                  <a:srgbClr val="292929"/>
                </a:solidFill>
                <a:effectLst/>
                <a:latin typeface="sohne"/>
              </a:rPr>
              <a:t>Digital Signature</a:t>
            </a:r>
            <a:endParaRPr lang="en-US" b="1" i="0">
              <a:solidFill>
                <a:srgbClr val="292929"/>
              </a:solidFill>
              <a:effectLst/>
              <a:latin typeface="sohne"/>
            </a:endParaRPr>
          </a:p>
        </p:txBody>
      </p:sp>
    </p:spTree>
    <p:extLst>
      <p:ext uri="{BB962C8B-B14F-4D97-AF65-F5344CB8AC3E}">
        <p14:creationId xmlns:p14="http://schemas.microsoft.com/office/powerpoint/2010/main" val="598742849"/>
      </p:ext>
    </p:extLst>
  </p:cSld>
  <p:clrMapOvr>
    <a:masterClrMapping/>
  </p:clrMapOvr>
  <p:transition/>
  <p:timing/>
</p:sld>
</file>

<file path=ppt/slides/slide1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endParaRPr lang="ru-RU"/>
          </a:p>
        </p:txBody>
      </p:sp>
      <p:pic>
        <p:nvPicPr>
          <p:cNvPr id="6" name="Рисунок 5"/>
          <p:cNvPicPr>
            <a:picLocks noChangeAspect="1"/>
          </p:cNvPicPr>
          <p:nvPr/>
        </p:nvPicPr>
        <p:blipFill>
          <a:blip r:embed="rId3"/>
          <a:stretch>
            <a:fillRect/>
          </a:stretch>
        </p:blipFill>
        <p:spPr>
          <a:xfrm>
            <a:off x="703384" y="212617"/>
            <a:ext cx="8173328" cy="6275563"/>
          </a:xfrm>
          <a:prstGeom prst="rect">
            <a:avLst/>
          </a:prstGeom>
        </p:spPr>
      </p:pic>
      <p:pic>
        <p:nvPicPr>
          <p:cNvPr id="9220" name="Picture 4" descr="https://upload.wikimedia.org/wikipedia/uk/2/2c/Digital_Signature_min.pn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03384" y="212617"/>
            <a:ext cx="8778241" cy="6583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486541"/>
      </p:ext>
    </p:extLst>
  </p:cSld>
  <p:clrMapOvr>
    <a:masterClrMapping/>
  </p:clrMapOvr>
  <p:transition/>
  <p:timing/>
</p:sld>
</file>

<file path=ppt/slides/slide1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a:t>3. </a:t>
            </a:r>
            <a:r>
              <a:rPr lang="ru-RU"/>
              <a:t>Основні загрози безпеці</a:t>
            </a:r>
            <a:endParaRPr lang="uk-UA"/>
          </a:p>
        </p:txBody>
      </p:sp>
      <p:pic>
        <p:nvPicPr>
          <p:cNvPr id="4" name="Рисунок 3"/>
          <p:cNvPicPr>
            <a:picLocks noChangeAspect="1"/>
          </p:cNvPicPr>
          <p:nvPr/>
        </p:nvPicPr>
        <p:blipFill>
          <a:blip r:embed="rId2"/>
          <a:stretch>
            <a:fillRect/>
          </a:stretch>
        </p:blipFill>
        <p:spPr>
          <a:xfrm>
            <a:off x="-92605" y="3072870"/>
            <a:ext cx="11496675" cy="3800475"/>
          </a:xfrm>
          <a:prstGeom prst="rect">
            <a:avLst/>
          </a:prstGeom>
        </p:spPr>
      </p:pic>
      <p:pic>
        <p:nvPicPr>
          <p:cNvPr id="5" name="Рисунок 4"/>
          <p:cNvPicPr>
            <a:picLocks noChangeAspect="1"/>
          </p:cNvPicPr>
          <p:nvPr/>
        </p:nvPicPr>
        <p:blipFill>
          <a:blip r:embed="rId3"/>
          <a:stretch>
            <a:fillRect/>
          </a:stretch>
        </p:blipFill>
        <p:spPr>
          <a:xfrm>
            <a:off x="361245" y="1697035"/>
            <a:ext cx="3190875" cy="2181225"/>
          </a:xfrm>
          <a:prstGeom prst="rect">
            <a:avLst/>
          </a:prstGeom>
        </p:spPr>
      </p:pic>
      <p:pic>
        <p:nvPicPr>
          <p:cNvPr id="6" name="Рисунок 5"/>
          <p:cNvPicPr>
            <a:picLocks noChangeAspect="1"/>
          </p:cNvPicPr>
          <p:nvPr/>
        </p:nvPicPr>
        <p:blipFill>
          <a:blip r:embed="rId4"/>
          <a:stretch>
            <a:fillRect/>
          </a:stretch>
        </p:blipFill>
        <p:spPr>
          <a:xfrm>
            <a:off x="9125656" y="1523472"/>
            <a:ext cx="2619375" cy="3057525"/>
          </a:xfrm>
          <a:prstGeom prst="rect">
            <a:avLst/>
          </a:prstGeom>
        </p:spPr>
      </p:pic>
    </p:spTree>
    <p:extLst>
      <p:ext uri="{BB962C8B-B14F-4D97-AF65-F5344CB8AC3E}">
        <p14:creationId xmlns:p14="http://schemas.microsoft.com/office/powerpoint/2010/main" val="3846722345"/>
      </p:ext>
    </p:extLst>
  </p:cSld>
  <p:clrMapOvr>
    <a:masterClrMapping/>
  </p:clrMapOvr>
  <p:transition/>
  <p:timing/>
</p:sld>
</file>

<file path=ppt/slides/slide1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Рисунок 3"/>
          <p:cNvPicPr>
            <a:picLocks noChangeAspect="1"/>
          </p:cNvPicPr>
          <p:nvPr/>
        </p:nvPicPr>
        <p:blipFill>
          <a:blip r:embed="rId3"/>
          <a:stretch>
            <a:fillRect/>
          </a:stretch>
        </p:blipFill>
        <p:spPr>
          <a:xfrm>
            <a:off x="-1" y="2032225"/>
            <a:ext cx="5956435" cy="4263472"/>
          </a:xfrm>
          <a:prstGeom prst="rect">
            <a:avLst/>
          </a:prstGeom>
        </p:spPr>
      </p:pic>
      <p:pic>
        <p:nvPicPr>
          <p:cNvPr id="5" name="Объект 3"/>
          <p:cNvPicPr>
            <a:picLocks noGrp="1" noChangeAspect="1"/>
          </p:cNvPicPr>
          <p:nvPr>
            <p:ph idx="1"/>
          </p:nvPr>
        </p:nvPicPr>
        <p:blipFill>
          <a:blip r:embed="rId4"/>
          <a:stretch>
            <a:fillRect/>
          </a:stretch>
        </p:blipFill>
        <p:spPr>
          <a:xfrm>
            <a:off x="6651172" y="2172829"/>
            <a:ext cx="5250688" cy="3982264"/>
          </a:xfrm>
          <a:prstGeom prst="rect">
            <a:avLst/>
          </a:prstGeom>
        </p:spPr>
      </p:pic>
    </p:spTree>
    <p:extLst>
      <p:ext uri="{BB962C8B-B14F-4D97-AF65-F5344CB8AC3E}">
        <p14:creationId xmlns:p14="http://schemas.microsoft.com/office/powerpoint/2010/main" val="3563152923"/>
      </p:ext>
    </p:extLst>
  </p:cSld>
  <p:clrMapOvr>
    <a:masterClrMapping/>
  </p:clrMapOvr>
  <p:transition/>
  <p:timing/>
</p:sld>
</file>

<file path=ppt/slides/slide1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Клієнт-сервер</a:t>
            </a:r>
            <a:endParaRPr lang="ru-RU"/>
          </a:p>
        </p:txBody>
      </p:sp>
      <p:pic>
        <p:nvPicPr>
          <p:cNvPr id="5" name="Рисунок 4"/>
          <p:cNvPicPr>
            <a:picLocks noChangeAspect="1"/>
          </p:cNvPicPr>
          <p:nvPr/>
        </p:nvPicPr>
        <p:blipFill>
          <a:blip r:embed="rId2"/>
          <a:stretch>
            <a:fillRect/>
          </a:stretch>
        </p:blipFill>
        <p:spPr>
          <a:xfrm>
            <a:off x="4479472" y="0"/>
            <a:ext cx="3861028" cy="2571298"/>
          </a:xfrm>
          <a:prstGeom prst="rect">
            <a:avLst/>
          </a:prstGeom>
        </p:spPr>
      </p:pic>
      <p:pic>
        <p:nvPicPr>
          <p:cNvPr id="6" name="Рисунок 5"/>
          <p:cNvPicPr>
            <a:picLocks noChangeAspect="1"/>
          </p:cNvPicPr>
          <p:nvPr/>
        </p:nvPicPr>
        <p:blipFill>
          <a:blip r:embed="rId3"/>
          <a:stretch>
            <a:fillRect/>
          </a:stretch>
        </p:blipFill>
        <p:spPr>
          <a:xfrm>
            <a:off x="4479473" y="2804479"/>
            <a:ext cx="3861028" cy="1673112"/>
          </a:xfrm>
          <a:prstGeom prst="rect">
            <a:avLst/>
          </a:prstGeom>
        </p:spPr>
      </p:pic>
      <p:pic>
        <p:nvPicPr>
          <p:cNvPr id="7" name="Рисунок 6"/>
          <p:cNvPicPr>
            <a:picLocks noChangeAspect="1"/>
          </p:cNvPicPr>
          <p:nvPr/>
        </p:nvPicPr>
        <p:blipFill>
          <a:blip r:embed="rId4"/>
          <a:stretch>
            <a:fillRect/>
          </a:stretch>
        </p:blipFill>
        <p:spPr>
          <a:xfrm>
            <a:off x="4479472" y="4535056"/>
            <a:ext cx="3861028" cy="2269715"/>
          </a:xfrm>
          <a:prstGeom prst="rect">
            <a:avLst/>
          </a:prstGeom>
        </p:spPr>
      </p:pic>
    </p:spTree>
    <p:extLst>
      <p:ext uri="{BB962C8B-B14F-4D97-AF65-F5344CB8AC3E}">
        <p14:creationId xmlns:p14="http://schemas.microsoft.com/office/powerpoint/2010/main" val="1847005185"/>
      </p:ext>
    </p:extLst>
  </p:cSld>
  <p:clrMapOvr>
    <a:masterClrMapping/>
  </p:clrMapOvr>
  <p:transition/>
  <p:timing/>
</p:sld>
</file>

<file path=ppt/slides/slide1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en-US" smtClean="0"/>
              <a:t>Activity Diagram</a:t>
            </a:r>
            <a:endParaRPr lang="ru-RU"/>
          </a:p>
        </p:txBody>
      </p:sp>
      <p:pic>
        <p:nvPicPr>
          <p:cNvPr id="11266" name="Picture 2" descr="https://miro.medium.com/max/759/1*-Yx-BUCvNcbdrSydLpIaYQ.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16590" y="1698333"/>
            <a:ext cx="6329005" cy="4744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126124"/>
      </p:ext>
    </p:extLst>
  </p:cSld>
  <p:clrMapOvr>
    <a:masterClrMapping/>
  </p:clrMapOvr>
  <p:transition/>
  <p:timing/>
</p:sld>
</file>

<file path=ppt/slides/slide1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err="1" smtClean="0"/>
              <a:t>Використання </a:t>
            </a:r>
            <a:r>
              <a:rPr lang="ru-RU" err="1"/>
              <a:t>цифрових підписів:</a:t>
            </a:r>
            <a:br>
              <a:rPr lang="ru-RU" err="1"/>
            </a:br>
            <a:endParaRPr lang="ru-RU"/>
          </a:p>
        </p:txBody>
      </p:sp>
      <p:sp>
        <p:nvSpPr>
          <p:cNvPr id="3" name="Объект 2"/>
          <p:cNvSpPr>
            <a:spLocks noGrp="1"/>
          </p:cNvSpPr>
          <p:nvPr>
            <p:ph idx="1"/>
          </p:nvPr>
        </p:nvSpPr>
        <p:spPr>
          <a:xfrm>
            <a:off x="838200" y="1164443"/>
            <a:ext cx="10515600" cy="1691299"/>
          </a:xfrm>
        </p:spPr>
        <p:txBody>
          <a:bodyPr>
            <a:normAutofit/>
          </a:bodyPr>
          <a:lstStyle/>
          <a:p>
            <a:r>
              <a:rPr lang="ru-RU" sz="2000" b="1" err="1"/>
              <a:t>Підписання коду</a:t>
            </a:r>
            <a:r>
              <a:rPr lang="ru-RU" sz="2000"/>
              <a:t> - використовується для перевірки цілісності виконуваних файлів, що завантажуються з веб-сайту постачальника. </a:t>
            </a:r>
            <a:endParaRPr lang="ru-RU" sz="2000" smtClean="0"/>
          </a:p>
          <a:p>
            <a:r>
              <a:rPr lang="ru-RU" sz="2000" b="1" err="1" smtClean="0"/>
              <a:t>Цифрові </a:t>
            </a:r>
            <a:r>
              <a:rPr lang="ru-RU" sz="2000" b="1" err="1"/>
              <a:t>сертифікати</a:t>
            </a:r>
            <a:r>
              <a:rPr lang="ru-RU" sz="2000"/>
              <a:t> - використовуються для перевірки організації або окремого користувача, а також для аутентифікації веб-сайту постачальника і встановлення зашифрованого з'єднання для обміну конфіденційними даними </a:t>
            </a:r>
          </a:p>
          <a:p>
            <a:endParaRPr lang="ru-RU" sz="2000"/>
          </a:p>
        </p:txBody>
      </p:sp>
      <p:pic>
        <p:nvPicPr>
          <p:cNvPr id="4" name="Рисунок 3"/>
          <p:cNvPicPr>
            <a:picLocks noChangeAspect="1"/>
          </p:cNvPicPr>
          <p:nvPr/>
        </p:nvPicPr>
        <p:blipFill>
          <a:blip r:embed="rId3"/>
          <a:stretch>
            <a:fillRect/>
          </a:stretch>
        </p:blipFill>
        <p:spPr>
          <a:xfrm>
            <a:off x="1738313" y="2827167"/>
            <a:ext cx="3228975" cy="3771900"/>
          </a:xfrm>
          <a:prstGeom prst="rect">
            <a:avLst/>
          </a:prstGeom>
        </p:spPr>
      </p:pic>
      <p:pic>
        <p:nvPicPr>
          <p:cNvPr id="5" name="Рисунок 4"/>
          <p:cNvPicPr>
            <a:picLocks noChangeAspect="1"/>
          </p:cNvPicPr>
          <p:nvPr/>
        </p:nvPicPr>
        <p:blipFill>
          <a:blip r:embed="rId4"/>
          <a:stretch>
            <a:fillRect/>
          </a:stretch>
        </p:blipFill>
        <p:spPr>
          <a:xfrm>
            <a:off x="6096000" y="2798592"/>
            <a:ext cx="3248025" cy="3829050"/>
          </a:xfrm>
          <a:prstGeom prst="rect">
            <a:avLst/>
          </a:prstGeom>
        </p:spPr>
      </p:pic>
    </p:spTree>
    <p:extLst>
      <p:ext uri="{BB962C8B-B14F-4D97-AF65-F5344CB8AC3E}">
        <p14:creationId xmlns:p14="http://schemas.microsoft.com/office/powerpoint/2010/main" val="1216330233"/>
      </p:ext>
    </p:extLst>
  </p:cSld>
  <p:clrMapOvr>
    <a:masterClrMapping/>
  </p:clrMapOvr>
  <p:transition/>
  <p:timing/>
</p:sld>
</file>

<file path=ppt/slides/slide1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795997" y="0"/>
            <a:ext cx="10515600" cy="1325563"/>
          </a:xfrm>
        </p:spPr>
        <p:txBody>
          <a:bodyPr/>
          <a:lstStyle/>
          <a:p>
            <a:r>
              <a:rPr lang="uk-UA" b="1" smtClean="0"/>
              <a:t>Алгоритми ЦП</a:t>
            </a:r>
            <a:endParaRPr lang="ru-RU" b="1"/>
          </a:p>
        </p:txBody>
      </p:sp>
      <p:sp>
        <p:nvSpPr>
          <p:cNvPr id="3" name="Объект 2"/>
          <p:cNvSpPr>
            <a:spLocks noGrp="1"/>
          </p:cNvSpPr>
          <p:nvPr>
            <p:ph idx="1"/>
          </p:nvPr>
        </p:nvSpPr>
        <p:spPr>
          <a:xfrm>
            <a:off x="669388" y="1167619"/>
            <a:ext cx="10515600" cy="1856936"/>
          </a:xfrm>
        </p:spPr>
        <p:txBody>
          <a:bodyPr>
            <a:noAutofit/>
          </a:bodyPr>
          <a:lstStyle/>
          <a:p>
            <a:pPr marL="0" indent="0">
              <a:lnSpc>
                <a:spcPct val="100000"/>
              </a:lnSpc>
              <a:spcBef>
                <a:spcPct val="0"/>
              </a:spcBef>
              <a:buNone/>
            </a:pPr>
            <a:r>
              <a:rPr lang="ru-RU" err="1" smtClean="0"/>
              <a:t>Найбільш </a:t>
            </a:r>
            <a:r>
              <a:rPr lang="ru-RU" err="1"/>
              <a:t>поширеними є три алгоритми цифрового підпису </a:t>
            </a:r>
            <a:endParaRPr lang="ru-RU" smtClean="0"/>
          </a:p>
          <a:p>
            <a:pPr>
              <a:lnSpc>
                <a:spcPct val="100000"/>
              </a:lnSpc>
              <a:spcBef>
                <a:spcPct val="0"/>
              </a:spcBef>
            </a:pPr>
            <a:r>
              <a:rPr lang="en-US" smtClean="0"/>
              <a:t>Digital </a:t>
            </a:r>
            <a:r>
              <a:rPr lang="en-US"/>
              <a:t>Signature Algorithm (DSA), </a:t>
            </a:r>
            <a:endParaRPr lang="uk-UA" smtClean="0"/>
          </a:p>
          <a:p>
            <a:pPr>
              <a:lnSpc>
                <a:spcPct val="100000"/>
              </a:lnSpc>
              <a:spcBef>
                <a:spcPct val="0"/>
              </a:spcBef>
            </a:pPr>
            <a:r>
              <a:rPr lang="en-US" err="1" smtClean="0"/>
              <a:t>Rivest-Shamir-Adleman </a:t>
            </a:r>
            <a:r>
              <a:rPr lang="en-US"/>
              <a:t>(RSA) </a:t>
            </a:r>
            <a:endParaRPr lang="ru-RU" smtClean="0"/>
          </a:p>
          <a:p>
            <a:pPr>
              <a:lnSpc>
                <a:spcPct val="100000"/>
              </a:lnSpc>
              <a:spcBef>
                <a:spcPct val="0"/>
              </a:spcBef>
            </a:pPr>
            <a:r>
              <a:rPr lang="en-US" smtClean="0"/>
              <a:t>Elliptic </a:t>
            </a:r>
            <a:r>
              <a:rPr lang="en-US"/>
              <a:t>Curve Digital Signature Algorithm (ECDSA). </a:t>
            </a:r>
            <a:endParaRPr lang="uk-UA" smtClean="0"/>
          </a:p>
          <a:p>
            <a:pPr marL="0" indent="0">
              <a:lnSpc>
                <a:spcPct val="100000"/>
              </a:lnSpc>
              <a:spcBef>
                <a:spcPct val="0"/>
              </a:spcBef>
              <a:buNone/>
            </a:pPr>
            <a:endParaRPr lang="uk-UA"/>
          </a:p>
          <a:p>
            <a:pPr marL="0" indent="0">
              <a:lnSpc>
                <a:spcPct val="100000"/>
              </a:lnSpc>
              <a:spcBef>
                <a:spcPct val="0"/>
              </a:spcBef>
              <a:buNone/>
            </a:pPr>
            <a:r>
              <a:rPr lang="ru-RU" err="1" smtClean="0"/>
              <a:t>Ці </a:t>
            </a:r>
            <a:r>
              <a:rPr lang="ru-RU" err="1"/>
              <a:t>алгоритми функціонують на основі асиметричного шифрування з використанням відкритих ключів. </a:t>
            </a:r>
            <a:endParaRPr lang="ru-RU" smtClean="0"/>
          </a:p>
        </p:txBody>
      </p:sp>
    </p:spTree>
    <p:extLst>
      <p:ext uri="{BB962C8B-B14F-4D97-AF65-F5344CB8AC3E}">
        <p14:creationId xmlns:p14="http://schemas.microsoft.com/office/powerpoint/2010/main" val="498807946"/>
      </p:ext>
    </p:extLst>
  </p:cSld>
  <p:clrMapOvr>
    <a:masterClrMapping/>
  </p:clrMapOvr>
  <p:transition/>
  <p:timing/>
</p:sld>
</file>

<file path=ppt/slides/slide1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3. </a:t>
            </a:r>
            <a:r>
              <a:rPr lang="ru-RU" smtClean="0"/>
              <a:t>Основні загрози безпеці</a:t>
            </a:r>
            <a:endParaRPr lang="uk-UA"/>
          </a:p>
        </p:txBody>
      </p:sp>
      <p:sp>
        <p:nvSpPr>
          <p:cNvPr id="3" name="Объект 2"/>
          <p:cNvSpPr>
            <a:spLocks noGrp="1"/>
          </p:cNvSpPr>
          <p:nvPr>
            <p:ph idx="1"/>
          </p:nvPr>
        </p:nvSpPr>
        <p:spPr>
          <a:xfrm>
            <a:off x="180622" y="3404119"/>
            <a:ext cx="8410222" cy="3527779"/>
          </a:xfrm>
        </p:spPr>
        <p:txBody>
          <a:bodyPr>
            <a:normAutofit/>
          </a:bodyPr>
          <a:lstStyle/>
          <a:p>
            <a:pPr marL="0" indent="0">
              <a:buNone/>
            </a:pPr>
            <a:r>
              <a:rPr lang="ru-RU" sz="1050" b="1"/>
              <a:t>Основні ненавмисні штучні </a:t>
            </a:r>
            <a:r>
              <a:rPr lang="ru-RU" sz="1050" b="1" smtClean="0"/>
              <a:t>загрози:</a:t>
            </a:r>
          </a:p>
          <a:p>
            <a:pPr>
              <a:buFont typeface="Courier New" panose="02070309020205020404" pitchFamily="49" charset="0"/>
              <a:buChar char="o"/>
            </a:pPr>
            <a:r>
              <a:rPr lang="ru-RU" sz="1050"/>
              <a:t>ненавмисні дії, що призводять до часткової або повної відмови </a:t>
            </a:r>
            <a:r>
              <a:rPr lang="ru-RU" sz="1050" smtClean="0"/>
              <a:t>системи</a:t>
            </a:r>
          </a:p>
          <a:p>
            <a:pPr>
              <a:buFont typeface="Courier New" panose="02070309020205020404" pitchFamily="49" charset="0"/>
              <a:buChar char="o"/>
            </a:pPr>
            <a:r>
              <a:rPr lang="ru-RU" sz="1050"/>
              <a:t>зараження комп'ютера </a:t>
            </a:r>
            <a:r>
              <a:rPr lang="ru-RU" sz="1050" smtClean="0"/>
              <a:t>вірусами</a:t>
            </a:r>
            <a:endParaRPr lang="ru-RU" sz="1050" smtClean="0"/>
          </a:p>
          <a:p>
            <a:pPr>
              <a:buFont typeface="Courier New" panose="02070309020205020404" pitchFamily="49" charset="0"/>
              <a:buChar char="o"/>
            </a:pPr>
            <a:r>
              <a:rPr lang="ru-RU" sz="1050"/>
              <a:t>необережні дії, що призводять до розголошення конфіденційної інформації, або роблять її загальнодоступною</a:t>
            </a:r>
            <a:r>
              <a:rPr lang="ru-RU" sz="1050" smtClean="0"/>
              <a:t>;</a:t>
            </a:r>
          </a:p>
          <a:p>
            <a:pPr>
              <a:buFont typeface="Courier New" panose="02070309020205020404" pitchFamily="49" charset="0"/>
              <a:buChar char="o"/>
            </a:pPr>
            <a:r>
              <a:rPr lang="ru-RU" sz="1050"/>
              <a:t>розголошення, передача або втрата атрибутів розмежування доступу (паролів, ключів шифрування, ідентифікаційних карток, перепусток тощо</a:t>
            </a:r>
            <a:r>
              <a:rPr lang="ru-RU" sz="1050" smtClean="0"/>
              <a:t>)</a:t>
            </a:r>
          </a:p>
          <a:p>
            <a:pPr>
              <a:buFont typeface="Courier New" panose="02070309020205020404" pitchFamily="49" charset="0"/>
              <a:buChar char="o"/>
            </a:pPr>
            <a:r>
              <a:rPr lang="ru-RU" sz="1050"/>
              <a:t>проектування архітектури системи, технології обробки даних, розробка прикладних програм, з можливостями, що являють небезпеку для працездатності системи і безпеки інформації</a:t>
            </a:r>
            <a:r>
              <a:rPr lang="ru-RU" sz="1050" smtClean="0"/>
              <a:t>;</a:t>
            </a:r>
          </a:p>
          <a:p>
            <a:pPr>
              <a:buFont typeface="Courier New" panose="02070309020205020404" pitchFamily="49" charset="0"/>
              <a:buChar char="o"/>
            </a:pPr>
            <a:r>
              <a:rPr lang="ru-RU" sz="1050"/>
              <a:t>вхід в систему в обхід засобів </a:t>
            </a:r>
            <a:r>
              <a:rPr lang="ru-RU" sz="1050" smtClean="0"/>
              <a:t>захисту</a:t>
            </a:r>
          </a:p>
          <a:p>
            <a:pPr>
              <a:buFont typeface="Courier New" panose="02070309020205020404" pitchFamily="49" charset="0"/>
              <a:buChar char="o"/>
            </a:pPr>
            <a:r>
              <a:rPr lang="ru-RU" sz="1050"/>
              <a:t>некомпетентне використання, настроювання або неправомірне відключення засобів захисту персоналом служби </a:t>
            </a:r>
            <a:r>
              <a:rPr lang="ru-RU" sz="1050" smtClean="0"/>
              <a:t>безпеки</a:t>
            </a:r>
          </a:p>
          <a:p>
            <a:pPr>
              <a:buFont typeface="Courier New" panose="02070309020205020404" pitchFamily="49" charset="0"/>
              <a:buChar char="o"/>
            </a:pPr>
            <a:r>
              <a:rPr lang="ru-RU" sz="1050"/>
              <a:t>пересилання даних за помилковою адресою </a:t>
            </a:r>
            <a:r>
              <a:rPr lang="ru-RU" sz="1050" smtClean="0"/>
              <a:t>абонента</a:t>
            </a:r>
          </a:p>
          <a:p>
            <a:pPr>
              <a:buFont typeface="Courier New" panose="02070309020205020404" pitchFamily="49" charset="0"/>
              <a:buChar char="o"/>
            </a:pPr>
            <a:r>
              <a:rPr lang="ru-RU" sz="1050"/>
              <a:t>введення помилкових даних</a:t>
            </a:r>
            <a:endParaRPr lang="ru-RU" sz="1050" smtClean="0"/>
          </a:p>
          <a:p>
            <a:pPr marL="0" indent="0">
              <a:buNone/>
            </a:pPr>
            <a:endParaRPr lang="uk-UA" sz="1050"/>
          </a:p>
        </p:txBody>
      </p:sp>
      <p:sp>
        <p:nvSpPr>
          <p:cNvPr id="4" name="Прямоугольник 3"/>
          <p:cNvSpPr/>
          <p:nvPr/>
        </p:nvSpPr>
        <p:spPr>
          <a:xfrm>
            <a:off x="180622" y="2080680"/>
            <a:ext cx="8293848" cy="1323439"/>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Century Gothic" panose="020b0502020202020204"/>
                <a:ea typeface="Century Gothic" panose="020b0502020202020204"/>
                <a:cs typeface="Arial"/>
              </a:defRPr>
            </a:lvl1pPr>
            <a:lvl2pPr marL="457200" algn="l" defTabSz="914400" rtl="0" eaLnBrk="1" latinLnBrk="0" hangingPunct="1">
              <a:defRPr sz="1800" kern="1200">
                <a:solidFill>
                  <a:schemeClr val="tx1"/>
                </a:solidFill>
                <a:latin typeface="Century Gothic" panose="020b0502020202020204"/>
                <a:ea typeface="Century Gothic" panose="020b0502020202020204"/>
                <a:cs typeface="Arial"/>
              </a:defRPr>
            </a:lvl2pPr>
            <a:lvl3pPr marL="914400" algn="l" defTabSz="914400" rtl="0" eaLnBrk="1" latinLnBrk="0" hangingPunct="1">
              <a:defRPr sz="1800" kern="1200">
                <a:solidFill>
                  <a:schemeClr val="tx1"/>
                </a:solidFill>
                <a:latin typeface="Century Gothic" panose="020b0502020202020204"/>
                <a:ea typeface="Century Gothic" panose="020b0502020202020204"/>
                <a:cs typeface="Arial"/>
              </a:defRPr>
            </a:lvl3pPr>
            <a:lvl4pPr marL="1371600" algn="l" defTabSz="914400" rtl="0" eaLnBrk="1" latinLnBrk="0" hangingPunct="1">
              <a:defRPr sz="1800" kern="1200">
                <a:solidFill>
                  <a:schemeClr val="tx1"/>
                </a:solidFill>
                <a:latin typeface="Century Gothic" panose="020b0502020202020204"/>
                <a:ea typeface="Century Gothic" panose="020b0502020202020204"/>
                <a:cs typeface="Arial"/>
              </a:defRPr>
            </a:lvl4pPr>
            <a:lvl5pPr marL="1828800" algn="l" defTabSz="914400" rtl="0" eaLnBrk="1" latinLnBrk="0" hangingPunct="1">
              <a:defRPr sz="1800" kern="1200">
                <a:solidFill>
                  <a:schemeClr val="tx1"/>
                </a:solidFill>
                <a:latin typeface="Century Gothic" panose="020b0502020202020204"/>
                <a:ea typeface="Century Gothic" panose="020b0502020202020204"/>
                <a:cs typeface="Arial"/>
              </a:defRPr>
            </a:lvl5pPr>
            <a:lvl6pPr marL="2286000" algn="l" defTabSz="914400" rtl="0" eaLnBrk="1" latinLnBrk="0" hangingPunct="1">
              <a:defRPr sz="1800" kern="1200">
                <a:solidFill>
                  <a:schemeClr val="tx1"/>
                </a:solidFill>
                <a:latin typeface="Century Gothic" panose="020b0502020202020204"/>
                <a:ea typeface="Century Gothic" panose="020b0502020202020204"/>
                <a:cs typeface="Arial"/>
              </a:defRPr>
            </a:lvl6pPr>
            <a:lvl7pPr marL="2743200" algn="l" defTabSz="914400" rtl="0" eaLnBrk="1" latinLnBrk="0" hangingPunct="1">
              <a:defRPr sz="1800" kern="1200">
                <a:solidFill>
                  <a:schemeClr val="tx1"/>
                </a:solidFill>
                <a:latin typeface="Century Gothic" panose="020b0502020202020204"/>
                <a:ea typeface="Century Gothic" panose="020b0502020202020204"/>
                <a:cs typeface="Arial"/>
              </a:defRPr>
            </a:lvl7pPr>
            <a:lvl8pPr marL="3200400" algn="l" defTabSz="914400" rtl="0" eaLnBrk="1" latinLnBrk="0" hangingPunct="1">
              <a:defRPr sz="1800" kern="1200">
                <a:solidFill>
                  <a:schemeClr val="tx1"/>
                </a:solidFill>
                <a:latin typeface="Century Gothic" panose="020b0502020202020204"/>
                <a:ea typeface="Century Gothic" panose="020b0502020202020204"/>
                <a:cs typeface="Arial"/>
              </a:defRPr>
            </a:lvl8pPr>
            <a:lvl9pPr marL="3657600" algn="l" defTabSz="914400" rtl="0" eaLnBrk="1" latinLnBrk="0" hangingPunct="1">
              <a:defRPr sz="1800" kern="1200">
                <a:solidFill>
                  <a:schemeClr val="tx1"/>
                </a:solidFill>
                <a:latin typeface="Century Gothic" panose="020b0502020202020204"/>
                <a:ea typeface="Century Gothic" panose="020b0502020202020204"/>
                <a:cs typeface="Arial"/>
              </a:defRPr>
            </a:lvl9pPr>
          </a:lstStyle>
          <a:p>
            <a:r>
              <a:rPr lang="ru-RU" sz="1600"/>
              <a:t>Розрізняють: </a:t>
            </a:r>
          </a:p>
          <a:p>
            <a:pPr lvl="1">
              <a:buFont typeface="Wingdings" panose="05000000000000000000" pitchFamily="2" charset="2"/>
              <a:buChar char="q"/>
            </a:pPr>
            <a:r>
              <a:rPr lang="ru-RU" sz="1600"/>
              <a:t>ненавмисні (випадкові) загрози, викликані помилками в проектуванні системи і її елементів, помилками в, помилками в діях персоналу і т.п. ; </a:t>
            </a:r>
          </a:p>
          <a:p>
            <a:pPr lvl="1">
              <a:buFont typeface="Wingdings" panose="05000000000000000000" pitchFamily="2" charset="2"/>
              <a:buChar char="q"/>
            </a:pPr>
            <a:r>
              <a:rPr lang="ru-RU" sz="1600"/>
              <a:t>навмисні загрози (сплановані), повʼязані з корисливими намірами людей (зловмисників).</a:t>
            </a:r>
            <a:endParaRPr lang="uk-UA" sz="1600"/>
          </a:p>
        </p:txBody>
      </p:sp>
      <p:sp>
        <p:nvSpPr>
          <p:cNvPr id="5" name="Прямоугольник 4"/>
          <p:cNvSpPr/>
          <p:nvPr/>
        </p:nvSpPr>
        <p:spPr>
          <a:xfrm>
            <a:off x="2828786" y="1598980"/>
            <a:ext cx="8866501" cy="369332"/>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Century Gothic" panose="020b0502020202020204"/>
                <a:ea typeface="Century Gothic" panose="020b0502020202020204"/>
                <a:cs typeface="Arial"/>
              </a:defRPr>
            </a:lvl1pPr>
            <a:lvl2pPr marL="457200" algn="l" defTabSz="914400" rtl="0" eaLnBrk="1" latinLnBrk="0" hangingPunct="1">
              <a:defRPr sz="1800" kern="1200">
                <a:solidFill>
                  <a:schemeClr val="tx1"/>
                </a:solidFill>
                <a:latin typeface="Century Gothic" panose="020b0502020202020204"/>
                <a:ea typeface="Century Gothic" panose="020b0502020202020204"/>
                <a:cs typeface="Arial"/>
              </a:defRPr>
            </a:lvl2pPr>
            <a:lvl3pPr marL="914400" algn="l" defTabSz="914400" rtl="0" eaLnBrk="1" latinLnBrk="0" hangingPunct="1">
              <a:defRPr sz="1800" kern="1200">
                <a:solidFill>
                  <a:schemeClr val="tx1"/>
                </a:solidFill>
                <a:latin typeface="Century Gothic" panose="020b0502020202020204"/>
                <a:ea typeface="Century Gothic" panose="020b0502020202020204"/>
                <a:cs typeface="Arial"/>
              </a:defRPr>
            </a:lvl3pPr>
            <a:lvl4pPr marL="1371600" algn="l" defTabSz="914400" rtl="0" eaLnBrk="1" latinLnBrk="0" hangingPunct="1">
              <a:defRPr sz="1800" kern="1200">
                <a:solidFill>
                  <a:schemeClr val="tx1"/>
                </a:solidFill>
                <a:latin typeface="Century Gothic" panose="020b0502020202020204"/>
                <a:ea typeface="Century Gothic" panose="020b0502020202020204"/>
                <a:cs typeface="Arial"/>
              </a:defRPr>
            </a:lvl4pPr>
            <a:lvl5pPr marL="1828800" algn="l" defTabSz="914400" rtl="0" eaLnBrk="1" latinLnBrk="0" hangingPunct="1">
              <a:defRPr sz="1800" kern="1200">
                <a:solidFill>
                  <a:schemeClr val="tx1"/>
                </a:solidFill>
                <a:latin typeface="Century Gothic" panose="020b0502020202020204"/>
                <a:ea typeface="Century Gothic" panose="020b0502020202020204"/>
                <a:cs typeface="Arial"/>
              </a:defRPr>
            </a:lvl5pPr>
            <a:lvl6pPr marL="2286000" algn="l" defTabSz="914400" rtl="0" eaLnBrk="1" latinLnBrk="0" hangingPunct="1">
              <a:defRPr sz="1800" kern="1200">
                <a:solidFill>
                  <a:schemeClr val="tx1"/>
                </a:solidFill>
                <a:latin typeface="Century Gothic" panose="020b0502020202020204"/>
                <a:ea typeface="Century Gothic" panose="020b0502020202020204"/>
                <a:cs typeface="Arial"/>
              </a:defRPr>
            </a:lvl6pPr>
            <a:lvl7pPr marL="2743200" algn="l" defTabSz="914400" rtl="0" eaLnBrk="1" latinLnBrk="0" hangingPunct="1">
              <a:defRPr sz="1800" kern="1200">
                <a:solidFill>
                  <a:schemeClr val="tx1"/>
                </a:solidFill>
                <a:latin typeface="Century Gothic" panose="020b0502020202020204"/>
                <a:ea typeface="Century Gothic" panose="020b0502020202020204"/>
                <a:cs typeface="Arial"/>
              </a:defRPr>
            </a:lvl7pPr>
            <a:lvl8pPr marL="3200400" algn="l" defTabSz="914400" rtl="0" eaLnBrk="1" latinLnBrk="0" hangingPunct="1">
              <a:defRPr sz="1800" kern="1200">
                <a:solidFill>
                  <a:schemeClr val="tx1"/>
                </a:solidFill>
                <a:latin typeface="Century Gothic" panose="020b0502020202020204"/>
                <a:ea typeface="Century Gothic" panose="020b0502020202020204"/>
                <a:cs typeface="Arial"/>
              </a:defRPr>
            </a:lvl8pPr>
            <a:lvl9pPr marL="3657600" algn="l" defTabSz="914400" rtl="0" eaLnBrk="1" latinLnBrk="0" hangingPunct="1">
              <a:defRPr sz="1800" kern="1200">
                <a:solidFill>
                  <a:schemeClr val="tx1"/>
                </a:solidFill>
                <a:latin typeface="Century Gothic" panose="020b0502020202020204"/>
                <a:ea typeface="Century Gothic" panose="020b0502020202020204"/>
                <a:cs typeface="Arial"/>
              </a:defRPr>
            </a:lvl9pPr>
          </a:lstStyle>
          <a:p>
            <a:r>
              <a:rPr lang="ru-RU">
                <a:solidFill>
                  <a:schemeClr val="bg1">
                    <a:lumMod val="95000"/>
                  </a:schemeClr>
                </a:solidFill>
              </a:rPr>
              <a:t>Штучні загрози – це </a:t>
            </a:r>
            <a:r>
              <a:rPr lang="ru-RU" smtClean="0">
                <a:solidFill>
                  <a:schemeClr val="bg1">
                    <a:lumMod val="95000"/>
                  </a:schemeClr>
                </a:solidFill>
              </a:rPr>
              <a:t>загрози, </a:t>
            </a:r>
            <a:r>
              <a:rPr lang="ru-RU">
                <a:solidFill>
                  <a:schemeClr val="bg1">
                    <a:lumMod val="95000"/>
                  </a:schemeClr>
                </a:solidFill>
              </a:rPr>
              <a:t>викликані діяльністю людини.</a:t>
            </a:r>
            <a:endParaRPr lang="uk-UA">
              <a:solidFill>
                <a:schemeClr val="bg1">
                  <a:lumMod val="95000"/>
                </a:schemeClr>
              </a:solidFill>
            </a:endParaRPr>
          </a:p>
        </p:txBody>
      </p:sp>
      <p:pic>
        <p:nvPicPr>
          <p:cNvPr id="6" name="Рисунок 5"/>
          <p:cNvPicPr>
            <a:picLocks noChangeAspect="1"/>
          </p:cNvPicPr>
          <p:nvPr/>
        </p:nvPicPr>
        <p:blipFill>
          <a:blip r:embed="rId2"/>
          <a:stretch>
            <a:fillRect/>
          </a:stretch>
        </p:blipFill>
        <p:spPr>
          <a:xfrm>
            <a:off x="8590844" y="2581979"/>
            <a:ext cx="3438525" cy="3648075"/>
          </a:xfrm>
          <a:prstGeom prst="rect">
            <a:avLst/>
          </a:prstGeom>
        </p:spPr>
      </p:pic>
    </p:spTree>
    <p:extLst>
      <p:ext uri="{BB962C8B-B14F-4D97-AF65-F5344CB8AC3E}">
        <p14:creationId xmlns:p14="http://schemas.microsoft.com/office/powerpoint/2010/main" val="2505390861"/>
      </p:ext>
    </p:extLst>
  </p:cSld>
  <p:clrMapOvr>
    <a:masterClrMapping/>
  </p:clrMapOvr>
  <p:transition/>
  <p:timing/>
</p:sld>
</file>

<file path=ppt/slides/slide1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3. </a:t>
            </a:r>
            <a:r>
              <a:rPr lang="ru-RU" smtClean="0"/>
              <a:t>Основні загрози безпеці</a:t>
            </a:r>
            <a:endParaRPr lang="uk-UA"/>
          </a:p>
        </p:txBody>
      </p:sp>
      <p:sp>
        <p:nvSpPr>
          <p:cNvPr id="3" name="Объект 2"/>
          <p:cNvSpPr>
            <a:spLocks noGrp="1"/>
          </p:cNvSpPr>
          <p:nvPr>
            <p:ph idx="1"/>
          </p:nvPr>
        </p:nvSpPr>
        <p:spPr>
          <a:xfrm>
            <a:off x="692110" y="2400299"/>
            <a:ext cx="11003179" cy="4090811"/>
          </a:xfrm>
        </p:spPr>
        <p:txBody>
          <a:bodyPr>
            <a:normAutofit fontScale="85000" lnSpcReduction="20000"/>
          </a:bodyPr>
          <a:lstStyle/>
          <a:p>
            <a:pPr marL="0" indent="0">
              <a:buNone/>
            </a:pPr>
            <a:r>
              <a:rPr lang="ru-RU" b="1" smtClean="0"/>
              <a:t>Основні навмисні </a:t>
            </a:r>
            <a:r>
              <a:rPr lang="ru-RU" b="1"/>
              <a:t>штучні </a:t>
            </a:r>
            <a:r>
              <a:rPr lang="ru-RU" b="1" smtClean="0"/>
              <a:t>загрози:</a:t>
            </a:r>
          </a:p>
          <a:p>
            <a:pPr>
              <a:buFont typeface="Wingdings" panose="05000000000000000000" pitchFamily="2" charset="2"/>
              <a:buChar char="Ø"/>
            </a:pPr>
            <a:r>
              <a:rPr lang="ru-RU"/>
              <a:t>фізичне руйнування </a:t>
            </a:r>
            <a:r>
              <a:rPr lang="ru-RU" smtClean="0"/>
              <a:t>системи</a:t>
            </a:r>
            <a:r>
              <a:rPr lang="ru-RU"/>
              <a:t>, відключення або виведення з ладу </a:t>
            </a:r>
            <a:r>
              <a:rPr lang="ru-RU" smtClean="0"/>
              <a:t>підсистем</a:t>
            </a:r>
          </a:p>
          <a:p>
            <a:pPr>
              <a:buFont typeface="Wingdings" panose="05000000000000000000" pitchFamily="2" charset="2"/>
              <a:buChar char="Ø"/>
            </a:pPr>
            <a:r>
              <a:rPr lang="ru-RU" smtClean="0"/>
              <a:t>перехоплення </a:t>
            </a:r>
            <a:r>
              <a:rPr lang="ru-RU"/>
              <a:t>даних, переданих по каналах зв'язку, та їх аналіз з метою з'ясування протоколів обміну, правил входження в зв'язок і </a:t>
            </a:r>
            <a:r>
              <a:rPr lang="ru-RU" smtClean="0"/>
              <a:t>авторизаціі </a:t>
            </a:r>
            <a:r>
              <a:rPr lang="ru-RU"/>
              <a:t>користувача та подальших спроб їх імітації для проникнення в </a:t>
            </a:r>
            <a:r>
              <a:rPr lang="ru-RU" smtClean="0"/>
              <a:t>систему</a:t>
            </a:r>
          </a:p>
          <a:p>
            <a:pPr>
              <a:buFont typeface="Wingdings" panose="05000000000000000000" pitchFamily="2" charset="2"/>
              <a:buChar char="Ø"/>
            </a:pPr>
            <a:r>
              <a:rPr lang="ru-RU"/>
              <a:t>читання інформації з областей оперативної памʼяті, які </a:t>
            </a:r>
            <a:r>
              <a:rPr lang="ru-RU" smtClean="0"/>
              <a:t>використовуються </a:t>
            </a:r>
            <a:r>
              <a:rPr lang="ru-RU"/>
              <a:t>операційною системою </a:t>
            </a:r>
            <a:r>
              <a:rPr lang="ru-RU" smtClean="0"/>
              <a:t>або іншими </a:t>
            </a:r>
            <a:r>
              <a:rPr lang="ru-RU"/>
              <a:t>користувачами в асинхронному режимі, використовуючи недоліки мультизадачних операційних систем і </a:t>
            </a:r>
            <a:r>
              <a:rPr lang="ru-RU" smtClean="0"/>
              <a:t>систем програмування</a:t>
            </a:r>
          </a:p>
          <a:p>
            <a:pPr>
              <a:buFont typeface="Wingdings" panose="05000000000000000000" pitchFamily="2" charset="2"/>
              <a:buChar char="Ø"/>
            </a:pPr>
            <a:r>
              <a:rPr lang="ru-RU"/>
              <a:t>незаконне отримання паролів та інших реквізитів розмежування доступу (агентурним шляхом, використовуючи недбалість користувачів, шляхом підбору, шляхом імітації інтерфейсу системи і т.д.) з подальшим маскуванням під зареєстрованого користувача ( “маскарад</a:t>
            </a:r>
            <a:r>
              <a:rPr lang="ru-RU" smtClean="0"/>
              <a:t>”);</a:t>
            </a:r>
          </a:p>
          <a:p>
            <a:pPr>
              <a:buFont typeface="Wingdings" panose="05000000000000000000" pitchFamily="2" charset="2"/>
              <a:buChar char="Ø"/>
            </a:pPr>
            <a:r>
              <a:rPr lang="ru-RU"/>
              <a:t>несанкціоноване використання </a:t>
            </a:r>
            <a:r>
              <a:rPr lang="ru-RU" smtClean="0"/>
              <a:t>терміналів </a:t>
            </a:r>
            <a:r>
              <a:rPr lang="ru-RU"/>
              <a:t>користувачів, які мають унікальні фізичні характеристики, такі як номер робочої станції в мережі, фізичну адресу, адресу в системі зв'язку, </a:t>
            </a:r>
            <a:r>
              <a:rPr lang="uk-UA" smtClean="0"/>
              <a:t>апаратний</a:t>
            </a:r>
            <a:r>
              <a:rPr lang="ru-RU" smtClean="0"/>
              <a:t> </a:t>
            </a:r>
            <a:r>
              <a:rPr lang="ru-RU"/>
              <a:t>блок кодування і т.п </a:t>
            </a:r>
            <a:r>
              <a:rPr lang="ru-RU" smtClean="0"/>
              <a:t>.;</a:t>
            </a:r>
          </a:p>
          <a:p>
            <a:pPr>
              <a:buFont typeface="Wingdings" panose="05000000000000000000" pitchFamily="2" charset="2"/>
              <a:buChar char="Ø"/>
            </a:pPr>
            <a:r>
              <a:rPr lang="ru-RU" noProof="1" smtClean="0"/>
              <a:t>розкриття</a:t>
            </a:r>
            <a:r>
              <a:rPr lang="ru-RU" smtClean="0"/>
              <a:t> </a:t>
            </a:r>
            <a:r>
              <a:rPr lang="ru-RU"/>
              <a:t>шифрів криптозахисту </a:t>
            </a:r>
            <a:r>
              <a:rPr lang="ru-RU" smtClean="0"/>
              <a:t>інформації</a:t>
            </a:r>
          </a:p>
          <a:p>
            <a:pPr>
              <a:buFont typeface="Wingdings" panose="05000000000000000000" pitchFamily="2" charset="2"/>
              <a:buChar char="Ø"/>
            </a:pPr>
            <a:r>
              <a:rPr lang="ru-RU"/>
              <a:t>незаконне підключення до ліній звʼязку з метою прямої </a:t>
            </a:r>
            <a:r>
              <a:rPr lang="uk-UA" smtClean="0"/>
              <a:t>підміни</a:t>
            </a:r>
            <a:r>
              <a:rPr lang="ru-RU" smtClean="0"/>
              <a:t> </a:t>
            </a:r>
            <a:r>
              <a:rPr lang="ru-RU"/>
              <a:t>законного користувача шляхом його фізичного відключення після входу в систему і успішної аутентифікації з подальшим введенням дезінформації та навʼязуванням неправдивих повідомлень</a:t>
            </a:r>
            <a:endParaRPr lang="uk-UA"/>
          </a:p>
        </p:txBody>
      </p:sp>
    </p:spTree>
    <p:extLst>
      <p:ext uri="{BB962C8B-B14F-4D97-AF65-F5344CB8AC3E}">
        <p14:creationId xmlns:p14="http://schemas.microsoft.com/office/powerpoint/2010/main" val="3357914963"/>
      </p:ext>
    </p:extLst>
  </p:cSld>
  <p:clrMapOvr>
    <a:masterClrMapping/>
  </p:clrMapOvr>
  <p:transition/>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sz="3200" smtClean="0"/>
              <a:t>Вступ</a:t>
            </a:r>
            <a:endParaRPr lang="uk-UA" sz="3200"/>
          </a:p>
        </p:txBody>
      </p:sp>
      <p:sp>
        <p:nvSpPr>
          <p:cNvPr id="3" name="Объект 2"/>
          <p:cNvSpPr>
            <a:spLocks noGrp="1"/>
          </p:cNvSpPr>
          <p:nvPr>
            <p:ph idx="1"/>
          </p:nvPr>
        </p:nvSpPr>
        <p:spPr>
          <a:xfrm>
            <a:off x="1154954" y="2603500"/>
            <a:ext cx="10692489" cy="3416300"/>
          </a:xfrm>
        </p:spPr>
        <p:style>
          <a:lnRef idx="2">
            <a:schemeClr val="dk1"/>
          </a:lnRef>
          <a:fillRef idx="1">
            <a:schemeClr val="lt1"/>
          </a:fillRef>
          <a:effectRef idx="0">
            <a:schemeClr val="dk1"/>
          </a:effectRef>
          <a:fontRef idx="minor">
            <a:schemeClr val="dk1"/>
          </a:fontRef>
        </p:style>
        <p:txBody>
          <a:bodyPr>
            <a:normAutofit fontScale="92500" lnSpcReduction="10000"/>
          </a:bodyPr>
          <a:lstStyle>
            <a:lvl1pPr>
              <a:defRPr>
                <a:solidFill>
                  <a:srgbClr val="000000"/>
                </a:solidFill>
                <a:latin typeface="Century Gothic" panose="020b0502020202020204"/>
              </a:defRPr>
            </a:lvl1pPr>
            <a:lvl2pPr>
              <a:defRPr>
                <a:solidFill>
                  <a:srgbClr val="000000"/>
                </a:solidFill>
                <a:latin typeface="Century Gothic" panose="020b0502020202020204"/>
              </a:defRPr>
            </a:lvl2pPr>
            <a:lvl3pPr>
              <a:defRPr>
                <a:solidFill>
                  <a:srgbClr val="000000"/>
                </a:solidFill>
                <a:latin typeface="Century Gothic" panose="020b0502020202020204"/>
              </a:defRPr>
            </a:lvl3pPr>
            <a:lvl4pPr>
              <a:defRPr>
                <a:solidFill>
                  <a:srgbClr val="000000"/>
                </a:solidFill>
                <a:latin typeface="Century Gothic" panose="020b0502020202020204"/>
              </a:defRPr>
            </a:lvl4pPr>
            <a:lvl5pPr>
              <a:defRPr>
                <a:solidFill>
                  <a:srgbClr val="000000"/>
                </a:solidFill>
                <a:latin typeface="Century Gothic" panose="020b0502020202020204"/>
              </a:defRPr>
            </a:lvl5pPr>
            <a:lvl6pPr>
              <a:defRPr>
                <a:solidFill>
                  <a:srgbClr val="000000"/>
                </a:solidFill>
                <a:latin typeface="Century Gothic" panose="020b0502020202020204"/>
              </a:defRPr>
            </a:lvl6pPr>
            <a:lvl7pPr>
              <a:defRPr>
                <a:solidFill>
                  <a:srgbClr val="000000"/>
                </a:solidFill>
                <a:latin typeface="Century Gothic" panose="020b0502020202020204"/>
              </a:defRPr>
            </a:lvl7pPr>
            <a:lvl8pPr>
              <a:defRPr>
                <a:solidFill>
                  <a:srgbClr val="000000"/>
                </a:solidFill>
                <a:latin typeface="Century Gothic" panose="020b0502020202020204"/>
              </a:defRPr>
            </a:lvl8pPr>
            <a:lvl9pPr>
              <a:defRPr>
                <a:solidFill>
                  <a:srgbClr val="000000"/>
                </a:solidFill>
                <a:latin typeface="Century Gothic" panose="020b0502020202020204"/>
              </a:defRPr>
            </a:lvl9pPr>
          </a:lstStyle>
          <a:p>
            <a:r>
              <a:rPr lang="ru-RU" b="1"/>
              <a:t> </a:t>
            </a:r>
            <a:r>
              <a:rPr lang="ru-RU" b="1" smtClean="0"/>
              <a:t>Інформація </a:t>
            </a:r>
            <a:r>
              <a:rPr lang="ru-RU"/>
              <a:t>– це відомості про </a:t>
            </a:r>
            <a:r>
              <a:rPr lang="ru-RU" smtClean="0"/>
              <a:t>щось незалежно </a:t>
            </a:r>
            <a:r>
              <a:rPr lang="ru-RU"/>
              <a:t>від форми їх </a:t>
            </a:r>
            <a:r>
              <a:rPr lang="ru-RU" smtClean="0"/>
              <a:t>подання (Вікіпедія)</a:t>
            </a:r>
          </a:p>
          <a:p>
            <a:r>
              <a:rPr lang="uk-UA"/>
              <a:t>За Клодом </a:t>
            </a:r>
            <a:r>
              <a:rPr lang="uk-UA" smtClean="0"/>
              <a:t>Шенноном: </a:t>
            </a:r>
            <a:r>
              <a:rPr lang="uk-UA" b="1"/>
              <a:t>інформація</a:t>
            </a:r>
            <a:r>
              <a:rPr lang="uk-UA"/>
              <a:t> – це відомості, за </a:t>
            </a:r>
            <a:r>
              <a:rPr lang="uk-UA" smtClean="0"/>
              <a:t>допомогою яких </a:t>
            </a:r>
            <a:r>
              <a:rPr lang="uk-UA"/>
              <a:t>усувається невизначеність, що існувала у споживача до їх отримання.</a:t>
            </a:r>
          </a:p>
          <a:p>
            <a:r>
              <a:rPr lang="uk-UA"/>
              <a:t>За Глушковим В. М. </a:t>
            </a:r>
            <a:r>
              <a:rPr lang="uk-UA" smtClean="0"/>
              <a:t>: </a:t>
            </a:r>
            <a:r>
              <a:rPr lang="uk-UA" b="1"/>
              <a:t>інформація</a:t>
            </a:r>
            <a:r>
              <a:rPr lang="uk-UA"/>
              <a:t> – міра неоднорідності </a:t>
            </a:r>
            <a:r>
              <a:rPr lang="uk-UA" smtClean="0"/>
              <a:t>розподілу матерії </a:t>
            </a:r>
            <a:r>
              <a:rPr lang="uk-UA"/>
              <a:t>та енергії у просторі та часі, </a:t>
            </a:r>
            <a:r>
              <a:rPr lang="uk-UA" smtClean="0"/>
              <a:t>міра </a:t>
            </a:r>
            <a:r>
              <a:rPr lang="uk-UA"/>
              <a:t>змін, якими </a:t>
            </a:r>
            <a:r>
              <a:rPr lang="uk-UA" smtClean="0"/>
              <a:t>супроводжуються всі </a:t>
            </a:r>
            <a:r>
              <a:rPr lang="uk-UA"/>
              <a:t>процеси, що протікають у світі</a:t>
            </a:r>
            <a:r>
              <a:rPr lang="uk-UA" smtClean="0"/>
              <a:t>.</a:t>
            </a:r>
          </a:p>
          <a:p>
            <a:r>
              <a:rPr lang="uk-UA"/>
              <a:t>Згідно з </a:t>
            </a:r>
            <a:r>
              <a:rPr lang="uk-UA" smtClean="0"/>
              <a:t>визначенням ЮНЕСКО: </a:t>
            </a:r>
            <a:r>
              <a:rPr lang="uk-UA" b="1"/>
              <a:t>інформація</a:t>
            </a:r>
            <a:r>
              <a:rPr lang="uk-UA"/>
              <a:t> – </a:t>
            </a:r>
            <a:r>
              <a:rPr lang="uk-UA" smtClean="0"/>
              <a:t>універсальна </a:t>
            </a:r>
            <a:r>
              <a:rPr lang="uk-UA"/>
              <a:t>субстанція, що пронизує усі сфери людської діяльності, </a:t>
            </a:r>
            <a:r>
              <a:rPr lang="uk-UA" smtClean="0"/>
              <a:t>слугує провідником </a:t>
            </a:r>
            <a:r>
              <a:rPr lang="uk-UA"/>
              <a:t>знань та думок, інструментом спілкування, </a:t>
            </a:r>
            <a:r>
              <a:rPr lang="uk-UA" smtClean="0"/>
              <a:t>взаєморозуміння та </a:t>
            </a:r>
            <a:r>
              <a:rPr lang="uk-UA"/>
              <a:t>співробітництва, утвердження стереотипів мислення та поведінки.</a:t>
            </a:r>
          </a:p>
          <a:p>
            <a:r>
              <a:rPr lang="uk-UA"/>
              <a:t>Згідно з Законом України "Про інформацію", </a:t>
            </a:r>
            <a:r>
              <a:rPr lang="uk-UA" b="1"/>
              <a:t>інформація</a:t>
            </a:r>
            <a:r>
              <a:rPr lang="uk-UA"/>
              <a:t> – це </a:t>
            </a:r>
            <a:r>
              <a:rPr lang="uk-UA" smtClean="0"/>
              <a:t>документовані </a:t>
            </a:r>
            <a:r>
              <a:rPr lang="uk-UA"/>
              <a:t>або публічно оголошені відомості про події та явища, що </a:t>
            </a:r>
            <a:r>
              <a:rPr lang="uk-UA" smtClean="0"/>
              <a:t>відбуваються </a:t>
            </a:r>
            <a:r>
              <a:rPr lang="uk-UA"/>
              <a:t>у суспільстві, державі та навколишньому природному </a:t>
            </a:r>
            <a:r>
              <a:rPr lang="uk-UA" smtClean="0"/>
              <a:t>середовищі.</a:t>
            </a:r>
            <a:endParaRPr lang="uk-UA"/>
          </a:p>
        </p:txBody>
      </p:sp>
    </p:spTree>
    <p:extLst>
      <p:ext uri="{BB962C8B-B14F-4D97-AF65-F5344CB8AC3E}">
        <p14:creationId xmlns:p14="http://schemas.microsoft.com/office/powerpoint/2010/main" val="4169285819"/>
      </p:ext>
    </p:extLst>
  </p:cSld>
  <p:clrMapOvr>
    <a:masterClrMapping/>
  </p:clrMapOvr>
  <p:transition/>
  <p:timing/>
</p:sld>
</file>

<file path=ppt/slides/slide2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3. </a:t>
            </a:r>
            <a:r>
              <a:rPr lang="ru-RU" smtClean="0"/>
              <a:t>Основні загрози безпеці</a:t>
            </a:r>
            <a:endParaRPr lang="uk-UA"/>
          </a:p>
        </p:txBody>
      </p:sp>
      <p:sp>
        <p:nvSpPr>
          <p:cNvPr id="3" name="Объект 2"/>
          <p:cNvSpPr>
            <a:spLocks noGrp="1"/>
          </p:cNvSpPr>
          <p:nvPr>
            <p:ph idx="1"/>
          </p:nvPr>
        </p:nvSpPr>
        <p:spPr>
          <a:xfrm>
            <a:off x="443755" y="2163232"/>
            <a:ext cx="11003179" cy="4553657"/>
          </a:xfrm>
        </p:spPr>
        <p:txBody>
          <a:bodyPr>
            <a:normAutofit fontScale="77500" lnSpcReduction="20000"/>
          </a:bodyPr>
          <a:lstStyle/>
          <a:p>
            <a:pPr marL="0" indent="0">
              <a:buNone/>
            </a:pPr>
            <a:r>
              <a:rPr lang="ru-RU" b="1" smtClean="0"/>
              <a:t>Класифікація </a:t>
            </a:r>
            <a:r>
              <a:rPr lang="ru-RU" b="1"/>
              <a:t>загроз </a:t>
            </a:r>
            <a:r>
              <a:rPr lang="uk-UA" b="1" smtClean="0"/>
              <a:t>безпеки</a:t>
            </a:r>
            <a:r>
              <a:rPr lang="ru-RU" b="1" smtClean="0"/>
              <a:t>:</a:t>
            </a:r>
            <a:endParaRPr lang="ru-RU" b="1" smtClean="0"/>
          </a:p>
          <a:p>
            <a:pPr marL="0" indent="0">
              <a:buNone/>
            </a:pPr>
            <a:r>
              <a:rPr lang="ru-RU" i="1"/>
              <a:t>Класифікація загроз за метою: </a:t>
            </a:r>
            <a:r>
              <a:rPr lang="ru-RU"/>
              <a:t>несанкціоноване читання інформації, несанкціонована зміна інформації, несанкціоноване </a:t>
            </a:r>
            <a:r>
              <a:rPr lang="uk-UA" smtClean="0"/>
              <a:t>знищення</a:t>
            </a:r>
            <a:r>
              <a:rPr lang="ru-RU" smtClean="0"/>
              <a:t> </a:t>
            </a:r>
            <a:r>
              <a:rPr lang="ru-RU"/>
              <a:t>інформації, повне або часткове </a:t>
            </a:r>
            <a:r>
              <a:rPr lang="ru-RU" smtClean="0"/>
              <a:t>руйнування системи; </a:t>
            </a:r>
          </a:p>
          <a:p>
            <a:pPr marL="0" indent="0">
              <a:buNone/>
            </a:pPr>
            <a:r>
              <a:rPr lang="ru-RU" i="1" smtClean="0"/>
              <a:t>Класифікація </a:t>
            </a:r>
            <a:r>
              <a:rPr lang="ru-RU" i="1"/>
              <a:t>загроз за принципом </a:t>
            </a:r>
            <a:r>
              <a:rPr lang="ru-RU" i="1" smtClean="0"/>
              <a:t>впливу</a:t>
            </a:r>
            <a:r>
              <a:rPr lang="ru-RU" smtClean="0"/>
              <a:t>: </a:t>
            </a:r>
            <a:r>
              <a:rPr lang="ru-RU"/>
              <a:t>використання легальних каналів отримання інформації (наприклад, несанкціоноване читання з файлу); використання прихованих каналів отримання інформації (наприклад, недокументованих можливостей ОС); створення нових каналів отримання інформації (наприклад, за допомогою програмних закладок). </a:t>
            </a:r>
            <a:endParaRPr lang="ru-RU" smtClean="0"/>
          </a:p>
          <a:p>
            <a:pPr marL="0" indent="0">
              <a:buNone/>
            </a:pPr>
            <a:r>
              <a:rPr lang="ru-RU" i="1" smtClean="0"/>
              <a:t>Класифікація </a:t>
            </a:r>
            <a:r>
              <a:rPr lang="ru-RU" i="1"/>
              <a:t>загроз за характером впливу на </a:t>
            </a:r>
            <a:r>
              <a:rPr lang="ru-RU" i="1" smtClean="0"/>
              <a:t>систему: </a:t>
            </a:r>
            <a:r>
              <a:rPr lang="uk-UA" smtClean="0"/>
              <a:t>активний</a:t>
            </a:r>
            <a:r>
              <a:rPr lang="ru-RU" smtClean="0"/>
              <a:t> </a:t>
            </a:r>
            <a:r>
              <a:rPr lang="uk-UA" smtClean="0"/>
              <a:t>вплив</a:t>
            </a:r>
            <a:r>
              <a:rPr lang="ru-RU" smtClean="0"/>
              <a:t> </a:t>
            </a:r>
            <a:r>
              <a:rPr lang="ru-RU"/>
              <a:t>– несанкціоновані дії в системі; пасивний вплив – несанкціоноване спостереження за процесами в системі. </a:t>
            </a:r>
            <a:endParaRPr lang="ru-RU" smtClean="0"/>
          </a:p>
          <a:p>
            <a:pPr marL="0" indent="0">
              <a:buNone/>
            </a:pPr>
            <a:r>
              <a:rPr lang="ru-RU" i="1" smtClean="0"/>
              <a:t>Класифікація </a:t>
            </a:r>
            <a:r>
              <a:rPr lang="ru-RU" i="1"/>
              <a:t>загроз, що виникають через слабкий захист: </a:t>
            </a:r>
            <a:r>
              <a:rPr lang="ru-RU"/>
              <a:t>неадекватна політика безпеки (в т.ч. помилки адміністратора); помилки і недокументовані можливості ПЗ (так звані “люки” – вбудовані в систему спеціальні входи, призначені для тестування або налагодження, але випадково залишені, що дозволяє обходити систему захисту); раніше впроваджені програмні закладки. </a:t>
            </a:r>
            <a:endParaRPr lang="ru-RU" smtClean="0"/>
          </a:p>
          <a:p>
            <a:pPr marL="0" indent="0">
              <a:buNone/>
            </a:pPr>
            <a:r>
              <a:rPr lang="ru-RU" i="1" smtClean="0"/>
              <a:t>Класифікація </a:t>
            </a:r>
            <a:r>
              <a:rPr lang="ru-RU" i="1"/>
              <a:t>загроз за способом впливу на обʼєкт атаки: </a:t>
            </a:r>
            <a:r>
              <a:rPr lang="ru-RU"/>
              <a:t>безпосереднє перевищення користувачем своїх повноважень; робота від імені іншого користувача або перехоплення результатів його роботи. </a:t>
            </a:r>
            <a:endParaRPr lang="ru-RU" smtClean="0"/>
          </a:p>
          <a:p>
            <a:pPr marL="0" indent="0">
              <a:buNone/>
            </a:pPr>
            <a:r>
              <a:rPr lang="ru-RU" i="1" smtClean="0"/>
              <a:t>Класифікація </a:t>
            </a:r>
            <a:r>
              <a:rPr lang="ru-RU" i="1"/>
              <a:t>загроз за способом дій порушника: </a:t>
            </a:r>
            <a:r>
              <a:rPr lang="ru-RU"/>
              <a:t>в інтерактивному режимі (вручну) або в пакетному режимі (за допомогою спеціальних програм, без участі користувача). </a:t>
            </a:r>
            <a:endParaRPr lang="ru-RU" smtClean="0"/>
          </a:p>
          <a:p>
            <a:pPr marL="0" indent="0">
              <a:buNone/>
            </a:pPr>
            <a:r>
              <a:rPr lang="ru-RU" i="1" smtClean="0"/>
              <a:t>Класифікація </a:t>
            </a:r>
            <a:r>
              <a:rPr lang="ru-RU" i="1"/>
              <a:t>загроз за використовуваними засобами атаки: </a:t>
            </a:r>
            <a:r>
              <a:rPr lang="ru-RU"/>
              <a:t>штатні засоби без використання додаткового ПЗ; ПЗ третіх фірм (віруси, шкідливі програми; ПЗ, розроблене для інших цілей – відладчики, мережеві монітори і т. д</a:t>
            </a:r>
            <a:r>
              <a:rPr lang="ru-RU" smtClean="0"/>
              <a:t>.).</a:t>
            </a:r>
          </a:p>
          <a:p>
            <a:pPr marL="0" indent="0">
              <a:buNone/>
            </a:pPr>
            <a:r>
              <a:rPr lang="ru-RU" smtClean="0"/>
              <a:t> </a:t>
            </a:r>
            <a:r>
              <a:rPr lang="ru-RU" i="1" smtClean="0"/>
              <a:t>Класифікація загроз за обʼєктом атаки: </a:t>
            </a:r>
            <a:r>
              <a:rPr lang="ru-RU" smtClean="0"/>
              <a:t>апаратні </a:t>
            </a:r>
            <a:r>
              <a:rPr lang="ru-RU"/>
              <a:t>засоби (обладнання); програмне забезпечення, дані, персонал.</a:t>
            </a:r>
            <a:endParaRPr lang="uk-UA" b="1"/>
          </a:p>
        </p:txBody>
      </p:sp>
    </p:spTree>
    <p:extLst>
      <p:ext uri="{BB962C8B-B14F-4D97-AF65-F5344CB8AC3E}">
        <p14:creationId xmlns:p14="http://schemas.microsoft.com/office/powerpoint/2010/main" val="3937400634"/>
      </p:ext>
    </p:extLst>
  </p:cSld>
  <p:clrMapOvr>
    <a:masterClrMapping/>
  </p:clrMapOvr>
  <p:transition/>
  <p:timing/>
</p:sld>
</file>

<file path=ppt/slides/slide2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3. </a:t>
            </a:r>
            <a:r>
              <a:rPr lang="ru-RU" smtClean="0"/>
              <a:t>Основні загрози безпеці</a:t>
            </a:r>
            <a:endParaRPr lang="uk-UA"/>
          </a:p>
        </p:txBody>
      </p:sp>
      <p:pic>
        <p:nvPicPr>
          <p:cNvPr id="4" name="Рисунок 3"/>
          <p:cNvPicPr>
            <a:picLocks noChangeAspect="1"/>
          </p:cNvPicPr>
          <p:nvPr/>
        </p:nvPicPr>
        <p:blipFill>
          <a:blip r:embed="rId3"/>
          <a:stretch>
            <a:fillRect/>
          </a:stretch>
        </p:blipFill>
        <p:spPr>
          <a:xfrm>
            <a:off x="2133600" y="2411165"/>
            <a:ext cx="6401088" cy="4317013"/>
          </a:xfrm>
          <a:prstGeom prst="rect">
            <a:avLst/>
          </a:prstGeom>
        </p:spPr>
      </p:pic>
    </p:spTree>
    <p:extLst>
      <p:ext uri="{BB962C8B-B14F-4D97-AF65-F5344CB8AC3E}">
        <p14:creationId xmlns:p14="http://schemas.microsoft.com/office/powerpoint/2010/main" val="332859262"/>
      </p:ext>
    </p:extLst>
  </p:cSld>
  <p:clrMapOvr>
    <a:masterClrMapping/>
  </p:clrMapOvr>
  <p:transition/>
  <p:timing/>
</p:sld>
</file>

<file path=ppt/slides/slide2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4. </a:t>
            </a:r>
            <a:r>
              <a:rPr lang="ru-RU"/>
              <a:t>Опис моделі гіпотетичного порушника</a:t>
            </a:r>
            <a:br>
              <a:rPr lang="uk-UA"/>
            </a:br>
            <a:endParaRPr lang="uk-UA"/>
          </a:p>
        </p:txBody>
      </p:sp>
      <p:sp>
        <p:nvSpPr>
          <p:cNvPr id="3" name="Объект 2"/>
          <p:cNvSpPr>
            <a:spLocks noGrp="1"/>
          </p:cNvSpPr>
          <p:nvPr>
            <p:ph idx="1"/>
          </p:nvPr>
        </p:nvSpPr>
        <p:spPr>
          <a:xfrm>
            <a:off x="838866" y="2547056"/>
            <a:ext cx="6713401" cy="3416300"/>
          </a:xfrm>
        </p:spPr>
        <p:txBody>
          <a:bodyPr>
            <a:normAutofit fontScale="92500" lnSpcReduction="20000"/>
          </a:bodyPr>
          <a:lstStyle/>
          <a:p>
            <a:pPr marL="0" indent="0">
              <a:buNone/>
            </a:pPr>
            <a:r>
              <a:rPr lang="ru-RU" smtClean="0"/>
              <a:t>При аналізі </a:t>
            </a:r>
            <a:r>
              <a:rPr lang="ru-RU"/>
              <a:t>ризиків та визначення вимог до </a:t>
            </a:r>
            <a:r>
              <a:rPr lang="ru-RU" smtClean="0"/>
              <a:t>захисту інформації необхідно враховувати, що</a:t>
            </a:r>
          </a:p>
          <a:p>
            <a:r>
              <a:rPr lang="ru-RU" smtClean="0"/>
              <a:t>кваліфікація </a:t>
            </a:r>
            <a:r>
              <a:rPr lang="ru-RU"/>
              <a:t>порушника може бути на рівні розробника даної системи; </a:t>
            </a:r>
          </a:p>
          <a:p>
            <a:r>
              <a:rPr lang="ru-RU" smtClean="0"/>
              <a:t>порушником </a:t>
            </a:r>
            <a:r>
              <a:rPr lang="ru-RU"/>
              <a:t>може бути як стороння особа, так і законний користувач системи; </a:t>
            </a:r>
          </a:p>
          <a:p>
            <a:r>
              <a:rPr lang="ru-RU" smtClean="0"/>
              <a:t>порушнику </a:t>
            </a:r>
            <a:r>
              <a:rPr lang="ru-RU"/>
              <a:t>відома інформація про принципи роботи </a:t>
            </a:r>
            <a:r>
              <a:rPr lang="ru-RU" smtClean="0"/>
              <a:t>системи;</a:t>
            </a:r>
          </a:p>
          <a:p>
            <a:r>
              <a:rPr lang="ru-RU" smtClean="0"/>
              <a:t>порушник </a:t>
            </a:r>
            <a:r>
              <a:rPr lang="ru-RU"/>
              <a:t>вибере найбільш слабку ланку в </a:t>
            </a:r>
            <a:r>
              <a:rPr lang="ru-RU" smtClean="0"/>
              <a:t>захисті</a:t>
            </a:r>
            <a:endParaRPr lang="ru-RU" smtClean="0"/>
          </a:p>
          <a:p>
            <a:pPr marL="0" indent="0">
              <a:buNone/>
            </a:pPr>
            <a:r>
              <a:rPr lang="ru-RU" smtClean="0"/>
              <a:t>При цьому виявити </a:t>
            </a:r>
            <a:r>
              <a:rPr lang="ru-RU"/>
              <a:t>цілі і мотиви дій </a:t>
            </a:r>
            <a:r>
              <a:rPr lang="ru-RU" smtClean="0"/>
              <a:t>порушника, до якої категорії він належить, врахувати можливі обмеження на дії порушника</a:t>
            </a:r>
            <a:endParaRPr lang="uk-UA"/>
          </a:p>
        </p:txBody>
      </p:sp>
      <p:pic>
        <p:nvPicPr>
          <p:cNvPr id="5" name="Рисунок 4"/>
          <p:cNvPicPr>
            <a:picLocks noChangeAspect="1"/>
          </p:cNvPicPr>
          <p:nvPr/>
        </p:nvPicPr>
        <p:blipFill>
          <a:blip r:embed="rId2"/>
          <a:stretch>
            <a:fillRect/>
          </a:stretch>
        </p:blipFill>
        <p:spPr>
          <a:xfrm>
            <a:off x="8416179" y="2337682"/>
            <a:ext cx="3000375" cy="4124325"/>
          </a:xfrm>
          <a:prstGeom prst="rect">
            <a:avLst/>
          </a:prstGeom>
        </p:spPr>
      </p:pic>
      <p:pic>
        <p:nvPicPr>
          <p:cNvPr id="6" name="Рисунок 5"/>
          <p:cNvPicPr>
            <a:picLocks noChangeAspect="1"/>
          </p:cNvPicPr>
          <p:nvPr/>
        </p:nvPicPr>
        <p:blipFill>
          <a:blip r:embed="rId3"/>
          <a:stretch>
            <a:fillRect/>
          </a:stretch>
        </p:blipFill>
        <p:spPr>
          <a:xfrm>
            <a:off x="8243582" y="2337682"/>
            <a:ext cx="3345568" cy="4276697"/>
          </a:xfrm>
          <a:prstGeom prst="rect">
            <a:avLst/>
          </a:prstGeom>
        </p:spPr>
      </p:pic>
    </p:spTree>
    <p:extLst>
      <p:ext uri="{BB962C8B-B14F-4D97-AF65-F5344CB8AC3E}">
        <p14:creationId xmlns:p14="http://schemas.microsoft.com/office/powerpoint/2010/main" val="2867816107"/>
      </p:ext>
    </p:extLst>
  </p:cSld>
  <p:clrMapOvr>
    <a:masterClrMapping/>
  </p:clrMapOvr>
  <p:transition/>
  <p:timing/>
</p:sld>
</file>

<file path=ppt/slides/slide2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ctrTitle"/>
          </p:nvPr>
        </p:nvSpPr>
        <p:spPr/>
        <p:txBody>
          <a:bodyPr/>
          <a:lstStyle/>
          <a:p>
            <a:r>
              <a:rPr lang="ru-RU" err="1" smtClean="0"/>
              <a:t>Формальні моделі керування доступом</a:t>
            </a:r>
            <a:endParaRPr lang="uk-UA"/>
          </a:p>
        </p:txBody>
      </p:sp>
      <p:sp>
        <p:nvSpPr>
          <p:cNvPr id="3" name="Подзаголовок 2"/>
          <p:cNvSpPr>
            <a:spLocks noGrp="1"/>
          </p:cNvSpPr>
          <p:nvPr>
            <p:ph type="subTitle" idx="1"/>
          </p:nvPr>
        </p:nvSpPr>
        <p:spPr/>
        <p:txBody>
          <a:bodyPr/>
          <a:lstStyle/>
          <a:p>
            <a:r>
              <a:rPr lang="uk-UA" smtClean="0"/>
              <a:t>Лекція 2</a:t>
            </a:r>
            <a:endParaRPr lang="uk-UA"/>
          </a:p>
        </p:txBody>
      </p:sp>
    </p:spTree>
    <p:extLst>
      <p:ext uri="{BB962C8B-B14F-4D97-AF65-F5344CB8AC3E}">
        <p14:creationId xmlns:p14="http://schemas.microsoft.com/office/powerpoint/2010/main" val="3080678618"/>
      </p:ext>
    </p:extLst>
  </p:cSld>
  <p:clrMapOvr>
    <a:masterClrMapping/>
  </p:clrMapOvr>
  <p:transition/>
  <p:timing/>
</p:sld>
</file>

<file path=ppt/slides/slide2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838200" y="365125"/>
            <a:ext cx="5077883" cy="1325563"/>
          </a:xfrm>
        </p:spPr>
        <p:txBody>
          <a:bodyPr>
            <a:normAutofit fontScale="90000"/>
          </a:bodyPr>
          <a:lstStyle/>
          <a:p>
            <a:r>
              <a:rPr lang="uk-UA" smtClean="0"/>
              <a:t>Політика інформаційної безпеки</a:t>
            </a:r>
            <a:endParaRPr lang="uk-UA"/>
          </a:p>
        </p:txBody>
      </p:sp>
      <p:pic>
        <p:nvPicPr>
          <p:cNvPr id="4" name="Рисунок 3"/>
          <p:cNvPicPr>
            <a:picLocks noChangeAspect="1"/>
          </p:cNvPicPr>
          <p:nvPr/>
        </p:nvPicPr>
        <p:blipFill>
          <a:blip r:embed="rId3"/>
          <a:stretch>
            <a:fillRect/>
          </a:stretch>
        </p:blipFill>
        <p:spPr>
          <a:xfrm>
            <a:off x="791281" y="2572897"/>
            <a:ext cx="4438650" cy="2828925"/>
          </a:xfrm>
          <a:prstGeom prst="rect">
            <a:avLst/>
          </a:prstGeom>
        </p:spPr>
      </p:pic>
      <p:pic>
        <p:nvPicPr>
          <p:cNvPr id="7" name="Рисунок 6"/>
          <p:cNvPicPr>
            <a:picLocks noChangeAspect="1"/>
          </p:cNvPicPr>
          <p:nvPr/>
        </p:nvPicPr>
        <p:blipFill>
          <a:blip r:embed="rId4"/>
          <a:stretch>
            <a:fillRect/>
          </a:stretch>
        </p:blipFill>
        <p:spPr>
          <a:xfrm>
            <a:off x="5937123" y="1193359"/>
            <a:ext cx="5897297" cy="3975541"/>
          </a:xfrm>
          <a:prstGeom prst="rect">
            <a:avLst/>
          </a:prstGeom>
        </p:spPr>
      </p:pic>
      <p:sp>
        <p:nvSpPr>
          <p:cNvPr id="10" name="TextBox 9"/>
          <p:cNvSpPr txBox="1"/>
          <p:nvPr/>
        </p:nvSpPr>
        <p:spPr>
          <a:xfrm>
            <a:off x="6658090" y="5401822"/>
            <a:ext cx="4734501" cy="369332"/>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smtClean="0"/>
              <a:t>Основ</a:t>
            </a:r>
            <a:r>
              <a:rPr lang="uk-UA" smtClean="0"/>
              <a:t>ні компонети комплексу засобів захисту</a:t>
            </a:r>
            <a:endParaRPr lang="uk-UA"/>
          </a:p>
        </p:txBody>
      </p:sp>
    </p:spTree>
    <p:extLst>
      <p:ext uri="{BB962C8B-B14F-4D97-AF65-F5344CB8AC3E}">
        <p14:creationId xmlns:p14="http://schemas.microsoft.com/office/powerpoint/2010/main" val="915543438"/>
      </p:ext>
    </p:extLst>
  </p:cSld>
  <p:clrMapOvr>
    <a:masterClrMapping/>
  </p:clrMapOvr>
  <p:transition/>
  <p:timing/>
</p:sld>
</file>

<file path=ppt/slides/slide2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635000" y="128058"/>
            <a:ext cx="10515600" cy="1325563"/>
          </a:xfrm>
        </p:spPr>
        <p:txBody>
          <a:bodyPr/>
          <a:lstStyle/>
          <a:p>
            <a:r>
              <a:rPr lang="ru-RU" b="1" err="1" smtClean="0"/>
              <a:t>Методи </a:t>
            </a:r>
            <a:r>
              <a:rPr lang="uk-UA" b="1" smtClean="0"/>
              <a:t>розмежування </a:t>
            </a:r>
            <a:r>
              <a:rPr lang="ru-RU" b="1" smtClean="0"/>
              <a:t>контролю доступу</a:t>
            </a:r>
            <a:endParaRPr lang="uk-UA" b="1"/>
          </a:p>
        </p:txBody>
      </p:sp>
      <p:sp>
        <p:nvSpPr>
          <p:cNvPr id="3" name="Объект 2"/>
          <p:cNvSpPr>
            <a:spLocks noGrp="1"/>
          </p:cNvSpPr>
          <p:nvPr>
            <p:ph idx="1"/>
          </p:nvPr>
        </p:nvSpPr>
        <p:spPr>
          <a:xfrm>
            <a:off x="1191207" y="2674909"/>
            <a:ext cx="8892244" cy="2813579"/>
          </a:xfrm>
        </p:spPr>
        <p:txBody>
          <a:bodyPr>
            <a:normAutofit/>
          </a:bodyPr>
          <a:lstStyle/>
          <a:p>
            <a:pPr algn="just"/>
            <a:r>
              <a:rPr lang="uk-UA" sz="2400" smtClean="0"/>
              <a:t>Контроль (розмежування прав) доступу до ресурсів застосовується для вирішення ключових завдань захисту інформації від несанкціонованого доступу</a:t>
            </a:r>
            <a:r>
              <a:rPr lang="en-US" sz="2400" smtClean="0"/>
              <a:t> (</a:t>
            </a:r>
            <a:r>
              <a:rPr lang="uk-UA" sz="2400" smtClean="0"/>
              <a:t>НСД</a:t>
            </a:r>
            <a:r>
              <a:rPr lang="en-US" sz="2400" smtClean="0"/>
              <a:t>)</a:t>
            </a:r>
            <a:r>
              <a:rPr lang="uk-UA" sz="2400" smtClean="0"/>
              <a:t>, це ключовий елемент захисту, направлений на підвищення рівня експлуатаційної інформаційної безпеки сучасних інформаційних систем</a:t>
            </a:r>
            <a:endParaRPr lang="uk-UA" sz="2400"/>
          </a:p>
        </p:txBody>
      </p:sp>
    </p:spTree>
    <p:extLst>
      <p:ext uri="{BB962C8B-B14F-4D97-AF65-F5344CB8AC3E}">
        <p14:creationId xmlns:p14="http://schemas.microsoft.com/office/powerpoint/2010/main" val="1860541289"/>
      </p:ext>
    </p:extLst>
  </p:cSld>
  <p:clrMapOvr>
    <a:masterClrMapping/>
  </p:clrMapOvr>
  <p:transition/>
  <p:timing/>
</p:sld>
</file>

<file path=ppt/slides/slide2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Объект 3"/>
          <p:cNvPicPr>
            <a:picLocks noGrp="1" noChangeAspect="1"/>
          </p:cNvPicPr>
          <p:nvPr>
            <p:ph idx="1"/>
          </p:nvPr>
        </p:nvPicPr>
        <p:blipFill>
          <a:blip r:embed="rId3"/>
          <a:stretch>
            <a:fillRect/>
          </a:stretch>
        </p:blipFill>
        <p:spPr>
          <a:xfrm>
            <a:off x="1705063" y="2928083"/>
            <a:ext cx="8532010" cy="3518244"/>
          </a:xfrm>
          <a:prstGeom prst="rect">
            <a:avLst/>
          </a:prstGeom>
        </p:spPr>
      </p:pic>
      <p:sp>
        <p:nvSpPr>
          <p:cNvPr id="5" name="Заголовок 1"/>
          <p:cNvSpPr>
            <a:spLocks noGrp="1"/>
          </p:cNvSpPr>
          <p:nvPr>
            <p:ph type="title"/>
          </p:nvPr>
        </p:nvSpPr>
        <p:spPr/>
        <p:txBody>
          <a:bodyPr/>
          <a:lstStyle/>
          <a:p>
            <a:r>
              <a:rPr lang="ru-RU" b="1" err="1" smtClean="0"/>
              <a:t>Методи </a:t>
            </a:r>
            <a:r>
              <a:rPr lang="uk-UA" b="1" smtClean="0"/>
              <a:t>розмежування </a:t>
            </a:r>
            <a:r>
              <a:rPr lang="ru-RU" b="1" smtClean="0"/>
              <a:t>контролю доступу</a:t>
            </a:r>
            <a:endParaRPr lang="uk-UA"/>
          </a:p>
        </p:txBody>
      </p:sp>
      <p:pic>
        <p:nvPicPr>
          <p:cNvPr id="6" name="Рисунок 5"/>
          <p:cNvPicPr>
            <a:picLocks noChangeAspect="1"/>
          </p:cNvPicPr>
          <p:nvPr/>
        </p:nvPicPr>
        <p:blipFill>
          <a:blip r:embed="rId4"/>
          <a:stretch>
            <a:fillRect/>
          </a:stretch>
        </p:blipFill>
        <p:spPr>
          <a:xfrm>
            <a:off x="2110561" y="1946781"/>
            <a:ext cx="7545651" cy="794279"/>
          </a:xfrm>
          <a:prstGeom prst="rect">
            <a:avLst/>
          </a:prstGeom>
        </p:spPr>
      </p:pic>
      <p:sp>
        <p:nvSpPr>
          <p:cNvPr id="7" name="Прямоугольник 6"/>
          <p:cNvSpPr/>
          <p:nvPr/>
        </p:nvSpPr>
        <p:spPr>
          <a:xfrm>
            <a:off x="1971502" y="1390426"/>
            <a:ext cx="8375738" cy="369332"/>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uk-UA" smtClean="0"/>
              <a:t>Множина (область) безпечних доступів визначається дискретним набором трійок</a:t>
            </a:r>
            <a:endParaRPr lang="uk-UA"/>
          </a:p>
        </p:txBody>
      </p:sp>
    </p:spTree>
    <p:extLst>
      <p:ext uri="{BB962C8B-B14F-4D97-AF65-F5344CB8AC3E}">
        <p14:creationId xmlns:p14="http://schemas.microsoft.com/office/powerpoint/2010/main" val="3690759156"/>
      </p:ext>
    </p:extLst>
  </p:cSld>
  <p:clrMapOvr>
    <a:masterClrMapping/>
  </p:clrMapOvr>
  <p:transition/>
  <p:timing/>
</p:sld>
</file>

<file path=ppt/slides/slide2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grpSp>
        <p:nvGrpSpPr>
          <p:cNvPr id="4" name="Group 2"/>
          <p:cNvGrpSpPr>
            <a:grpSpLocks noGrp="1"/>
          </p:cNvGrpSpPr>
          <p:nvPr/>
        </p:nvGrpSpPr>
        <p:grpSpPr>
          <a:xfrm>
            <a:off x="1864453" y="2020094"/>
            <a:ext cx="7786688" cy="3962400"/>
            <a:chOff x="2405" y="1087"/>
            <a:chExt cx="7665" cy="3576"/>
          </a:xfrm>
        </p:grpSpPr>
        <p:sp>
          <p:nvSpPr>
            <p:cNvPr id="5" name="Rectangle 3"/>
            <p:cNvSpPr>
              <a:spLocks noChangeAspect="1" noChangeArrowheads="1"/>
            </p:cNvSpPr>
            <p:nvPr/>
          </p:nvSpPr>
          <p:spPr bwMode="auto">
            <a:xfrm>
              <a:off x="2405" y="1087"/>
              <a:ext cx="7665" cy="3576"/>
            </a:xfrm>
            <a:prstGeom prst="rect">
              <a:avLst/>
            </a:prstGeom>
            <a:gradFill>
              <a:gsLst>
                <a:gs pos="0">
                  <a:schemeClr val="accent1">
                    <a:lumMod val="75000"/>
                  </a:schemeClr>
                </a:gs>
                <a:gs pos="50000">
                  <a:schemeClr val="accent1">
                    <a:tint val="44500"/>
                    <a:satMod val="160000"/>
                  </a:schemeClr>
                </a:gs>
                <a:gs pos="100000">
                  <a:schemeClr val="accent1">
                    <a:tint val="23500"/>
                    <a:satMod val="160000"/>
                  </a:schemeClr>
                </a:gs>
              </a:gsLst>
              <a:lin ang="16200000" scaled="0"/>
            </a:gradFill>
            <a:ln w="9525">
              <a:solidFill>
                <a:srgbClr val="000000"/>
              </a:solidFill>
              <a:miter lim="800000"/>
            </a:ln>
          </p:spPr>
          <p:txBody>
            <a:bodyPr/>
            <a:lstStyle>
              <a:defPPr>
                <a:defRPr lang="ru-RU"/>
              </a:defPPr>
              <a:lvl1pPr marL="0" algn="l" defTabSz="914400" rtl="0" eaLnBrk="1" fontAlgn="base" latinLnBrk="0" hangingPunct="1">
                <a:spcBef>
                  <a:spcPct val="0"/>
                </a:spcBef>
                <a:spcAft>
                  <a:spcPct val="0"/>
                </a:spcAft>
                <a:defRPr sz="1800" kern="1200">
                  <a:solidFill>
                    <a:schemeClr val="tx1"/>
                  </a:solidFill>
                  <a:latin typeface="Arial"/>
                  <a:ea typeface="+mn-ea"/>
                  <a:cs typeface="Arial"/>
                </a:defRPr>
              </a:lvl1pPr>
              <a:lvl2pPr marL="457200" algn="l" defTabSz="914400" rtl="0" eaLnBrk="1" fontAlgn="base" latinLnBrk="0" hangingPunct="1">
                <a:spcBef>
                  <a:spcPct val="0"/>
                </a:spcBef>
                <a:spcAft>
                  <a:spcPct val="0"/>
                </a:spcAft>
                <a:defRPr sz="1800" kern="1200">
                  <a:solidFill>
                    <a:schemeClr val="tx1"/>
                  </a:solidFill>
                  <a:latin typeface="Arial"/>
                  <a:ea typeface="+mn-ea"/>
                  <a:cs typeface="Arial"/>
                </a:defRPr>
              </a:lvl2pPr>
              <a:lvl3pPr marL="914400" algn="l" defTabSz="914400" rtl="0" eaLnBrk="1" fontAlgn="base" latinLnBrk="0" hangingPunct="1">
                <a:spcBef>
                  <a:spcPct val="0"/>
                </a:spcBef>
                <a:spcAft>
                  <a:spcPct val="0"/>
                </a:spcAft>
                <a:defRPr sz="1800" kern="1200">
                  <a:solidFill>
                    <a:schemeClr val="tx1"/>
                  </a:solidFill>
                  <a:latin typeface="Arial"/>
                  <a:ea typeface="+mn-ea"/>
                  <a:cs typeface="Arial"/>
                </a:defRPr>
              </a:lvl3pPr>
              <a:lvl4pPr marL="1371600" algn="l" defTabSz="914400" rtl="0" eaLnBrk="1" fontAlgn="base" latinLnBrk="0" hangingPunct="1">
                <a:spcBef>
                  <a:spcPct val="0"/>
                </a:spcBef>
                <a:spcAft>
                  <a:spcPct val="0"/>
                </a:spcAft>
                <a:defRPr sz="1800" kern="1200">
                  <a:solidFill>
                    <a:schemeClr val="tx1"/>
                  </a:solidFill>
                  <a:latin typeface="Arial"/>
                  <a:ea typeface="+mn-ea"/>
                  <a:cs typeface="Arial"/>
                </a:defRPr>
              </a:lvl4pPr>
              <a:lvl5pPr marL="1828800" algn="l" defTabSz="914400" rtl="0" eaLnBrk="1" fontAlgn="base" latinLnBrk="0" hangingPunct="1">
                <a:spcBef>
                  <a:spcPct val="0"/>
                </a:spcBef>
                <a:spcAft>
                  <a:spcPct val="0"/>
                </a:spcAft>
                <a:defRPr sz="1800" kern="1200">
                  <a:solidFill>
                    <a:schemeClr val="tx1"/>
                  </a:solidFill>
                  <a:latin typeface="Arial"/>
                  <a:ea typeface="+mn-ea"/>
                  <a:cs typeface="Arial"/>
                </a:defRPr>
              </a:lvl5pPr>
              <a:lvl6pPr marL="2286000" algn="l" defTabSz="914400" rtl="0" eaLnBrk="1" latinLnBrk="0" hangingPunct="1">
                <a:defRPr sz="1800" kern="1200">
                  <a:solidFill>
                    <a:schemeClr val="tx1"/>
                  </a:solidFill>
                  <a:latin typeface="Arial"/>
                  <a:ea typeface="+mn-ea"/>
                  <a:cs typeface="Arial"/>
                </a:defRPr>
              </a:lvl6pPr>
              <a:lvl7pPr marL="2743200" algn="l" defTabSz="914400" rtl="0" eaLnBrk="1" latinLnBrk="0" hangingPunct="1">
                <a:defRPr sz="1800" kern="1200">
                  <a:solidFill>
                    <a:schemeClr val="tx1"/>
                  </a:solidFill>
                  <a:latin typeface="Arial"/>
                  <a:ea typeface="+mn-ea"/>
                  <a:cs typeface="Arial"/>
                </a:defRPr>
              </a:lvl7pPr>
              <a:lvl8pPr marL="3200400" algn="l" defTabSz="914400" rtl="0" eaLnBrk="1" latinLnBrk="0" hangingPunct="1">
                <a:defRPr sz="1800" kern="1200">
                  <a:solidFill>
                    <a:schemeClr val="tx1"/>
                  </a:solidFill>
                  <a:latin typeface="Arial"/>
                  <a:ea typeface="+mn-ea"/>
                  <a:cs typeface="Arial"/>
                </a:defRPr>
              </a:lvl8pPr>
              <a:lvl9pPr marL="3657600" algn="l" defTabSz="914400" rtl="0" eaLnBrk="1" latinLnBrk="0" hangingPunct="1">
                <a:defRPr sz="1800" kern="1200">
                  <a:solidFill>
                    <a:schemeClr val="tx1"/>
                  </a:solidFill>
                  <a:latin typeface="Arial"/>
                  <a:ea typeface="+mn-ea"/>
                  <a:cs typeface="Arial"/>
                </a:defRPr>
              </a:lvl9pPr>
            </a:lstStyle>
            <a:p>
              <a:endParaRPr lang="ru-RU">
                <a:effectLst>
                  <a:outerShdw blurRad="38100" dist="38100" dir="2700000" algn="tl">
                    <a:srgbClr val="000000">
                      <a:alpha val="43137"/>
                    </a:srgbClr>
                  </a:outerShdw>
                </a:effectLst>
              </a:endParaRPr>
            </a:p>
          </p:txBody>
        </p:sp>
        <p:sp>
          <p:nvSpPr>
            <p:cNvPr id="6" name="Rectangle 4"/>
            <p:cNvSpPr>
              <a:spLocks noChangeAspect="1" noChangeArrowheads="1"/>
            </p:cNvSpPr>
            <p:nvPr/>
          </p:nvSpPr>
          <p:spPr bwMode="auto">
            <a:xfrm>
              <a:off x="2588" y="1588"/>
              <a:ext cx="2281" cy="2555"/>
            </a:xfrm>
            <a:prstGeom prst="rect">
              <a:avLst/>
            </a:prstGeom>
            <a:solidFill>
              <a:srgbClr val="C0C0C0"/>
            </a:solidFill>
            <a:ln w="9525">
              <a:solidFill>
                <a:srgbClr val="000000"/>
              </a:solidFill>
              <a:miter lim="800000"/>
            </a:ln>
          </p:spPr>
          <p:txBody>
            <a:bodyPr/>
            <a:lstStyle>
              <a:defPPr>
                <a:defRPr lang="ru-RU"/>
              </a:defPPr>
              <a:lvl1pPr marL="0" algn="l" defTabSz="914400" rtl="0" eaLnBrk="1" fontAlgn="base" latinLnBrk="0" hangingPunct="1">
                <a:spcBef>
                  <a:spcPct val="0"/>
                </a:spcBef>
                <a:spcAft>
                  <a:spcPct val="0"/>
                </a:spcAft>
                <a:defRPr sz="1800" kern="1200">
                  <a:solidFill>
                    <a:schemeClr val="tx1"/>
                  </a:solidFill>
                  <a:latin typeface="Arial"/>
                  <a:ea typeface="+mn-ea"/>
                  <a:cs typeface="Arial"/>
                </a:defRPr>
              </a:lvl1pPr>
              <a:lvl2pPr marL="457200" algn="l" defTabSz="914400" rtl="0" eaLnBrk="1" fontAlgn="base" latinLnBrk="0" hangingPunct="1">
                <a:spcBef>
                  <a:spcPct val="0"/>
                </a:spcBef>
                <a:spcAft>
                  <a:spcPct val="0"/>
                </a:spcAft>
                <a:defRPr sz="1800" kern="1200">
                  <a:solidFill>
                    <a:schemeClr val="tx1"/>
                  </a:solidFill>
                  <a:latin typeface="Arial"/>
                  <a:ea typeface="+mn-ea"/>
                  <a:cs typeface="Arial"/>
                </a:defRPr>
              </a:lvl2pPr>
              <a:lvl3pPr marL="914400" algn="l" defTabSz="914400" rtl="0" eaLnBrk="1" fontAlgn="base" latinLnBrk="0" hangingPunct="1">
                <a:spcBef>
                  <a:spcPct val="0"/>
                </a:spcBef>
                <a:spcAft>
                  <a:spcPct val="0"/>
                </a:spcAft>
                <a:defRPr sz="1800" kern="1200">
                  <a:solidFill>
                    <a:schemeClr val="tx1"/>
                  </a:solidFill>
                  <a:latin typeface="Arial"/>
                  <a:ea typeface="+mn-ea"/>
                  <a:cs typeface="Arial"/>
                </a:defRPr>
              </a:lvl3pPr>
              <a:lvl4pPr marL="1371600" algn="l" defTabSz="914400" rtl="0" eaLnBrk="1" fontAlgn="base" latinLnBrk="0" hangingPunct="1">
                <a:spcBef>
                  <a:spcPct val="0"/>
                </a:spcBef>
                <a:spcAft>
                  <a:spcPct val="0"/>
                </a:spcAft>
                <a:defRPr sz="1800" kern="1200">
                  <a:solidFill>
                    <a:schemeClr val="tx1"/>
                  </a:solidFill>
                  <a:latin typeface="Arial"/>
                  <a:ea typeface="+mn-ea"/>
                  <a:cs typeface="Arial"/>
                </a:defRPr>
              </a:lvl4pPr>
              <a:lvl5pPr marL="1828800" algn="l" defTabSz="914400" rtl="0" eaLnBrk="1" fontAlgn="base" latinLnBrk="0" hangingPunct="1">
                <a:spcBef>
                  <a:spcPct val="0"/>
                </a:spcBef>
                <a:spcAft>
                  <a:spcPct val="0"/>
                </a:spcAft>
                <a:defRPr sz="1800" kern="1200">
                  <a:solidFill>
                    <a:schemeClr val="tx1"/>
                  </a:solidFill>
                  <a:latin typeface="Arial"/>
                  <a:ea typeface="+mn-ea"/>
                  <a:cs typeface="Arial"/>
                </a:defRPr>
              </a:lvl5pPr>
              <a:lvl6pPr marL="2286000" algn="l" defTabSz="914400" rtl="0" eaLnBrk="1" latinLnBrk="0" hangingPunct="1">
                <a:defRPr sz="1800" kern="1200">
                  <a:solidFill>
                    <a:schemeClr val="tx1"/>
                  </a:solidFill>
                  <a:latin typeface="Arial"/>
                  <a:ea typeface="+mn-ea"/>
                  <a:cs typeface="Arial"/>
                </a:defRPr>
              </a:lvl6pPr>
              <a:lvl7pPr marL="2743200" algn="l" defTabSz="914400" rtl="0" eaLnBrk="1" latinLnBrk="0" hangingPunct="1">
                <a:defRPr sz="1800" kern="1200">
                  <a:solidFill>
                    <a:schemeClr val="tx1"/>
                  </a:solidFill>
                  <a:latin typeface="Arial"/>
                  <a:ea typeface="+mn-ea"/>
                  <a:cs typeface="Arial"/>
                </a:defRPr>
              </a:lvl7pPr>
              <a:lvl8pPr marL="3200400" algn="l" defTabSz="914400" rtl="0" eaLnBrk="1" latinLnBrk="0" hangingPunct="1">
                <a:defRPr sz="1800" kern="1200">
                  <a:solidFill>
                    <a:schemeClr val="tx1"/>
                  </a:solidFill>
                  <a:latin typeface="Arial"/>
                  <a:ea typeface="+mn-ea"/>
                  <a:cs typeface="Arial"/>
                </a:defRPr>
              </a:lvl8pPr>
              <a:lvl9pPr marL="3657600" algn="l" defTabSz="914400" rtl="0" eaLnBrk="1" latinLnBrk="0" hangingPunct="1">
                <a:defRPr sz="1800" kern="1200">
                  <a:solidFill>
                    <a:schemeClr val="tx1"/>
                  </a:solidFill>
                  <a:latin typeface="Arial"/>
                  <a:ea typeface="+mn-ea"/>
                  <a:cs typeface="Arial"/>
                </a:defRPr>
              </a:lvl9pPr>
            </a:lstStyle>
            <a:p>
              <a:endParaRPr lang="ru-RU">
                <a:effectLst>
                  <a:outerShdw blurRad="38100" dist="38100" dir="2700000" algn="tl">
                    <a:srgbClr val="000000">
                      <a:alpha val="43137"/>
                    </a:srgbClr>
                  </a:outerShdw>
                </a:effectLst>
              </a:endParaRPr>
            </a:p>
          </p:txBody>
        </p:sp>
        <p:sp>
          <p:nvSpPr>
            <p:cNvPr id="7" name="Text Box 5"/>
            <p:cNvSpPr txBox="1">
              <a:spLocks noChangeAspect="1" noChangeArrowheads="1"/>
            </p:cNvSpPr>
            <p:nvPr/>
          </p:nvSpPr>
          <p:spPr bwMode="auto">
            <a:xfrm>
              <a:off x="2770" y="2045"/>
              <a:ext cx="1916" cy="501"/>
            </a:xfrm>
            <a:prstGeom prst="rect">
              <a:avLst/>
            </a:prstGeom>
            <a:gradFill>
              <a:gsLst>
                <a:gs pos="0">
                  <a:schemeClr val="accent1">
                    <a:lumMod val="75000"/>
                  </a:schemeClr>
                </a:gs>
                <a:gs pos="50000">
                  <a:schemeClr val="accent1">
                    <a:tint val="44500"/>
                    <a:satMod val="160000"/>
                  </a:schemeClr>
                </a:gs>
                <a:gs pos="100000">
                  <a:schemeClr val="accent1">
                    <a:tint val="23500"/>
                    <a:satMod val="160000"/>
                  </a:schemeClr>
                </a:gs>
              </a:gsLst>
              <a:lin ang="16200000" scaled="0"/>
            </a:gradFill>
            <a:ln w="9525">
              <a:solidFill>
                <a:srgbClr val="000000"/>
              </a:solidFill>
              <a:miter lim="800000"/>
            </a:ln>
          </p:spPr>
          <p:txBody>
            <a:bodyPr/>
            <a:lstStyle>
              <a:defPPr>
                <a:defRPr lang="ru-RU"/>
              </a:defPPr>
              <a:lvl1pPr marL="0" algn="l" defTabSz="914400" rtl="0" eaLnBrk="1" fontAlgn="base" latinLnBrk="0" hangingPunct="1">
                <a:spcBef>
                  <a:spcPct val="0"/>
                </a:spcBef>
                <a:spcAft>
                  <a:spcPct val="0"/>
                </a:spcAft>
                <a:defRPr sz="1800" kern="1200">
                  <a:solidFill>
                    <a:schemeClr val="tx1"/>
                  </a:solidFill>
                  <a:latin typeface="Arial"/>
                  <a:ea typeface="+mn-ea"/>
                  <a:cs typeface="Arial"/>
                </a:defRPr>
              </a:lvl1pPr>
              <a:lvl2pPr marL="457200" algn="l" defTabSz="914400" rtl="0" eaLnBrk="1" fontAlgn="base" latinLnBrk="0" hangingPunct="1">
                <a:spcBef>
                  <a:spcPct val="0"/>
                </a:spcBef>
                <a:spcAft>
                  <a:spcPct val="0"/>
                </a:spcAft>
                <a:defRPr sz="1800" kern="1200">
                  <a:solidFill>
                    <a:schemeClr val="tx1"/>
                  </a:solidFill>
                  <a:latin typeface="Arial"/>
                  <a:ea typeface="+mn-ea"/>
                  <a:cs typeface="Arial"/>
                </a:defRPr>
              </a:lvl2pPr>
              <a:lvl3pPr marL="914400" algn="l" defTabSz="914400" rtl="0" eaLnBrk="1" fontAlgn="base" latinLnBrk="0" hangingPunct="1">
                <a:spcBef>
                  <a:spcPct val="0"/>
                </a:spcBef>
                <a:spcAft>
                  <a:spcPct val="0"/>
                </a:spcAft>
                <a:defRPr sz="1800" kern="1200">
                  <a:solidFill>
                    <a:schemeClr val="tx1"/>
                  </a:solidFill>
                  <a:latin typeface="Arial"/>
                  <a:ea typeface="+mn-ea"/>
                  <a:cs typeface="Arial"/>
                </a:defRPr>
              </a:lvl3pPr>
              <a:lvl4pPr marL="1371600" algn="l" defTabSz="914400" rtl="0" eaLnBrk="1" fontAlgn="base" latinLnBrk="0" hangingPunct="1">
                <a:spcBef>
                  <a:spcPct val="0"/>
                </a:spcBef>
                <a:spcAft>
                  <a:spcPct val="0"/>
                </a:spcAft>
                <a:defRPr sz="1800" kern="1200">
                  <a:solidFill>
                    <a:schemeClr val="tx1"/>
                  </a:solidFill>
                  <a:latin typeface="Arial"/>
                  <a:ea typeface="+mn-ea"/>
                  <a:cs typeface="Arial"/>
                </a:defRPr>
              </a:lvl4pPr>
              <a:lvl5pPr marL="1828800" algn="l" defTabSz="914400" rtl="0" eaLnBrk="1" fontAlgn="base" latinLnBrk="0" hangingPunct="1">
                <a:spcBef>
                  <a:spcPct val="0"/>
                </a:spcBef>
                <a:spcAft>
                  <a:spcPct val="0"/>
                </a:spcAft>
                <a:defRPr sz="1800" kern="1200">
                  <a:solidFill>
                    <a:schemeClr val="tx1"/>
                  </a:solidFill>
                  <a:latin typeface="Arial"/>
                  <a:ea typeface="+mn-ea"/>
                  <a:cs typeface="Arial"/>
                </a:defRPr>
              </a:lvl5pPr>
              <a:lvl6pPr marL="2286000" algn="l" defTabSz="914400" rtl="0" eaLnBrk="1" latinLnBrk="0" hangingPunct="1">
                <a:defRPr sz="1800" kern="1200">
                  <a:solidFill>
                    <a:schemeClr val="tx1"/>
                  </a:solidFill>
                  <a:latin typeface="Arial"/>
                  <a:ea typeface="+mn-ea"/>
                  <a:cs typeface="Arial"/>
                </a:defRPr>
              </a:lvl6pPr>
              <a:lvl7pPr marL="2743200" algn="l" defTabSz="914400" rtl="0" eaLnBrk="1" latinLnBrk="0" hangingPunct="1">
                <a:defRPr sz="1800" kern="1200">
                  <a:solidFill>
                    <a:schemeClr val="tx1"/>
                  </a:solidFill>
                  <a:latin typeface="Arial"/>
                  <a:ea typeface="+mn-ea"/>
                  <a:cs typeface="Arial"/>
                </a:defRPr>
              </a:lvl7pPr>
              <a:lvl8pPr marL="3200400" algn="l" defTabSz="914400" rtl="0" eaLnBrk="1" latinLnBrk="0" hangingPunct="1">
                <a:defRPr sz="1800" kern="1200">
                  <a:solidFill>
                    <a:schemeClr val="tx1"/>
                  </a:solidFill>
                  <a:latin typeface="Arial"/>
                  <a:ea typeface="+mn-ea"/>
                  <a:cs typeface="Arial"/>
                </a:defRPr>
              </a:lvl8pPr>
              <a:lvl9pPr marL="3657600" algn="l" defTabSz="914400" rtl="0" eaLnBrk="1" latinLnBrk="0" hangingPunct="1">
                <a:defRPr sz="1800" kern="1200">
                  <a:solidFill>
                    <a:schemeClr val="tx1"/>
                  </a:solidFill>
                  <a:latin typeface="Arial"/>
                  <a:ea typeface="+mn-ea"/>
                  <a:cs typeface="Arial"/>
                </a:defRPr>
              </a:lvl9pPr>
            </a:lstStyle>
            <a:p>
              <a:pPr algn="ctr"/>
              <a:r>
                <a:rPr lang="ru-RU" sz="2000" err="1" smtClean="0">
                  <a:effectLst>
                    <a:outerShdw blurRad="38100" dist="38100" dir="2700000" algn="tl">
                      <a:srgbClr val="000000">
                        <a:alpha val="43137"/>
                      </a:srgbClr>
                    </a:outerShdw>
                  </a:effectLst>
                  <a:latin typeface="Times New Roman" pitchFamily="18" charset="0"/>
                </a:rPr>
                <a:t>Користувачі</a:t>
              </a:r>
              <a:endParaRPr lang="ru-RU" sz="2000">
                <a:effectLst>
                  <a:outerShdw blurRad="38100" dist="38100" dir="2700000" algn="tl">
                    <a:srgbClr val="000000">
                      <a:alpha val="43137"/>
                    </a:srgbClr>
                  </a:outerShdw>
                </a:effectLst>
              </a:endParaRPr>
            </a:p>
          </p:txBody>
        </p:sp>
        <p:sp>
          <p:nvSpPr>
            <p:cNvPr id="8" name="Text Box 6"/>
            <p:cNvSpPr txBox="1">
              <a:spLocks noChangeAspect="1" noChangeArrowheads="1"/>
            </p:cNvSpPr>
            <p:nvPr/>
          </p:nvSpPr>
          <p:spPr bwMode="auto">
            <a:xfrm>
              <a:off x="2770" y="2591"/>
              <a:ext cx="1916" cy="456"/>
            </a:xfrm>
            <a:prstGeom prst="rect">
              <a:avLst/>
            </a:prstGeom>
            <a:gradFill>
              <a:gsLst>
                <a:gs pos="0">
                  <a:schemeClr val="accent1">
                    <a:lumMod val="75000"/>
                  </a:schemeClr>
                </a:gs>
                <a:gs pos="50000">
                  <a:schemeClr val="accent1">
                    <a:tint val="44500"/>
                    <a:satMod val="160000"/>
                  </a:schemeClr>
                </a:gs>
                <a:gs pos="100000">
                  <a:schemeClr val="accent1">
                    <a:tint val="23500"/>
                    <a:satMod val="160000"/>
                  </a:schemeClr>
                </a:gs>
              </a:gsLst>
              <a:lin ang="16200000" scaled="0"/>
            </a:gradFill>
            <a:ln w="9525">
              <a:solidFill>
                <a:srgbClr val="000000"/>
              </a:solidFill>
              <a:miter lim="800000"/>
            </a:ln>
          </p:spPr>
          <p:txBody>
            <a:bodyPr/>
            <a:lstStyle>
              <a:defPPr>
                <a:defRPr lang="ru-RU"/>
              </a:defPPr>
              <a:lvl1pPr marL="0" algn="l" defTabSz="914400" rtl="0" eaLnBrk="1" fontAlgn="base" latinLnBrk="0" hangingPunct="1">
                <a:spcBef>
                  <a:spcPct val="0"/>
                </a:spcBef>
                <a:spcAft>
                  <a:spcPct val="0"/>
                </a:spcAft>
                <a:defRPr sz="1800" kern="1200">
                  <a:solidFill>
                    <a:schemeClr val="tx1"/>
                  </a:solidFill>
                  <a:latin typeface="Arial"/>
                  <a:ea typeface="+mn-ea"/>
                  <a:cs typeface="Arial"/>
                </a:defRPr>
              </a:lvl1pPr>
              <a:lvl2pPr marL="457200" algn="l" defTabSz="914400" rtl="0" eaLnBrk="1" fontAlgn="base" latinLnBrk="0" hangingPunct="1">
                <a:spcBef>
                  <a:spcPct val="0"/>
                </a:spcBef>
                <a:spcAft>
                  <a:spcPct val="0"/>
                </a:spcAft>
                <a:defRPr sz="1800" kern="1200">
                  <a:solidFill>
                    <a:schemeClr val="tx1"/>
                  </a:solidFill>
                  <a:latin typeface="Arial"/>
                  <a:ea typeface="+mn-ea"/>
                  <a:cs typeface="Arial"/>
                </a:defRPr>
              </a:lvl2pPr>
              <a:lvl3pPr marL="914400" algn="l" defTabSz="914400" rtl="0" eaLnBrk="1" fontAlgn="base" latinLnBrk="0" hangingPunct="1">
                <a:spcBef>
                  <a:spcPct val="0"/>
                </a:spcBef>
                <a:spcAft>
                  <a:spcPct val="0"/>
                </a:spcAft>
                <a:defRPr sz="1800" kern="1200">
                  <a:solidFill>
                    <a:schemeClr val="tx1"/>
                  </a:solidFill>
                  <a:latin typeface="Arial"/>
                  <a:ea typeface="+mn-ea"/>
                  <a:cs typeface="Arial"/>
                </a:defRPr>
              </a:lvl3pPr>
              <a:lvl4pPr marL="1371600" algn="l" defTabSz="914400" rtl="0" eaLnBrk="1" fontAlgn="base" latinLnBrk="0" hangingPunct="1">
                <a:spcBef>
                  <a:spcPct val="0"/>
                </a:spcBef>
                <a:spcAft>
                  <a:spcPct val="0"/>
                </a:spcAft>
                <a:defRPr sz="1800" kern="1200">
                  <a:solidFill>
                    <a:schemeClr val="tx1"/>
                  </a:solidFill>
                  <a:latin typeface="Arial"/>
                  <a:ea typeface="+mn-ea"/>
                  <a:cs typeface="Arial"/>
                </a:defRPr>
              </a:lvl4pPr>
              <a:lvl5pPr marL="1828800" algn="l" defTabSz="914400" rtl="0" eaLnBrk="1" fontAlgn="base" latinLnBrk="0" hangingPunct="1">
                <a:spcBef>
                  <a:spcPct val="0"/>
                </a:spcBef>
                <a:spcAft>
                  <a:spcPct val="0"/>
                </a:spcAft>
                <a:defRPr sz="1800" kern="1200">
                  <a:solidFill>
                    <a:schemeClr val="tx1"/>
                  </a:solidFill>
                  <a:latin typeface="Arial"/>
                  <a:ea typeface="+mn-ea"/>
                  <a:cs typeface="Arial"/>
                </a:defRPr>
              </a:lvl5pPr>
              <a:lvl6pPr marL="2286000" algn="l" defTabSz="914400" rtl="0" eaLnBrk="1" latinLnBrk="0" hangingPunct="1">
                <a:defRPr sz="1800" kern="1200">
                  <a:solidFill>
                    <a:schemeClr val="tx1"/>
                  </a:solidFill>
                  <a:latin typeface="Arial"/>
                  <a:ea typeface="+mn-ea"/>
                  <a:cs typeface="Arial"/>
                </a:defRPr>
              </a:lvl6pPr>
              <a:lvl7pPr marL="2743200" algn="l" defTabSz="914400" rtl="0" eaLnBrk="1" latinLnBrk="0" hangingPunct="1">
                <a:defRPr sz="1800" kern="1200">
                  <a:solidFill>
                    <a:schemeClr val="tx1"/>
                  </a:solidFill>
                  <a:latin typeface="Arial"/>
                  <a:ea typeface="+mn-ea"/>
                  <a:cs typeface="Arial"/>
                </a:defRPr>
              </a:lvl7pPr>
              <a:lvl8pPr marL="3200400" algn="l" defTabSz="914400" rtl="0" eaLnBrk="1" latinLnBrk="0" hangingPunct="1">
                <a:defRPr sz="1800" kern="1200">
                  <a:solidFill>
                    <a:schemeClr val="tx1"/>
                  </a:solidFill>
                  <a:latin typeface="Arial"/>
                  <a:ea typeface="+mn-ea"/>
                  <a:cs typeface="Arial"/>
                </a:defRPr>
              </a:lvl8pPr>
              <a:lvl9pPr marL="3657600" algn="l" defTabSz="914400" rtl="0" eaLnBrk="1" latinLnBrk="0" hangingPunct="1">
                <a:defRPr sz="1800" kern="1200">
                  <a:solidFill>
                    <a:schemeClr val="tx1"/>
                  </a:solidFill>
                  <a:latin typeface="Arial"/>
                  <a:ea typeface="+mn-ea"/>
                  <a:cs typeface="Arial"/>
                </a:defRPr>
              </a:lvl9pPr>
            </a:lstStyle>
            <a:p>
              <a:pPr algn="ctr"/>
              <a:r>
                <a:rPr lang="ru-RU" sz="2000" err="1" smtClean="0">
                  <a:effectLst>
                    <a:outerShdw blurRad="38100" dist="38100" dir="2700000" algn="tl">
                      <a:srgbClr val="000000">
                        <a:alpha val="43137"/>
                      </a:srgbClr>
                    </a:outerShdw>
                  </a:effectLst>
                  <a:latin typeface="Times New Roman" pitchFamily="18" charset="0"/>
                </a:rPr>
                <a:t>Програми</a:t>
              </a:r>
              <a:endParaRPr lang="ru-RU" sz="2000">
                <a:effectLst>
                  <a:outerShdw blurRad="38100" dist="38100" dir="2700000" algn="tl">
                    <a:srgbClr val="000000">
                      <a:alpha val="43137"/>
                    </a:srgbClr>
                  </a:outerShdw>
                </a:effectLst>
              </a:endParaRPr>
            </a:p>
          </p:txBody>
        </p:sp>
        <p:sp>
          <p:nvSpPr>
            <p:cNvPr id="9" name="Text Box 7"/>
            <p:cNvSpPr txBox="1">
              <a:spLocks noChangeAspect="1" noChangeArrowheads="1"/>
            </p:cNvSpPr>
            <p:nvPr/>
          </p:nvSpPr>
          <p:spPr bwMode="auto">
            <a:xfrm>
              <a:off x="2771" y="3091"/>
              <a:ext cx="1916" cy="731"/>
            </a:xfrm>
            <a:prstGeom prst="rect">
              <a:avLst/>
            </a:prstGeom>
            <a:gradFill>
              <a:gsLst>
                <a:gs pos="0">
                  <a:schemeClr val="accent1">
                    <a:lumMod val="75000"/>
                  </a:schemeClr>
                </a:gs>
                <a:gs pos="50000">
                  <a:schemeClr val="accent1">
                    <a:tint val="44500"/>
                    <a:satMod val="160000"/>
                  </a:schemeClr>
                </a:gs>
                <a:gs pos="100000">
                  <a:schemeClr val="accent1">
                    <a:tint val="23500"/>
                    <a:satMod val="160000"/>
                  </a:schemeClr>
                </a:gs>
              </a:gsLst>
              <a:lin ang="16200000" scaled="0"/>
            </a:gradFill>
            <a:ln w="9525">
              <a:solidFill>
                <a:srgbClr val="000000"/>
              </a:solidFill>
              <a:miter lim="800000"/>
            </a:ln>
          </p:spPr>
          <p:txBody>
            <a:bodyPr/>
            <a:lstStyle>
              <a:defPPr>
                <a:defRPr lang="ru-RU"/>
              </a:defPPr>
              <a:lvl1pPr marL="0" algn="l" defTabSz="914400" rtl="0" eaLnBrk="1" fontAlgn="base" latinLnBrk="0" hangingPunct="1">
                <a:spcBef>
                  <a:spcPct val="0"/>
                </a:spcBef>
                <a:spcAft>
                  <a:spcPct val="0"/>
                </a:spcAft>
                <a:defRPr sz="1800" kern="1200">
                  <a:solidFill>
                    <a:schemeClr val="tx1"/>
                  </a:solidFill>
                  <a:latin typeface="Arial"/>
                  <a:ea typeface="+mn-ea"/>
                  <a:cs typeface="Arial"/>
                </a:defRPr>
              </a:lvl1pPr>
              <a:lvl2pPr marL="457200" algn="l" defTabSz="914400" rtl="0" eaLnBrk="1" fontAlgn="base" latinLnBrk="0" hangingPunct="1">
                <a:spcBef>
                  <a:spcPct val="0"/>
                </a:spcBef>
                <a:spcAft>
                  <a:spcPct val="0"/>
                </a:spcAft>
                <a:defRPr sz="1800" kern="1200">
                  <a:solidFill>
                    <a:schemeClr val="tx1"/>
                  </a:solidFill>
                  <a:latin typeface="Arial"/>
                  <a:ea typeface="+mn-ea"/>
                  <a:cs typeface="Arial"/>
                </a:defRPr>
              </a:lvl2pPr>
              <a:lvl3pPr marL="914400" algn="l" defTabSz="914400" rtl="0" eaLnBrk="1" fontAlgn="base" latinLnBrk="0" hangingPunct="1">
                <a:spcBef>
                  <a:spcPct val="0"/>
                </a:spcBef>
                <a:spcAft>
                  <a:spcPct val="0"/>
                </a:spcAft>
                <a:defRPr sz="1800" kern="1200">
                  <a:solidFill>
                    <a:schemeClr val="tx1"/>
                  </a:solidFill>
                  <a:latin typeface="Arial"/>
                  <a:ea typeface="+mn-ea"/>
                  <a:cs typeface="Arial"/>
                </a:defRPr>
              </a:lvl3pPr>
              <a:lvl4pPr marL="1371600" algn="l" defTabSz="914400" rtl="0" eaLnBrk="1" fontAlgn="base" latinLnBrk="0" hangingPunct="1">
                <a:spcBef>
                  <a:spcPct val="0"/>
                </a:spcBef>
                <a:spcAft>
                  <a:spcPct val="0"/>
                </a:spcAft>
                <a:defRPr sz="1800" kern="1200">
                  <a:solidFill>
                    <a:schemeClr val="tx1"/>
                  </a:solidFill>
                  <a:latin typeface="Arial"/>
                  <a:ea typeface="+mn-ea"/>
                  <a:cs typeface="Arial"/>
                </a:defRPr>
              </a:lvl4pPr>
              <a:lvl5pPr marL="1828800" algn="l" defTabSz="914400" rtl="0" eaLnBrk="1" fontAlgn="base" latinLnBrk="0" hangingPunct="1">
                <a:spcBef>
                  <a:spcPct val="0"/>
                </a:spcBef>
                <a:spcAft>
                  <a:spcPct val="0"/>
                </a:spcAft>
                <a:defRPr sz="1800" kern="1200">
                  <a:solidFill>
                    <a:schemeClr val="tx1"/>
                  </a:solidFill>
                  <a:latin typeface="Arial"/>
                  <a:ea typeface="+mn-ea"/>
                  <a:cs typeface="Arial"/>
                </a:defRPr>
              </a:lvl5pPr>
              <a:lvl6pPr marL="2286000" algn="l" defTabSz="914400" rtl="0" eaLnBrk="1" latinLnBrk="0" hangingPunct="1">
                <a:defRPr sz="1800" kern="1200">
                  <a:solidFill>
                    <a:schemeClr val="tx1"/>
                  </a:solidFill>
                  <a:latin typeface="Arial"/>
                  <a:ea typeface="+mn-ea"/>
                  <a:cs typeface="Arial"/>
                </a:defRPr>
              </a:lvl6pPr>
              <a:lvl7pPr marL="2743200" algn="l" defTabSz="914400" rtl="0" eaLnBrk="1" latinLnBrk="0" hangingPunct="1">
                <a:defRPr sz="1800" kern="1200">
                  <a:solidFill>
                    <a:schemeClr val="tx1"/>
                  </a:solidFill>
                  <a:latin typeface="Arial"/>
                  <a:ea typeface="+mn-ea"/>
                  <a:cs typeface="Arial"/>
                </a:defRPr>
              </a:lvl7pPr>
              <a:lvl8pPr marL="3200400" algn="l" defTabSz="914400" rtl="0" eaLnBrk="1" latinLnBrk="0" hangingPunct="1">
                <a:defRPr sz="1800" kern="1200">
                  <a:solidFill>
                    <a:schemeClr val="tx1"/>
                  </a:solidFill>
                  <a:latin typeface="Arial"/>
                  <a:ea typeface="+mn-ea"/>
                  <a:cs typeface="Arial"/>
                </a:defRPr>
              </a:lvl8pPr>
              <a:lvl9pPr marL="3657600" algn="l" defTabSz="914400" rtl="0" eaLnBrk="1" latinLnBrk="0" hangingPunct="1">
                <a:defRPr sz="1800" kern="1200">
                  <a:solidFill>
                    <a:schemeClr val="tx1"/>
                  </a:solidFill>
                  <a:latin typeface="Arial"/>
                  <a:ea typeface="+mn-ea"/>
                  <a:cs typeface="Arial"/>
                </a:defRPr>
              </a:lvl9pPr>
            </a:lstStyle>
            <a:p>
              <a:pPr algn="ctr">
                <a:spcAft>
                  <a:spcPts val="1000"/>
                </a:spcAft>
                <a:defRPr/>
              </a:pPr>
              <a:r>
                <a:rPr lang="ru-RU" sz="2000" err="1" smtClean="0">
                  <a:effectLst>
                    <a:outerShdw blurRad="38100" dist="38100" dir="2700000" algn="tl">
                      <a:srgbClr val="000000">
                        <a:alpha val="43137"/>
                      </a:srgbClr>
                    </a:outerShdw>
                  </a:effectLst>
                  <a:latin typeface="+mn-lt"/>
                  <a:cs typeface="Arial" pitchFamily="34" charset="0"/>
                </a:rPr>
                <a:t>Зовнішні комунікації</a:t>
              </a:r>
              <a:endParaRPr lang="ru-RU" sz="2000">
                <a:effectLst>
                  <a:outerShdw blurRad="38100" dist="38100" dir="2700000" algn="tl">
                    <a:srgbClr val="000000">
                      <a:alpha val="43137"/>
                    </a:srgbClr>
                  </a:outerShdw>
                </a:effectLst>
                <a:latin typeface="+mn-lt"/>
                <a:cs typeface="Arial" pitchFamily="34" charset="0"/>
              </a:endParaRPr>
            </a:p>
          </p:txBody>
        </p:sp>
        <p:sp>
          <p:nvSpPr>
            <p:cNvPr id="10" name="Text Box 8"/>
            <p:cNvSpPr txBox="1">
              <a:spLocks noChangeAspect="1" noChangeArrowheads="1"/>
            </p:cNvSpPr>
            <p:nvPr/>
          </p:nvSpPr>
          <p:spPr bwMode="auto">
            <a:xfrm>
              <a:off x="2770" y="1634"/>
              <a:ext cx="1916" cy="410"/>
            </a:xfrm>
            <a:prstGeom prst="rect">
              <a:avLst/>
            </a:prstGeom>
            <a:solidFill>
              <a:srgbClr val="C0C0C0"/>
            </a:solidFill>
            <a:ln w="9525">
              <a:noFill/>
              <a:miter lim="800000"/>
            </a:ln>
          </p:spPr>
          <p:txBody>
            <a:bodyPr/>
            <a:lstStyle>
              <a:defPPr>
                <a:defRPr lang="ru-RU"/>
              </a:defPPr>
              <a:lvl1pPr marL="0" algn="l" defTabSz="914400" rtl="0" eaLnBrk="1" fontAlgn="base" latinLnBrk="0" hangingPunct="1">
                <a:spcBef>
                  <a:spcPct val="0"/>
                </a:spcBef>
                <a:spcAft>
                  <a:spcPct val="0"/>
                </a:spcAft>
                <a:defRPr sz="1800" kern="1200">
                  <a:solidFill>
                    <a:schemeClr val="tx1"/>
                  </a:solidFill>
                  <a:latin typeface="Arial"/>
                  <a:ea typeface="+mn-ea"/>
                  <a:cs typeface="Arial"/>
                </a:defRPr>
              </a:lvl1pPr>
              <a:lvl2pPr marL="457200" algn="l" defTabSz="914400" rtl="0" eaLnBrk="1" fontAlgn="base" latinLnBrk="0" hangingPunct="1">
                <a:spcBef>
                  <a:spcPct val="0"/>
                </a:spcBef>
                <a:spcAft>
                  <a:spcPct val="0"/>
                </a:spcAft>
                <a:defRPr sz="1800" kern="1200">
                  <a:solidFill>
                    <a:schemeClr val="tx1"/>
                  </a:solidFill>
                  <a:latin typeface="Arial"/>
                  <a:ea typeface="+mn-ea"/>
                  <a:cs typeface="Arial"/>
                </a:defRPr>
              </a:lvl2pPr>
              <a:lvl3pPr marL="914400" algn="l" defTabSz="914400" rtl="0" eaLnBrk="1" fontAlgn="base" latinLnBrk="0" hangingPunct="1">
                <a:spcBef>
                  <a:spcPct val="0"/>
                </a:spcBef>
                <a:spcAft>
                  <a:spcPct val="0"/>
                </a:spcAft>
                <a:defRPr sz="1800" kern="1200">
                  <a:solidFill>
                    <a:schemeClr val="tx1"/>
                  </a:solidFill>
                  <a:latin typeface="Arial"/>
                  <a:ea typeface="+mn-ea"/>
                  <a:cs typeface="Arial"/>
                </a:defRPr>
              </a:lvl3pPr>
              <a:lvl4pPr marL="1371600" algn="l" defTabSz="914400" rtl="0" eaLnBrk="1" fontAlgn="base" latinLnBrk="0" hangingPunct="1">
                <a:spcBef>
                  <a:spcPct val="0"/>
                </a:spcBef>
                <a:spcAft>
                  <a:spcPct val="0"/>
                </a:spcAft>
                <a:defRPr sz="1800" kern="1200">
                  <a:solidFill>
                    <a:schemeClr val="tx1"/>
                  </a:solidFill>
                  <a:latin typeface="Arial"/>
                  <a:ea typeface="+mn-ea"/>
                  <a:cs typeface="Arial"/>
                </a:defRPr>
              </a:lvl4pPr>
              <a:lvl5pPr marL="1828800" algn="l" defTabSz="914400" rtl="0" eaLnBrk="1" fontAlgn="base" latinLnBrk="0" hangingPunct="1">
                <a:spcBef>
                  <a:spcPct val="0"/>
                </a:spcBef>
                <a:spcAft>
                  <a:spcPct val="0"/>
                </a:spcAft>
                <a:defRPr sz="1800" kern="1200">
                  <a:solidFill>
                    <a:schemeClr val="tx1"/>
                  </a:solidFill>
                  <a:latin typeface="Arial"/>
                  <a:ea typeface="+mn-ea"/>
                  <a:cs typeface="Arial"/>
                </a:defRPr>
              </a:lvl5pPr>
              <a:lvl6pPr marL="2286000" algn="l" defTabSz="914400" rtl="0" eaLnBrk="1" latinLnBrk="0" hangingPunct="1">
                <a:defRPr sz="1800" kern="1200">
                  <a:solidFill>
                    <a:schemeClr val="tx1"/>
                  </a:solidFill>
                  <a:latin typeface="Arial"/>
                  <a:ea typeface="+mn-ea"/>
                  <a:cs typeface="Arial"/>
                </a:defRPr>
              </a:lvl6pPr>
              <a:lvl7pPr marL="2743200" algn="l" defTabSz="914400" rtl="0" eaLnBrk="1" latinLnBrk="0" hangingPunct="1">
                <a:defRPr sz="1800" kern="1200">
                  <a:solidFill>
                    <a:schemeClr val="tx1"/>
                  </a:solidFill>
                  <a:latin typeface="Arial"/>
                  <a:ea typeface="+mn-ea"/>
                  <a:cs typeface="Arial"/>
                </a:defRPr>
              </a:lvl7pPr>
              <a:lvl8pPr marL="3200400" algn="l" defTabSz="914400" rtl="0" eaLnBrk="1" latinLnBrk="0" hangingPunct="1">
                <a:defRPr sz="1800" kern="1200">
                  <a:solidFill>
                    <a:schemeClr val="tx1"/>
                  </a:solidFill>
                  <a:latin typeface="Arial"/>
                  <a:ea typeface="+mn-ea"/>
                  <a:cs typeface="Arial"/>
                </a:defRPr>
              </a:lvl8pPr>
              <a:lvl9pPr marL="3657600" algn="l" defTabSz="914400" rtl="0" eaLnBrk="1" latinLnBrk="0" hangingPunct="1">
                <a:defRPr sz="1800" kern="1200">
                  <a:solidFill>
                    <a:schemeClr val="tx1"/>
                  </a:solidFill>
                  <a:latin typeface="Arial"/>
                  <a:ea typeface="+mn-ea"/>
                  <a:cs typeface="Arial"/>
                </a:defRPr>
              </a:lvl9pPr>
            </a:lstStyle>
            <a:p>
              <a:pPr algn="ctr"/>
              <a:r>
                <a:rPr lang="ru-RU" sz="2000" err="1" smtClean="0">
                  <a:solidFill>
                    <a:srgbClr val="C00000"/>
                  </a:solidFill>
                  <a:effectLst>
                    <a:outerShdw blurRad="38100" dist="38100" dir="2700000" algn="tl">
                      <a:srgbClr val="000000">
                        <a:alpha val="43137"/>
                      </a:srgbClr>
                    </a:outerShdw>
                  </a:effectLst>
                </a:rPr>
                <a:t>Суб’єкти</a:t>
              </a:r>
              <a:endParaRPr lang="ru-RU" sz="2000">
                <a:solidFill>
                  <a:srgbClr val="C00000"/>
                </a:solidFill>
                <a:effectLst>
                  <a:outerShdw blurRad="38100" dist="38100" dir="2700000" algn="tl">
                    <a:srgbClr val="000000">
                      <a:alpha val="43137"/>
                    </a:srgbClr>
                  </a:outerShdw>
                </a:effectLst>
              </a:endParaRPr>
            </a:p>
          </p:txBody>
        </p:sp>
        <p:sp>
          <p:nvSpPr>
            <p:cNvPr id="11" name="Rectangle 9"/>
            <p:cNvSpPr>
              <a:spLocks noChangeAspect="1" noChangeArrowheads="1"/>
            </p:cNvSpPr>
            <p:nvPr/>
          </p:nvSpPr>
          <p:spPr bwMode="auto">
            <a:xfrm>
              <a:off x="7606" y="1315"/>
              <a:ext cx="2282" cy="3148"/>
            </a:xfrm>
            <a:prstGeom prst="rect">
              <a:avLst/>
            </a:prstGeom>
            <a:solidFill>
              <a:srgbClr val="C0C0C0"/>
            </a:solidFill>
            <a:ln w="9525">
              <a:solidFill>
                <a:srgbClr val="000000"/>
              </a:solidFill>
              <a:miter lim="800000"/>
            </a:ln>
          </p:spPr>
          <p:txBody>
            <a:bodyPr/>
            <a:lstStyle>
              <a:defPPr>
                <a:defRPr lang="ru-RU"/>
              </a:defPPr>
              <a:lvl1pPr marL="0" algn="l" defTabSz="914400" rtl="0" eaLnBrk="1" fontAlgn="base" latinLnBrk="0" hangingPunct="1">
                <a:spcBef>
                  <a:spcPct val="0"/>
                </a:spcBef>
                <a:spcAft>
                  <a:spcPct val="0"/>
                </a:spcAft>
                <a:defRPr sz="1800" kern="1200">
                  <a:solidFill>
                    <a:schemeClr val="tx1"/>
                  </a:solidFill>
                  <a:latin typeface="Arial"/>
                  <a:ea typeface="+mn-ea"/>
                  <a:cs typeface="Arial"/>
                </a:defRPr>
              </a:lvl1pPr>
              <a:lvl2pPr marL="457200" algn="l" defTabSz="914400" rtl="0" eaLnBrk="1" fontAlgn="base" latinLnBrk="0" hangingPunct="1">
                <a:spcBef>
                  <a:spcPct val="0"/>
                </a:spcBef>
                <a:spcAft>
                  <a:spcPct val="0"/>
                </a:spcAft>
                <a:defRPr sz="1800" kern="1200">
                  <a:solidFill>
                    <a:schemeClr val="tx1"/>
                  </a:solidFill>
                  <a:latin typeface="Arial"/>
                  <a:ea typeface="+mn-ea"/>
                  <a:cs typeface="Arial"/>
                </a:defRPr>
              </a:lvl2pPr>
              <a:lvl3pPr marL="914400" algn="l" defTabSz="914400" rtl="0" eaLnBrk="1" fontAlgn="base" latinLnBrk="0" hangingPunct="1">
                <a:spcBef>
                  <a:spcPct val="0"/>
                </a:spcBef>
                <a:spcAft>
                  <a:spcPct val="0"/>
                </a:spcAft>
                <a:defRPr sz="1800" kern="1200">
                  <a:solidFill>
                    <a:schemeClr val="tx1"/>
                  </a:solidFill>
                  <a:latin typeface="Arial"/>
                  <a:ea typeface="+mn-ea"/>
                  <a:cs typeface="Arial"/>
                </a:defRPr>
              </a:lvl3pPr>
              <a:lvl4pPr marL="1371600" algn="l" defTabSz="914400" rtl="0" eaLnBrk="1" fontAlgn="base" latinLnBrk="0" hangingPunct="1">
                <a:spcBef>
                  <a:spcPct val="0"/>
                </a:spcBef>
                <a:spcAft>
                  <a:spcPct val="0"/>
                </a:spcAft>
                <a:defRPr sz="1800" kern="1200">
                  <a:solidFill>
                    <a:schemeClr val="tx1"/>
                  </a:solidFill>
                  <a:latin typeface="Arial"/>
                  <a:ea typeface="+mn-ea"/>
                  <a:cs typeface="Arial"/>
                </a:defRPr>
              </a:lvl4pPr>
              <a:lvl5pPr marL="1828800" algn="l" defTabSz="914400" rtl="0" eaLnBrk="1" fontAlgn="base" latinLnBrk="0" hangingPunct="1">
                <a:spcBef>
                  <a:spcPct val="0"/>
                </a:spcBef>
                <a:spcAft>
                  <a:spcPct val="0"/>
                </a:spcAft>
                <a:defRPr sz="1800" kern="1200">
                  <a:solidFill>
                    <a:schemeClr val="tx1"/>
                  </a:solidFill>
                  <a:latin typeface="Arial"/>
                  <a:ea typeface="+mn-ea"/>
                  <a:cs typeface="Arial"/>
                </a:defRPr>
              </a:lvl5pPr>
              <a:lvl6pPr marL="2286000" algn="l" defTabSz="914400" rtl="0" eaLnBrk="1" latinLnBrk="0" hangingPunct="1">
                <a:defRPr sz="1800" kern="1200">
                  <a:solidFill>
                    <a:schemeClr val="tx1"/>
                  </a:solidFill>
                  <a:latin typeface="Arial"/>
                  <a:ea typeface="+mn-ea"/>
                  <a:cs typeface="Arial"/>
                </a:defRPr>
              </a:lvl6pPr>
              <a:lvl7pPr marL="2743200" algn="l" defTabSz="914400" rtl="0" eaLnBrk="1" latinLnBrk="0" hangingPunct="1">
                <a:defRPr sz="1800" kern="1200">
                  <a:solidFill>
                    <a:schemeClr val="tx1"/>
                  </a:solidFill>
                  <a:latin typeface="Arial"/>
                  <a:ea typeface="+mn-ea"/>
                  <a:cs typeface="Arial"/>
                </a:defRPr>
              </a:lvl7pPr>
              <a:lvl8pPr marL="3200400" algn="l" defTabSz="914400" rtl="0" eaLnBrk="1" latinLnBrk="0" hangingPunct="1">
                <a:defRPr sz="1800" kern="1200">
                  <a:solidFill>
                    <a:schemeClr val="tx1"/>
                  </a:solidFill>
                  <a:latin typeface="Arial"/>
                  <a:ea typeface="+mn-ea"/>
                  <a:cs typeface="Arial"/>
                </a:defRPr>
              </a:lvl8pPr>
              <a:lvl9pPr marL="3657600" algn="l" defTabSz="914400" rtl="0" eaLnBrk="1" latinLnBrk="0" hangingPunct="1">
                <a:defRPr sz="1800" kern="1200">
                  <a:solidFill>
                    <a:schemeClr val="tx1"/>
                  </a:solidFill>
                  <a:latin typeface="Arial"/>
                  <a:ea typeface="+mn-ea"/>
                  <a:cs typeface="Arial"/>
                </a:defRPr>
              </a:lvl9pPr>
            </a:lstStyle>
            <a:p>
              <a:endParaRPr lang="ru-RU">
                <a:effectLst>
                  <a:outerShdw blurRad="38100" dist="38100" dir="2700000" algn="tl">
                    <a:srgbClr val="000000">
                      <a:alpha val="43137"/>
                    </a:srgbClr>
                  </a:outerShdw>
                </a:effectLst>
              </a:endParaRPr>
            </a:p>
          </p:txBody>
        </p:sp>
        <p:sp>
          <p:nvSpPr>
            <p:cNvPr id="12" name="Text Box 11"/>
            <p:cNvSpPr txBox="1">
              <a:spLocks noChangeAspect="1" noChangeArrowheads="1"/>
            </p:cNvSpPr>
            <p:nvPr/>
          </p:nvSpPr>
          <p:spPr bwMode="auto">
            <a:xfrm>
              <a:off x="7789" y="2145"/>
              <a:ext cx="1916" cy="456"/>
            </a:xfrm>
            <a:prstGeom prst="rect">
              <a:avLst/>
            </a:prstGeom>
            <a:gradFill>
              <a:gsLst>
                <a:gs pos="0">
                  <a:schemeClr val="accent1">
                    <a:lumMod val="75000"/>
                  </a:schemeClr>
                </a:gs>
                <a:gs pos="50000">
                  <a:schemeClr val="accent1">
                    <a:tint val="44500"/>
                    <a:satMod val="160000"/>
                  </a:schemeClr>
                </a:gs>
                <a:gs pos="100000">
                  <a:schemeClr val="accent1">
                    <a:tint val="23500"/>
                    <a:satMod val="160000"/>
                  </a:schemeClr>
                </a:gs>
              </a:gsLst>
              <a:lin ang="16200000" scaled="0"/>
            </a:gradFill>
            <a:ln w="9525">
              <a:solidFill>
                <a:srgbClr val="000000"/>
              </a:solidFill>
              <a:miter lim="800000"/>
            </a:ln>
          </p:spPr>
          <p:txBody>
            <a:bodyPr/>
            <a:lstStyle>
              <a:defPPr>
                <a:defRPr lang="ru-RU"/>
              </a:defPPr>
              <a:lvl1pPr marL="0" algn="l" defTabSz="914400" rtl="0" eaLnBrk="1" fontAlgn="base" latinLnBrk="0" hangingPunct="1">
                <a:spcBef>
                  <a:spcPct val="0"/>
                </a:spcBef>
                <a:spcAft>
                  <a:spcPct val="0"/>
                </a:spcAft>
                <a:defRPr sz="1800" kern="1200">
                  <a:solidFill>
                    <a:schemeClr val="tx1"/>
                  </a:solidFill>
                  <a:latin typeface="Arial"/>
                  <a:ea typeface="+mn-ea"/>
                  <a:cs typeface="Arial"/>
                </a:defRPr>
              </a:lvl1pPr>
              <a:lvl2pPr marL="457200" algn="l" defTabSz="914400" rtl="0" eaLnBrk="1" fontAlgn="base" latinLnBrk="0" hangingPunct="1">
                <a:spcBef>
                  <a:spcPct val="0"/>
                </a:spcBef>
                <a:spcAft>
                  <a:spcPct val="0"/>
                </a:spcAft>
                <a:defRPr sz="1800" kern="1200">
                  <a:solidFill>
                    <a:schemeClr val="tx1"/>
                  </a:solidFill>
                  <a:latin typeface="Arial"/>
                  <a:ea typeface="+mn-ea"/>
                  <a:cs typeface="Arial"/>
                </a:defRPr>
              </a:lvl2pPr>
              <a:lvl3pPr marL="914400" algn="l" defTabSz="914400" rtl="0" eaLnBrk="1" fontAlgn="base" latinLnBrk="0" hangingPunct="1">
                <a:spcBef>
                  <a:spcPct val="0"/>
                </a:spcBef>
                <a:spcAft>
                  <a:spcPct val="0"/>
                </a:spcAft>
                <a:defRPr sz="1800" kern="1200">
                  <a:solidFill>
                    <a:schemeClr val="tx1"/>
                  </a:solidFill>
                  <a:latin typeface="Arial"/>
                  <a:ea typeface="+mn-ea"/>
                  <a:cs typeface="Arial"/>
                </a:defRPr>
              </a:lvl3pPr>
              <a:lvl4pPr marL="1371600" algn="l" defTabSz="914400" rtl="0" eaLnBrk="1" fontAlgn="base" latinLnBrk="0" hangingPunct="1">
                <a:spcBef>
                  <a:spcPct val="0"/>
                </a:spcBef>
                <a:spcAft>
                  <a:spcPct val="0"/>
                </a:spcAft>
                <a:defRPr sz="1800" kern="1200">
                  <a:solidFill>
                    <a:schemeClr val="tx1"/>
                  </a:solidFill>
                  <a:latin typeface="Arial"/>
                  <a:ea typeface="+mn-ea"/>
                  <a:cs typeface="Arial"/>
                </a:defRPr>
              </a:lvl4pPr>
              <a:lvl5pPr marL="1828800" algn="l" defTabSz="914400" rtl="0" eaLnBrk="1" fontAlgn="base" latinLnBrk="0" hangingPunct="1">
                <a:spcBef>
                  <a:spcPct val="0"/>
                </a:spcBef>
                <a:spcAft>
                  <a:spcPct val="0"/>
                </a:spcAft>
                <a:defRPr sz="1800" kern="1200">
                  <a:solidFill>
                    <a:schemeClr val="tx1"/>
                  </a:solidFill>
                  <a:latin typeface="Arial"/>
                  <a:ea typeface="+mn-ea"/>
                  <a:cs typeface="Arial"/>
                </a:defRPr>
              </a:lvl5pPr>
              <a:lvl6pPr marL="2286000" algn="l" defTabSz="914400" rtl="0" eaLnBrk="1" latinLnBrk="0" hangingPunct="1">
                <a:defRPr sz="1800" kern="1200">
                  <a:solidFill>
                    <a:schemeClr val="tx1"/>
                  </a:solidFill>
                  <a:latin typeface="Arial"/>
                  <a:ea typeface="+mn-ea"/>
                  <a:cs typeface="Arial"/>
                </a:defRPr>
              </a:lvl6pPr>
              <a:lvl7pPr marL="2743200" algn="l" defTabSz="914400" rtl="0" eaLnBrk="1" latinLnBrk="0" hangingPunct="1">
                <a:defRPr sz="1800" kern="1200">
                  <a:solidFill>
                    <a:schemeClr val="tx1"/>
                  </a:solidFill>
                  <a:latin typeface="Arial"/>
                  <a:ea typeface="+mn-ea"/>
                  <a:cs typeface="Arial"/>
                </a:defRPr>
              </a:lvl7pPr>
              <a:lvl8pPr marL="3200400" algn="l" defTabSz="914400" rtl="0" eaLnBrk="1" latinLnBrk="0" hangingPunct="1">
                <a:defRPr sz="1800" kern="1200">
                  <a:solidFill>
                    <a:schemeClr val="tx1"/>
                  </a:solidFill>
                  <a:latin typeface="Arial"/>
                  <a:ea typeface="+mn-ea"/>
                  <a:cs typeface="Arial"/>
                </a:defRPr>
              </a:lvl8pPr>
              <a:lvl9pPr marL="3657600" algn="l" defTabSz="914400" rtl="0" eaLnBrk="1" latinLnBrk="0" hangingPunct="1">
                <a:defRPr sz="1800" kern="1200">
                  <a:solidFill>
                    <a:schemeClr val="tx1"/>
                  </a:solidFill>
                  <a:latin typeface="Arial"/>
                  <a:ea typeface="+mn-ea"/>
                  <a:cs typeface="Arial"/>
                </a:defRPr>
              </a:lvl9pPr>
            </a:lstStyle>
            <a:p>
              <a:pPr algn="ctr"/>
              <a:r>
                <a:rPr lang="ru-RU" sz="2000" err="1" smtClean="0">
                  <a:effectLst>
                    <a:outerShdw blurRad="38100" dist="38100" dir="2700000" algn="tl">
                      <a:srgbClr val="000000">
                        <a:alpha val="43137"/>
                      </a:srgbClr>
                    </a:outerShdw>
                  </a:effectLst>
                  <a:latin typeface="Times New Roman" pitchFamily="18" charset="0"/>
                </a:rPr>
                <a:t>Програми</a:t>
              </a:r>
              <a:endParaRPr lang="ru-RU" sz="2000">
                <a:effectLst>
                  <a:outerShdw blurRad="38100" dist="38100" dir="2700000" algn="tl">
                    <a:srgbClr val="000000">
                      <a:alpha val="43137"/>
                    </a:srgbClr>
                  </a:outerShdw>
                </a:effectLst>
              </a:endParaRPr>
            </a:p>
          </p:txBody>
        </p:sp>
        <p:sp>
          <p:nvSpPr>
            <p:cNvPr id="13" name="Text Box 12"/>
            <p:cNvSpPr txBox="1">
              <a:spLocks noChangeAspect="1" noChangeArrowheads="1"/>
            </p:cNvSpPr>
            <p:nvPr/>
          </p:nvSpPr>
          <p:spPr bwMode="auto">
            <a:xfrm>
              <a:off x="7788" y="2664"/>
              <a:ext cx="1916" cy="457"/>
            </a:xfrm>
            <a:prstGeom prst="rect">
              <a:avLst/>
            </a:prstGeom>
            <a:gradFill>
              <a:gsLst>
                <a:gs pos="0">
                  <a:schemeClr val="accent1">
                    <a:lumMod val="75000"/>
                  </a:schemeClr>
                </a:gs>
                <a:gs pos="50000">
                  <a:schemeClr val="accent1">
                    <a:tint val="44500"/>
                    <a:satMod val="160000"/>
                  </a:schemeClr>
                </a:gs>
                <a:gs pos="100000">
                  <a:schemeClr val="accent1">
                    <a:tint val="23500"/>
                    <a:satMod val="160000"/>
                  </a:schemeClr>
                </a:gs>
              </a:gsLst>
              <a:lin ang="16200000" scaled="0"/>
            </a:gradFill>
            <a:ln w="9525">
              <a:solidFill>
                <a:srgbClr val="000000"/>
              </a:solidFill>
              <a:miter lim="800000"/>
            </a:ln>
          </p:spPr>
          <p:txBody>
            <a:bodyPr/>
            <a:lstStyle>
              <a:defPPr>
                <a:defRPr lang="ru-RU"/>
              </a:defPPr>
              <a:lvl1pPr marL="0" algn="l" defTabSz="914400" rtl="0" eaLnBrk="1" fontAlgn="base" latinLnBrk="0" hangingPunct="1">
                <a:spcBef>
                  <a:spcPct val="0"/>
                </a:spcBef>
                <a:spcAft>
                  <a:spcPct val="0"/>
                </a:spcAft>
                <a:defRPr sz="1800" kern="1200">
                  <a:solidFill>
                    <a:schemeClr val="tx1"/>
                  </a:solidFill>
                  <a:latin typeface="Arial"/>
                  <a:ea typeface="+mn-ea"/>
                  <a:cs typeface="Arial"/>
                </a:defRPr>
              </a:lvl1pPr>
              <a:lvl2pPr marL="457200" algn="l" defTabSz="914400" rtl="0" eaLnBrk="1" fontAlgn="base" latinLnBrk="0" hangingPunct="1">
                <a:spcBef>
                  <a:spcPct val="0"/>
                </a:spcBef>
                <a:spcAft>
                  <a:spcPct val="0"/>
                </a:spcAft>
                <a:defRPr sz="1800" kern="1200">
                  <a:solidFill>
                    <a:schemeClr val="tx1"/>
                  </a:solidFill>
                  <a:latin typeface="Arial"/>
                  <a:ea typeface="+mn-ea"/>
                  <a:cs typeface="Arial"/>
                </a:defRPr>
              </a:lvl2pPr>
              <a:lvl3pPr marL="914400" algn="l" defTabSz="914400" rtl="0" eaLnBrk="1" fontAlgn="base" latinLnBrk="0" hangingPunct="1">
                <a:spcBef>
                  <a:spcPct val="0"/>
                </a:spcBef>
                <a:spcAft>
                  <a:spcPct val="0"/>
                </a:spcAft>
                <a:defRPr sz="1800" kern="1200">
                  <a:solidFill>
                    <a:schemeClr val="tx1"/>
                  </a:solidFill>
                  <a:latin typeface="Arial"/>
                  <a:ea typeface="+mn-ea"/>
                  <a:cs typeface="Arial"/>
                </a:defRPr>
              </a:lvl3pPr>
              <a:lvl4pPr marL="1371600" algn="l" defTabSz="914400" rtl="0" eaLnBrk="1" fontAlgn="base" latinLnBrk="0" hangingPunct="1">
                <a:spcBef>
                  <a:spcPct val="0"/>
                </a:spcBef>
                <a:spcAft>
                  <a:spcPct val="0"/>
                </a:spcAft>
                <a:defRPr sz="1800" kern="1200">
                  <a:solidFill>
                    <a:schemeClr val="tx1"/>
                  </a:solidFill>
                  <a:latin typeface="Arial"/>
                  <a:ea typeface="+mn-ea"/>
                  <a:cs typeface="Arial"/>
                </a:defRPr>
              </a:lvl4pPr>
              <a:lvl5pPr marL="1828800" algn="l" defTabSz="914400" rtl="0" eaLnBrk="1" fontAlgn="base" latinLnBrk="0" hangingPunct="1">
                <a:spcBef>
                  <a:spcPct val="0"/>
                </a:spcBef>
                <a:spcAft>
                  <a:spcPct val="0"/>
                </a:spcAft>
                <a:defRPr sz="1800" kern="1200">
                  <a:solidFill>
                    <a:schemeClr val="tx1"/>
                  </a:solidFill>
                  <a:latin typeface="Arial"/>
                  <a:ea typeface="+mn-ea"/>
                  <a:cs typeface="Arial"/>
                </a:defRPr>
              </a:lvl5pPr>
              <a:lvl6pPr marL="2286000" algn="l" defTabSz="914400" rtl="0" eaLnBrk="1" latinLnBrk="0" hangingPunct="1">
                <a:defRPr sz="1800" kern="1200">
                  <a:solidFill>
                    <a:schemeClr val="tx1"/>
                  </a:solidFill>
                  <a:latin typeface="Arial"/>
                  <a:ea typeface="+mn-ea"/>
                  <a:cs typeface="Arial"/>
                </a:defRPr>
              </a:lvl6pPr>
              <a:lvl7pPr marL="2743200" algn="l" defTabSz="914400" rtl="0" eaLnBrk="1" latinLnBrk="0" hangingPunct="1">
                <a:defRPr sz="1800" kern="1200">
                  <a:solidFill>
                    <a:schemeClr val="tx1"/>
                  </a:solidFill>
                  <a:latin typeface="Arial"/>
                  <a:ea typeface="+mn-ea"/>
                  <a:cs typeface="Arial"/>
                </a:defRPr>
              </a:lvl7pPr>
              <a:lvl8pPr marL="3200400" algn="l" defTabSz="914400" rtl="0" eaLnBrk="1" latinLnBrk="0" hangingPunct="1">
                <a:defRPr sz="1800" kern="1200">
                  <a:solidFill>
                    <a:schemeClr val="tx1"/>
                  </a:solidFill>
                  <a:latin typeface="Arial"/>
                  <a:ea typeface="+mn-ea"/>
                  <a:cs typeface="Arial"/>
                </a:defRPr>
              </a:lvl8pPr>
              <a:lvl9pPr marL="3657600" algn="l" defTabSz="914400" rtl="0" eaLnBrk="1" latinLnBrk="0" hangingPunct="1">
                <a:defRPr sz="1800" kern="1200">
                  <a:solidFill>
                    <a:schemeClr val="tx1"/>
                  </a:solidFill>
                  <a:latin typeface="Arial"/>
                  <a:ea typeface="+mn-ea"/>
                  <a:cs typeface="Arial"/>
                </a:defRPr>
              </a:lvl9pPr>
            </a:lstStyle>
            <a:p>
              <a:pPr algn="ctr">
                <a:spcAft>
                  <a:spcPts val="1000"/>
                </a:spcAft>
                <a:defRPr/>
              </a:pPr>
              <a:r>
                <a:rPr lang="ru-RU" sz="2000" err="1" smtClean="0">
                  <a:effectLst>
                    <a:outerShdw blurRad="38100" dist="38100" dir="2700000" algn="tl">
                      <a:srgbClr val="000000">
                        <a:alpha val="43137"/>
                      </a:srgbClr>
                    </a:outerShdw>
                  </a:effectLst>
                  <a:latin typeface="+mn-lt"/>
                  <a:cs typeface="Arial" pitchFamily="34" charset="0"/>
                </a:rPr>
                <a:t>Файли</a:t>
              </a:r>
              <a:endParaRPr lang="ru-RU" sz="2000">
                <a:effectLst>
                  <a:outerShdw blurRad="38100" dist="38100" dir="2700000" algn="tl">
                    <a:srgbClr val="000000">
                      <a:alpha val="43137"/>
                    </a:srgbClr>
                  </a:outerShdw>
                </a:effectLst>
                <a:latin typeface="+mn-lt"/>
                <a:cs typeface="Arial" pitchFamily="34" charset="0"/>
              </a:endParaRPr>
            </a:p>
          </p:txBody>
        </p:sp>
        <p:sp>
          <p:nvSpPr>
            <p:cNvPr id="14" name="Text Box 13"/>
            <p:cNvSpPr txBox="1">
              <a:spLocks noChangeAspect="1" noChangeArrowheads="1"/>
            </p:cNvSpPr>
            <p:nvPr/>
          </p:nvSpPr>
          <p:spPr bwMode="auto">
            <a:xfrm>
              <a:off x="7789" y="1360"/>
              <a:ext cx="1916" cy="411"/>
            </a:xfrm>
            <a:prstGeom prst="rect">
              <a:avLst/>
            </a:prstGeom>
            <a:solidFill>
              <a:srgbClr val="C0C0C0"/>
            </a:solidFill>
            <a:ln w="9525">
              <a:noFill/>
              <a:miter lim="800000"/>
            </a:ln>
          </p:spPr>
          <p:txBody>
            <a:bodyPr/>
            <a:lstStyle>
              <a:defPPr>
                <a:defRPr lang="ru-RU"/>
              </a:defPPr>
              <a:lvl1pPr marL="0" algn="l" defTabSz="914400" rtl="0" eaLnBrk="1" fontAlgn="base" latinLnBrk="0" hangingPunct="1">
                <a:spcBef>
                  <a:spcPct val="0"/>
                </a:spcBef>
                <a:spcAft>
                  <a:spcPct val="0"/>
                </a:spcAft>
                <a:defRPr sz="1800" kern="1200">
                  <a:solidFill>
                    <a:schemeClr val="tx1"/>
                  </a:solidFill>
                  <a:latin typeface="Arial"/>
                  <a:ea typeface="+mn-ea"/>
                  <a:cs typeface="Arial"/>
                </a:defRPr>
              </a:lvl1pPr>
              <a:lvl2pPr marL="457200" algn="l" defTabSz="914400" rtl="0" eaLnBrk="1" fontAlgn="base" latinLnBrk="0" hangingPunct="1">
                <a:spcBef>
                  <a:spcPct val="0"/>
                </a:spcBef>
                <a:spcAft>
                  <a:spcPct val="0"/>
                </a:spcAft>
                <a:defRPr sz="1800" kern="1200">
                  <a:solidFill>
                    <a:schemeClr val="tx1"/>
                  </a:solidFill>
                  <a:latin typeface="Arial"/>
                  <a:ea typeface="+mn-ea"/>
                  <a:cs typeface="Arial"/>
                </a:defRPr>
              </a:lvl2pPr>
              <a:lvl3pPr marL="914400" algn="l" defTabSz="914400" rtl="0" eaLnBrk="1" fontAlgn="base" latinLnBrk="0" hangingPunct="1">
                <a:spcBef>
                  <a:spcPct val="0"/>
                </a:spcBef>
                <a:spcAft>
                  <a:spcPct val="0"/>
                </a:spcAft>
                <a:defRPr sz="1800" kern="1200">
                  <a:solidFill>
                    <a:schemeClr val="tx1"/>
                  </a:solidFill>
                  <a:latin typeface="Arial"/>
                  <a:ea typeface="+mn-ea"/>
                  <a:cs typeface="Arial"/>
                </a:defRPr>
              </a:lvl3pPr>
              <a:lvl4pPr marL="1371600" algn="l" defTabSz="914400" rtl="0" eaLnBrk="1" fontAlgn="base" latinLnBrk="0" hangingPunct="1">
                <a:spcBef>
                  <a:spcPct val="0"/>
                </a:spcBef>
                <a:spcAft>
                  <a:spcPct val="0"/>
                </a:spcAft>
                <a:defRPr sz="1800" kern="1200">
                  <a:solidFill>
                    <a:schemeClr val="tx1"/>
                  </a:solidFill>
                  <a:latin typeface="Arial"/>
                  <a:ea typeface="+mn-ea"/>
                  <a:cs typeface="Arial"/>
                </a:defRPr>
              </a:lvl4pPr>
              <a:lvl5pPr marL="1828800" algn="l" defTabSz="914400" rtl="0" eaLnBrk="1" fontAlgn="base" latinLnBrk="0" hangingPunct="1">
                <a:spcBef>
                  <a:spcPct val="0"/>
                </a:spcBef>
                <a:spcAft>
                  <a:spcPct val="0"/>
                </a:spcAft>
                <a:defRPr sz="1800" kern="1200">
                  <a:solidFill>
                    <a:schemeClr val="tx1"/>
                  </a:solidFill>
                  <a:latin typeface="Arial"/>
                  <a:ea typeface="+mn-ea"/>
                  <a:cs typeface="Arial"/>
                </a:defRPr>
              </a:lvl5pPr>
              <a:lvl6pPr marL="2286000" algn="l" defTabSz="914400" rtl="0" eaLnBrk="1" latinLnBrk="0" hangingPunct="1">
                <a:defRPr sz="1800" kern="1200">
                  <a:solidFill>
                    <a:schemeClr val="tx1"/>
                  </a:solidFill>
                  <a:latin typeface="Arial"/>
                  <a:ea typeface="+mn-ea"/>
                  <a:cs typeface="Arial"/>
                </a:defRPr>
              </a:lvl6pPr>
              <a:lvl7pPr marL="2743200" algn="l" defTabSz="914400" rtl="0" eaLnBrk="1" latinLnBrk="0" hangingPunct="1">
                <a:defRPr sz="1800" kern="1200">
                  <a:solidFill>
                    <a:schemeClr val="tx1"/>
                  </a:solidFill>
                  <a:latin typeface="Arial"/>
                  <a:ea typeface="+mn-ea"/>
                  <a:cs typeface="Arial"/>
                </a:defRPr>
              </a:lvl7pPr>
              <a:lvl8pPr marL="3200400" algn="l" defTabSz="914400" rtl="0" eaLnBrk="1" latinLnBrk="0" hangingPunct="1">
                <a:defRPr sz="1800" kern="1200">
                  <a:solidFill>
                    <a:schemeClr val="tx1"/>
                  </a:solidFill>
                  <a:latin typeface="Arial"/>
                  <a:ea typeface="+mn-ea"/>
                  <a:cs typeface="Arial"/>
                </a:defRPr>
              </a:lvl8pPr>
              <a:lvl9pPr marL="3657600" algn="l" defTabSz="914400" rtl="0" eaLnBrk="1" latinLnBrk="0" hangingPunct="1">
                <a:defRPr sz="1800" kern="1200">
                  <a:solidFill>
                    <a:schemeClr val="tx1"/>
                  </a:solidFill>
                  <a:latin typeface="Arial"/>
                  <a:ea typeface="+mn-ea"/>
                  <a:cs typeface="Arial"/>
                </a:defRPr>
              </a:lvl9pPr>
            </a:lstStyle>
            <a:p>
              <a:pPr algn="ctr"/>
              <a:r>
                <a:rPr lang="ru-RU" sz="2000" err="1" smtClean="0">
                  <a:solidFill>
                    <a:srgbClr val="C00000"/>
                  </a:solidFill>
                  <a:effectLst>
                    <a:outerShdw blurRad="38100" dist="38100" dir="2700000" algn="tl">
                      <a:srgbClr val="000000">
                        <a:alpha val="43137"/>
                      </a:srgbClr>
                    </a:outerShdw>
                  </a:effectLst>
                  <a:latin typeface="Times New Roman" pitchFamily="18" charset="0"/>
                </a:rPr>
                <a:t>Об’єкти</a:t>
              </a:r>
              <a:endParaRPr lang="ru-RU" sz="2000">
                <a:solidFill>
                  <a:srgbClr val="C00000"/>
                </a:solidFill>
                <a:effectLst>
                  <a:outerShdw blurRad="38100" dist="38100" dir="2700000" algn="tl">
                    <a:srgbClr val="000000">
                      <a:alpha val="43137"/>
                    </a:srgbClr>
                  </a:outerShdw>
                </a:effectLst>
              </a:endParaRPr>
            </a:p>
          </p:txBody>
        </p:sp>
        <p:sp>
          <p:nvSpPr>
            <p:cNvPr id="15" name="Text Box 14"/>
            <p:cNvSpPr txBox="1">
              <a:spLocks noChangeAspect="1" noChangeArrowheads="1"/>
            </p:cNvSpPr>
            <p:nvPr/>
          </p:nvSpPr>
          <p:spPr bwMode="auto">
            <a:xfrm>
              <a:off x="7788" y="3185"/>
              <a:ext cx="1916" cy="456"/>
            </a:xfrm>
            <a:prstGeom prst="rect">
              <a:avLst/>
            </a:prstGeom>
            <a:gradFill>
              <a:gsLst>
                <a:gs pos="0">
                  <a:schemeClr val="accent1">
                    <a:lumMod val="75000"/>
                  </a:schemeClr>
                </a:gs>
                <a:gs pos="50000">
                  <a:schemeClr val="accent1">
                    <a:tint val="44500"/>
                    <a:satMod val="160000"/>
                  </a:schemeClr>
                </a:gs>
                <a:gs pos="100000">
                  <a:schemeClr val="accent1">
                    <a:tint val="23500"/>
                    <a:satMod val="160000"/>
                  </a:schemeClr>
                </a:gs>
              </a:gsLst>
              <a:lin ang="16200000" scaled="0"/>
            </a:gradFill>
            <a:ln w="9525">
              <a:solidFill>
                <a:srgbClr val="000000"/>
              </a:solidFill>
              <a:miter lim="800000"/>
            </a:ln>
          </p:spPr>
          <p:txBody>
            <a:bodyPr/>
            <a:lstStyle>
              <a:defPPr>
                <a:defRPr lang="ru-RU"/>
              </a:defPPr>
              <a:lvl1pPr marL="0" algn="l" defTabSz="914400" rtl="0" eaLnBrk="1" fontAlgn="base" latinLnBrk="0" hangingPunct="1">
                <a:spcBef>
                  <a:spcPct val="0"/>
                </a:spcBef>
                <a:spcAft>
                  <a:spcPct val="0"/>
                </a:spcAft>
                <a:defRPr sz="1800" kern="1200">
                  <a:solidFill>
                    <a:schemeClr val="tx1"/>
                  </a:solidFill>
                  <a:latin typeface="Arial"/>
                  <a:ea typeface="+mn-ea"/>
                  <a:cs typeface="Arial"/>
                </a:defRPr>
              </a:lvl1pPr>
              <a:lvl2pPr marL="457200" algn="l" defTabSz="914400" rtl="0" eaLnBrk="1" fontAlgn="base" latinLnBrk="0" hangingPunct="1">
                <a:spcBef>
                  <a:spcPct val="0"/>
                </a:spcBef>
                <a:spcAft>
                  <a:spcPct val="0"/>
                </a:spcAft>
                <a:defRPr sz="1800" kern="1200">
                  <a:solidFill>
                    <a:schemeClr val="tx1"/>
                  </a:solidFill>
                  <a:latin typeface="Arial"/>
                  <a:ea typeface="+mn-ea"/>
                  <a:cs typeface="Arial"/>
                </a:defRPr>
              </a:lvl2pPr>
              <a:lvl3pPr marL="914400" algn="l" defTabSz="914400" rtl="0" eaLnBrk="1" fontAlgn="base" latinLnBrk="0" hangingPunct="1">
                <a:spcBef>
                  <a:spcPct val="0"/>
                </a:spcBef>
                <a:spcAft>
                  <a:spcPct val="0"/>
                </a:spcAft>
                <a:defRPr sz="1800" kern="1200">
                  <a:solidFill>
                    <a:schemeClr val="tx1"/>
                  </a:solidFill>
                  <a:latin typeface="Arial"/>
                  <a:ea typeface="+mn-ea"/>
                  <a:cs typeface="Arial"/>
                </a:defRPr>
              </a:lvl3pPr>
              <a:lvl4pPr marL="1371600" algn="l" defTabSz="914400" rtl="0" eaLnBrk="1" fontAlgn="base" latinLnBrk="0" hangingPunct="1">
                <a:spcBef>
                  <a:spcPct val="0"/>
                </a:spcBef>
                <a:spcAft>
                  <a:spcPct val="0"/>
                </a:spcAft>
                <a:defRPr sz="1800" kern="1200">
                  <a:solidFill>
                    <a:schemeClr val="tx1"/>
                  </a:solidFill>
                  <a:latin typeface="Arial"/>
                  <a:ea typeface="+mn-ea"/>
                  <a:cs typeface="Arial"/>
                </a:defRPr>
              </a:lvl4pPr>
              <a:lvl5pPr marL="1828800" algn="l" defTabSz="914400" rtl="0" eaLnBrk="1" fontAlgn="base" latinLnBrk="0" hangingPunct="1">
                <a:spcBef>
                  <a:spcPct val="0"/>
                </a:spcBef>
                <a:spcAft>
                  <a:spcPct val="0"/>
                </a:spcAft>
                <a:defRPr sz="1800" kern="1200">
                  <a:solidFill>
                    <a:schemeClr val="tx1"/>
                  </a:solidFill>
                  <a:latin typeface="Arial"/>
                  <a:ea typeface="+mn-ea"/>
                  <a:cs typeface="Arial"/>
                </a:defRPr>
              </a:lvl5pPr>
              <a:lvl6pPr marL="2286000" algn="l" defTabSz="914400" rtl="0" eaLnBrk="1" latinLnBrk="0" hangingPunct="1">
                <a:defRPr sz="1800" kern="1200">
                  <a:solidFill>
                    <a:schemeClr val="tx1"/>
                  </a:solidFill>
                  <a:latin typeface="Arial"/>
                  <a:ea typeface="+mn-ea"/>
                  <a:cs typeface="Arial"/>
                </a:defRPr>
              </a:lvl6pPr>
              <a:lvl7pPr marL="2743200" algn="l" defTabSz="914400" rtl="0" eaLnBrk="1" latinLnBrk="0" hangingPunct="1">
                <a:defRPr sz="1800" kern="1200">
                  <a:solidFill>
                    <a:schemeClr val="tx1"/>
                  </a:solidFill>
                  <a:latin typeface="Arial"/>
                  <a:ea typeface="+mn-ea"/>
                  <a:cs typeface="Arial"/>
                </a:defRPr>
              </a:lvl7pPr>
              <a:lvl8pPr marL="3200400" algn="l" defTabSz="914400" rtl="0" eaLnBrk="1" latinLnBrk="0" hangingPunct="1">
                <a:defRPr sz="1800" kern="1200">
                  <a:solidFill>
                    <a:schemeClr val="tx1"/>
                  </a:solidFill>
                  <a:latin typeface="Arial"/>
                  <a:ea typeface="+mn-ea"/>
                  <a:cs typeface="Arial"/>
                </a:defRPr>
              </a:lvl8pPr>
              <a:lvl9pPr marL="3657600" algn="l" defTabSz="914400" rtl="0" eaLnBrk="1" latinLnBrk="0" hangingPunct="1">
                <a:defRPr sz="1800" kern="1200">
                  <a:solidFill>
                    <a:schemeClr val="tx1"/>
                  </a:solidFill>
                  <a:latin typeface="Arial"/>
                  <a:ea typeface="+mn-ea"/>
                  <a:cs typeface="Arial"/>
                </a:defRPr>
              </a:lvl9pPr>
            </a:lstStyle>
            <a:p>
              <a:pPr algn="ctr">
                <a:spcAft>
                  <a:spcPts val="1000"/>
                </a:spcAft>
                <a:defRPr/>
              </a:pPr>
              <a:r>
                <a:rPr lang="ru-RU" sz="2000" err="1" smtClean="0">
                  <a:effectLst>
                    <a:outerShdw blurRad="38100" dist="38100" dir="2700000" algn="tl">
                      <a:srgbClr val="000000">
                        <a:alpha val="43137"/>
                      </a:srgbClr>
                    </a:outerShdw>
                  </a:effectLst>
                  <a:latin typeface="+mn-lt"/>
                  <a:cs typeface="Arial" pitchFamily="34" charset="0"/>
                </a:rPr>
                <a:t>Дані БД</a:t>
              </a:r>
              <a:endParaRPr lang="ru-RU" sz="2000">
                <a:effectLst>
                  <a:outerShdw blurRad="38100" dist="38100" dir="2700000" algn="tl">
                    <a:srgbClr val="000000">
                      <a:alpha val="43137"/>
                    </a:srgbClr>
                  </a:outerShdw>
                </a:effectLst>
                <a:latin typeface="+mn-lt"/>
                <a:cs typeface="Arial" pitchFamily="34" charset="0"/>
              </a:endParaRPr>
            </a:p>
          </p:txBody>
        </p:sp>
        <p:sp>
          <p:nvSpPr>
            <p:cNvPr id="16" name="AutoShape 15"/>
            <p:cNvSpPr>
              <a:spLocks noChangeAspect="1" noChangeArrowheads="1"/>
            </p:cNvSpPr>
            <p:nvPr/>
          </p:nvSpPr>
          <p:spPr bwMode="auto">
            <a:xfrm>
              <a:off x="5051" y="1634"/>
              <a:ext cx="2327" cy="2509"/>
            </a:xfrm>
            <a:prstGeom prst="hexagon">
              <a:avLst>
                <a:gd name="adj" fmla="val 25000"/>
                <a:gd name="vf" fmla="val 115470"/>
              </a:avLst>
            </a:prstGeom>
          </p:spPr>
          <p:style>
            <a:lnRef idx="1">
              <a:schemeClr val="accent5"/>
            </a:lnRef>
            <a:fillRef idx="3">
              <a:schemeClr val="accent5"/>
            </a:fillRef>
            <a:effectRef idx="2">
              <a:schemeClr val="accent5"/>
            </a:effectRef>
            <a:fontRef idx="minor">
              <a:schemeClr val="lt1"/>
            </a:fontRef>
          </p:style>
          <p:txBody>
            <a:bodyPr lIns="18000" tIns="36000" rIns="18000" bIns="36000"/>
            <a:lstStyle>
              <a:defPPr>
                <a:defRPr lang="ru-RU"/>
              </a:defPPr>
              <a:lvl1pPr marL="0" algn="l" defTabSz="914400" rtl="0" eaLnBrk="1" fontAlgn="base" latinLnBrk="0" hangingPunct="1">
                <a:spcBef>
                  <a:spcPct val="0"/>
                </a:spcBef>
                <a:spcAft>
                  <a:spcPct val="0"/>
                </a:spcAft>
                <a:defRPr sz="1800" kern="1200">
                  <a:solidFill>
                    <a:schemeClr val="lt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lt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lt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lt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1000"/>
                </a:spcAft>
                <a:defRPr/>
              </a:pPr>
              <a:r>
                <a:rPr lang="ru-RU" sz="2000" err="1" smtClean="0">
                  <a:solidFill>
                    <a:srgbClr val="C00000"/>
                  </a:solidFill>
                  <a:effectLst>
                    <a:outerShdw blurRad="38100" dist="38100" dir="2700000" algn="tl">
                      <a:srgbClr val="000000">
                        <a:alpha val="43137"/>
                      </a:srgbClr>
                    </a:outerShdw>
                  </a:effectLst>
                  <a:latin typeface="+mn-lt"/>
                  <a:cs typeface="Arial" pitchFamily="34" charset="0"/>
                </a:rPr>
                <a:t>Процеси суб’єктів</a:t>
              </a:r>
              <a:endParaRPr lang="ru-RU" sz="2000">
                <a:solidFill>
                  <a:srgbClr val="C00000"/>
                </a:solidFill>
                <a:effectLst>
                  <a:outerShdw blurRad="38100" dist="38100" dir="2700000" algn="tl">
                    <a:srgbClr val="000000">
                      <a:alpha val="43137"/>
                    </a:srgbClr>
                  </a:outerShdw>
                </a:effectLst>
                <a:latin typeface="+mn-lt"/>
                <a:cs typeface="Arial" pitchFamily="34" charset="0"/>
              </a:endParaRPr>
            </a:p>
            <a:p>
              <a:pPr algn="ctr">
                <a:spcAft>
                  <a:spcPts val="1000"/>
                </a:spcAft>
                <a:defRPr/>
              </a:pPr>
              <a:endParaRPr lang="ru-RU" sz="2000">
                <a:effectLst>
                  <a:outerShdw blurRad="38100" dist="38100" dir="2700000" algn="tl">
                    <a:srgbClr val="000000">
                      <a:alpha val="43137"/>
                    </a:srgbClr>
                  </a:outerShdw>
                </a:effectLst>
                <a:latin typeface="+mn-lt"/>
                <a:cs typeface="Arial" pitchFamily="34" charset="0"/>
              </a:endParaRPr>
            </a:p>
            <a:p>
              <a:pPr algn="ctr">
                <a:spcAft>
                  <a:spcPts val="1000"/>
                </a:spcAft>
                <a:defRPr/>
              </a:pPr>
              <a:endParaRPr lang="ru-RU" sz="2000">
                <a:effectLst>
                  <a:outerShdw blurRad="38100" dist="38100" dir="2700000" algn="tl">
                    <a:srgbClr val="000000">
                      <a:alpha val="43137"/>
                    </a:srgbClr>
                  </a:outerShdw>
                </a:effectLst>
                <a:latin typeface="+mn-lt"/>
                <a:cs typeface="Arial" pitchFamily="34" charset="0"/>
              </a:endParaRPr>
            </a:p>
            <a:p>
              <a:pPr>
                <a:defRPr/>
              </a:pPr>
              <a:endParaRPr lang="ru-RU" sz="2000">
                <a:effectLst>
                  <a:outerShdw blurRad="38100" dist="38100" dir="2700000" algn="tl">
                    <a:srgbClr val="000000">
                      <a:alpha val="43137"/>
                    </a:srgbClr>
                  </a:outerShdw>
                </a:effectLst>
                <a:latin typeface="+mn-lt"/>
                <a:cs typeface="Arial" pitchFamily="34" charset="0"/>
              </a:endParaRPr>
            </a:p>
          </p:txBody>
        </p:sp>
        <p:sp>
          <p:nvSpPr>
            <p:cNvPr id="18" name="AutoShape 17"/>
            <p:cNvSpPr>
              <a:spLocks noChangeArrowheads="1"/>
            </p:cNvSpPr>
            <p:nvPr/>
          </p:nvSpPr>
          <p:spPr bwMode="auto">
            <a:xfrm>
              <a:off x="5700" y="2757"/>
              <a:ext cx="990" cy="285"/>
            </a:xfrm>
            <a:prstGeom prst="leftRightArrow">
              <a:avLst>
                <a:gd name="adj1" fmla="val 50000"/>
                <a:gd name="adj2" fmla="val 69474"/>
              </a:avLst>
            </a:prstGeom>
          </p:spPr>
          <p:style>
            <a:lnRef idx="1">
              <a:schemeClr val="dk1"/>
            </a:lnRef>
            <a:fillRef idx="2">
              <a:schemeClr val="dk1"/>
            </a:fillRef>
            <a:effectRef idx="1">
              <a:schemeClr val="dk1"/>
            </a:effectRef>
            <a:fontRef idx="minor">
              <a:schemeClr val="dk1"/>
            </a:fontRef>
          </p:style>
          <p:txBody>
            <a:bodyPr/>
            <a:lstStyle>
              <a:defPPr>
                <a:defRPr lang="ru-RU"/>
              </a:defPPr>
              <a:lvl1pPr marL="0" algn="l" defTabSz="914400" rtl="0" eaLnBrk="1" fontAlgn="base" latinLnBrk="0" hangingPunct="1">
                <a:spcBef>
                  <a:spcPct val="0"/>
                </a:spcBef>
                <a:spcAft>
                  <a:spcPct val="0"/>
                </a:spcAft>
                <a:defRPr sz="1800" kern="1200">
                  <a:solidFill>
                    <a:schemeClr val="dk1"/>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dk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dk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dk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ru-RU">
                <a:effectLst>
                  <a:outerShdw blurRad="38100" dist="38100" dir="2700000" algn="tl">
                    <a:srgbClr val="000000">
                      <a:alpha val="43137"/>
                    </a:srgbClr>
                  </a:outerShdw>
                </a:effectLst>
              </a:endParaRPr>
            </a:p>
          </p:txBody>
        </p:sp>
      </p:grpSp>
      <p:sp>
        <p:nvSpPr>
          <p:cNvPr id="19" name="Заголовок 1"/>
          <p:cNvSpPr>
            <a:spLocks noGrp="1"/>
          </p:cNvSpPr>
          <p:nvPr>
            <p:ph type="title"/>
          </p:nvPr>
        </p:nvSpPr>
        <p:spPr/>
        <p:txBody>
          <a:bodyPr/>
          <a:lstStyle/>
          <a:p>
            <a:r>
              <a:rPr lang="ru-RU" b="1" err="1" smtClean="0"/>
              <a:t>Методи </a:t>
            </a:r>
            <a:r>
              <a:rPr lang="uk-UA" b="1" smtClean="0"/>
              <a:t>розмежування </a:t>
            </a:r>
            <a:r>
              <a:rPr lang="ru-RU" b="1" smtClean="0"/>
              <a:t>контролю доступу</a:t>
            </a:r>
            <a:endParaRPr lang="uk-UA"/>
          </a:p>
        </p:txBody>
      </p:sp>
    </p:spTree>
    <p:extLst>
      <p:ext uri="{BB962C8B-B14F-4D97-AF65-F5344CB8AC3E}">
        <p14:creationId xmlns:p14="http://schemas.microsoft.com/office/powerpoint/2010/main" val="2779717788"/>
      </p:ext>
    </p:extLst>
  </p:cSld>
  <p:clrMapOvr>
    <a:masterClrMapping/>
  </p:clrMapOvr>
  <p:transition/>
  <p:timing/>
</p:sld>
</file>

<file path=ppt/slides/slide2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endParaRPr lang="uk-UA"/>
          </a:p>
        </p:txBody>
      </p:sp>
      <p:sp>
        <p:nvSpPr>
          <p:cNvPr id="3" name="Объект 2"/>
          <p:cNvSpPr>
            <a:spLocks noGrp="1"/>
          </p:cNvSpPr>
          <p:nvPr>
            <p:ph idx="1"/>
          </p:nvPr>
        </p:nvSpPr>
        <p:spPr/>
        <p:txBody>
          <a:bodyPr/>
          <a:lstStyle/>
          <a:p>
            <a:endParaRPr lang="uk-UA"/>
          </a:p>
        </p:txBody>
      </p:sp>
      <p:pic>
        <p:nvPicPr>
          <p:cNvPr id="4" name="Рисунок 3"/>
          <p:cNvPicPr>
            <a:picLocks noChangeAspect="1"/>
          </p:cNvPicPr>
          <p:nvPr/>
        </p:nvPicPr>
        <p:blipFill>
          <a:blip r:embed="rId2"/>
          <a:stretch>
            <a:fillRect/>
          </a:stretch>
        </p:blipFill>
        <p:spPr>
          <a:xfrm>
            <a:off x="838200" y="1825624"/>
            <a:ext cx="8793317" cy="3292475"/>
          </a:xfrm>
          <a:prstGeom prst="rect">
            <a:avLst/>
          </a:prstGeom>
        </p:spPr>
      </p:pic>
    </p:spTree>
    <p:extLst>
      <p:ext uri="{BB962C8B-B14F-4D97-AF65-F5344CB8AC3E}">
        <p14:creationId xmlns:p14="http://schemas.microsoft.com/office/powerpoint/2010/main" val="2778875236"/>
      </p:ext>
    </p:extLst>
  </p:cSld>
  <p:clrMapOvr>
    <a:masterClrMapping/>
  </p:clrMapOvr>
  <p:transition/>
  <p:timing/>
</p:sld>
</file>

<file path=ppt/slides/slide2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362655" y="4618362"/>
            <a:ext cx="4958645" cy="673453"/>
          </a:xfrm>
        </p:spPr>
        <p:txBody>
          <a:bodyPr>
            <a:normAutofit/>
          </a:bodyPr>
          <a:lstStyle/>
          <a:p>
            <a:r>
              <a:rPr lang="uk-UA" sz="2800" smtClean="0"/>
              <a:t>Узагальнена схема контролю</a:t>
            </a:r>
            <a:endParaRPr lang="uk-UA" sz="2800"/>
          </a:p>
        </p:txBody>
      </p:sp>
      <p:pic>
        <p:nvPicPr>
          <p:cNvPr id="4" name="Объект 3"/>
          <p:cNvPicPr>
            <a:picLocks noGrp="1" noChangeAspect="1"/>
          </p:cNvPicPr>
          <p:nvPr>
            <p:ph idx="1"/>
          </p:nvPr>
        </p:nvPicPr>
        <p:blipFill>
          <a:blip r:embed="rId2"/>
          <a:stretch>
            <a:fillRect/>
          </a:stretch>
        </p:blipFill>
        <p:spPr>
          <a:xfrm>
            <a:off x="0" y="1160307"/>
            <a:ext cx="5321300" cy="3458055"/>
          </a:xfrm>
          <a:prstGeom prst="rect">
            <a:avLst/>
          </a:prstGeom>
        </p:spPr>
      </p:pic>
      <p:sp>
        <p:nvSpPr>
          <p:cNvPr id="5" name="Заголовок 1"/>
          <p:cNvSpPr txBox="1"/>
          <p:nvPr/>
        </p:nvSpPr>
        <p:spPr>
          <a:xfrm>
            <a:off x="635000" y="128058"/>
            <a:ext cx="10515600" cy="1325563"/>
          </a:xfrm>
          <a:prstGeom prst="rect">
            <a:avLst/>
          </a:prstGeom>
        </p:spPr>
        <p:txBody>
          <a:bodyPr vert="horz" lIns="91440" tIns="45720" rIns="91440" bIns="45720" rtlCol="0" anchor="ctr">
            <a:normAutofit/>
          </a:bodyPr>
          <a:lstStyle>
            <a:defPPr>
              <a:defRPr lang="ru-RU"/>
            </a:defPPr>
            <a:lvl1pPr marL="0" algn="l" defTabSz="914400" rtl="0" eaLnBrk="1" latinLnBrk="0" hangingPunct="1">
              <a:lnSpc>
                <a:spcPct val="90000"/>
              </a:lnSpc>
              <a:spcBef>
                <a:spcPct val="0"/>
              </a:spcBef>
              <a:buNone/>
              <a:defRPr sz="44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b="1" err="1" smtClean="0"/>
              <a:t>Методи </a:t>
            </a:r>
            <a:r>
              <a:rPr lang="uk-UA" b="1" smtClean="0"/>
              <a:t>розмежування </a:t>
            </a:r>
            <a:r>
              <a:rPr lang="ru-RU" b="1" smtClean="0"/>
              <a:t>контролю доступу</a:t>
            </a:r>
            <a:endParaRPr lang="uk-UA" b="1"/>
          </a:p>
        </p:txBody>
      </p:sp>
      <p:sp>
        <p:nvSpPr>
          <p:cNvPr id="6" name="TextBox 5"/>
          <p:cNvSpPr txBox="1"/>
          <p:nvPr/>
        </p:nvSpPr>
        <p:spPr>
          <a:xfrm>
            <a:off x="5638800" y="1453621"/>
            <a:ext cx="6007100" cy="4801314"/>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uk-UA" b="1" smtClean="0"/>
              <a:t>Аксіома 1. </a:t>
            </a:r>
            <a:r>
              <a:rPr lang="uk-UA" i="1" smtClean="0"/>
              <a:t>У захищеній системі завжди присутній активний компонент (суб'єкт), що виконує контроль операцій суб'єктів над об'єктами. </a:t>
            </a:r>
            <a:r>
              <a:rPr lang="uk-UA" smtClean="0"/>
              <a:t>Цей суб'єкт фактично відповідає за реалізацію деякої політики безпеки.</a:t>
            </a:r>
          </a:p>
          <a:p>
            <a:pPr algn="just"/>
            <a:r>
              <a:rPr lang="uk-UA" b="1" smtClean="0"/>
              <a:t>Аксіома 2. </a:t>
            </a:r>
            <a:r>
              <a:rPr lang="uk-UA" i="1" smtClean="0"/>
              <a:t>Для виконання в захищеній системі операції над об'єктами необхідна додаткова інформація про дозволені  чи заборонені операції суб'єктів з об'єктами.</a:t>
            </a:r>
          </a:p>
          <a:p>
            <a:pPr algn="just"/>
            <a:r>
              <a:rPr lang="uk-UA" b="1" smtClean="0"/>
              <a:t>Аксіома 3. </a:t>
            </a:r>
            <a:r>
              <a:rPr lang="uk-UA" i="1" smtClean="0"/>
              <a:t>Усі питання безпеки інформації в системі описуються доступами суб'єктів до об'єктів.</a:t>
            </a:r>
          </a:p>
          <a:p>
            <a:pPr algn="just"/>
            <a:endParaRPr lang="uk-UA"/>
          </a:p>
          <a:p>
            <a:pPr algn="just"/>
            <a:r>
              <a:rPr lang="uk-UA" b="1" smtClean="0"/>
              <a:t>Зауваження. </a:t>
            </a:r>
            <a:r>
              <a:rPr lang="uk-UA" smtClean="0"/>
              <a:t>В загальному політика безпеки виражає нестаціонарний стан захисту системи. Захищена система може змінюватися, доповнюватися новими компонентами (суб’єктами, об’єктами, операціями суб’єктів над об’єктами). Тому </a:t>
            </a:r>
            <a:r>
              <a:rPr lang="ru-RU" err="1" smtClean="0"/>
              <a:t>політика безпеки повинна бути підтримана у часі, і це приводить до необхідність розгляду задач гарантування заданої політики безпеки.</a:t>
            </a:r>
            <a:endParaRPr lang="uk-UA"/>
          </a:p>
        </p:txBody>
      </p:sp>
    </p:spTree>
    <p:extLst>
      <p:ext uri="{BB962C8B-B14F-4D97-AF65-F5344CB8AC3E}">
        <p14:creationId xmlns:p14="http://schemas.microsoft.com/office/powerpoint/2010/main" val="1696512793"/>
      </p:ext>
    </p:extLst>
  </p:cSld>
  <p:clrMapOvr>
    <a:masterClrMapping/>
  </p:clrMapOvr>
  <p:transition/>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z="3200" smtClean="0"/>
              <a:t>Вступ</a:t>
            </a:r>
            <a:endParaRPr lang="uk-UA" sz="3200"/>
          </a:p>
        </p:txBody>
      </p:sp>
      <p:sp>
        <p:nvSpPr>
          <p:cNvPr id="3" name="Объект 2"/>
          <p:cNvSpPr>
            <a:spLocks noGrp="1"/>
          </p:cNvSpPr>
          <p:nvPr>
            <p:ph idx="1"/>
          </p:nvPr>
        </p:nvSpPr>
        <p:spPr>
          <a:xfrm>
            <a:off x="528789" y="2345083"/>
            <a:ext cx="10692489" cy="3416300"/>
          </a:xfrm>
        </p:spPr>
        <p:style>
          <a:lnRef idx="2">
            <a:schemeClr val="accent4"/>
          </a:lnRef>
          <a:fillRef idx="1">
            <a:schemeClr val="lt1"/>
          </a:fillRef>
          <a:effectRef idx="0">
            <a:schemeClr val="accent4"/>
          </a:effectRef>
          <a:fontRef idx="minor">
            <a:schemeClr val="dk1"/>
          </a:fontRef>
        </p:style>
        <p:txBody>
          <a:bodyPr>
            <a:normAutofit fontScale="85000" lnSpcReduction="10000"/>
          </a:bodyPr>
          <a:lstStyle>
            <a:lvl1pPr>
              <a:defRPr>
                <a:solidFill>
                  <a:srgbClr val="000000"/>
                </a:solidFill>
                <a:latin typeface="Century Gothic" panose="020b0502020202020204"/>
              </a:defRPr>
            </a:lvl1pPr>
            <a:lvl2pPr>
              <a:defRPr>
                <a:solidFill>
                  <a:srgbClr val="000000"/>
                </a:solidFill>
                <a:latin typeface="Century Gothic" panose="020b0502020202020204"/>
              </a:defRPr>
            </a:lvl2pPr>
            <a:lvl3pPr>
              <a:defRPr>
                <a:solidFill>
                  <a:srgbClr val="000000"/>
                </a:solidFill>
                <a:latin typeface="Century Gothic" panose="020b0502020202020204"/>
              </a:defRPr>
            </a:lvl3pPr>
            <a:lvl4pPr>
              <a:defRPr>
                <a:solidFill>
                  <a:srgbClr val="000000"/>
                </a:solidFill>
                <a:latin typeface="Century Gothic" panose="020b0502020202020204"/>
              </a:defRPr>
            </a:lvl4pPr>
            <a:lvl5pPr>
              <a:defRPr>
                <a:solidFill>
                  <a:srgbClr val="000000"/>
                </a:solidFill>
                <a:latin typeface="Century Gothic" panose="020b0502020202020204"/>
              </a:defRPr>
            </a:lvl5pPr>
            <a:lvl6pPr>
              <a:defRPr>
                <a:solidFill>
                  <a:srgbClr val="000000"/>
                </a:solidFill>
                <a:latin typeface="Century Gothic" panose="020b0502020202020204"/>
              </a:defRPr>
            </a:lvl6pPr>
            <a:lvl7pPr>
              <a:defRPr>
                <a:solidFill>
                  <a:srgbClr val="000000"/>
                </a:solidFill>
                <a:latin typeface="Century Gothic" panose="020b0502020202020204"/>
              </a:defRPr>
            </a:lvl7pPr>
            <a:lvl8pPr>
              <a:defRPr>
                <a:solidFill>
                  <a:srgbClr val="000000"/>
                </a:solidFill>
                <a:latin typeface="Century Gothic" panose="020b0502020202020204"/>
              </a:defRPr>
            </a:lvl8pPr>
            <a:lvl9pPr>
              <a:defRPr>
                <a:solidFill>
                  <a:srgbClr val="000000"/>
                </a:solidFill>
                <a:latin typeface="Century Gothic" panose="020b0502020202020204"/>
              </a:defRPr>
            </a:lvl9pPr>
          </a:lstStyle>
          <a:p>
            <a:pPr marL="0" indent="0" algn="just">
              <a:buNone/>
            </a:pPr>
            <a:r>
              <a:rPr lang="uk-UA" sz="3000" b="1" smtClean="0">
                <a:solidFill>
                  <a:srgbClr val="0070C0"/>
                </a:solidFill>
              </a:rPr>
              <a:t>Властивості інформації:</a:t>
            </a:r>
          </a:p>
          <a:p>
            <a:pPr algn="just">
              <a:buFont typeface="Wingdings" panose="05000000000000000000" pitchFamily="2" charset="2"/>
              <a:buChar char="Ø"/>
            </a:pPr>
            <a:r>
              <a:rPr lang="uk-UA" b="1"/>
              <a:t>цінність інформації </a:t>
            </a:r>
            <a:r>
              <a:rPr lang="uk-UA"/>
              <a:t>визначається можливістю </a:t>
            </a:r>
            <a:r>
              <a:rPr lang="uk-UA" smtClean="0"/>
              <a:t>забезпечення досягнення </a:t>
            </a:r>
            <a:r>
              <a:rPr lang="uk-UA"/>
              <a:t>мети, поставленої її отримувачем;</a:t>
            </a:r>
          </a:p>
          <a:p>
            <a:pPr algn="just">
              <a:buFont typeface="Wingdings" panose="05000000000000000000" pitchFamily="2" charset="2"/>
              <a:buChar char="Ø"/>
            </a:pPr>
            <a:r>
              <a:rPr lang="uk-UA" b="1"/>
              <a:t>достовірність</a:t>
            </a:r>
            <a:r>
              <a:rPr lang="uk-UA"/>
              <a:t> – відповідність отриманої інформації </a:t>
            </a:r>
            <a:r>
              <a:rPr lang="uk-UA" smtClean="0"/>
              <a:t>реальності навколишнього </a:t>
            </a:r>
            <a:r>
              <a:rPr lang="uk-UA"/>
              <a:t>світу;</a:t>
            </a:r>
          </a:p>
          <a:p>
            <a:pPr algn="just">
              <a:buFont typeface="Wingdings" panose="05000000000000000000" pitchFamily="2" charset="2"/>
              <a:buChar char="Ø"/>
            </a:pPr>
            <a:r>
              <a:rPr lang="uk-UA" b="1"/>
              <a:t>актуальність</a:t>
            </a:r>
            <a:r>
              <a:rPr lang="uk-UA"/>
              <a:t> – відповідність цінності та достовірності </a:t>
            </a:r>
            <a:r>
              <a:rPr lang="uk-UA" smtClean="0"/>
              <a:t>отриманої інформації </a:t>
            </a:r>
            <a:r>
              <a:rPr lang="uk-UA"/>
              <a:t>поточному </a:t>
            </a:r>
            <a:r>
              <a:rPr lang="uk-UA" smtClean="0"/>
              <a:t>часу</a:t>
            </a:r>
            <a:r>
              <a:rPr lang="uk-UA"/>
              <a:t>;</a:t>
            </a:r>
          </a:p>
          <a:p>
            <a:pPr algn="just">
              <a:buFont typeface="Wingdings" panose="05000000000000000000" pitchFamily="2" charset="2"/>
              <a:buChar char="Ø"/>
            </a:pPr>
            <a:r>
              <a:rPr lang="uk-UA" b="1" smtClean="0">
                <a:solidFill>
                  <a:srgbClr val="FF0000"/>
                </a:solidFill>
              </a:rPr>
              <a:t>конфіденційність</a:t>
            </a:r>
            <a:r>
              <a:rPr lang="uk-UA" smtClean="0"/>
              <a:t> </a:t>
            </a:r>
            <a:r>
              <a:rPr lang="uk-UA"/>
              <a:t>– властивість інформації бути захищеною </a:t>
            </a:r>
            <a:r>
              <a:rPr lang="uk-UA" smtClean="0"/>
              <a:t>від несанкціонованого </a:t>
            </a:r>
            <a:r>
              <a:rPr lang="uk-UA"/>
              <a:t>ознайомлення;</a:t>
            </a:r>
          </a:p>
          <a:p>
            <a:pPr algn="just">
              <a:buFont typeface="Wingdings" panose="05000000000000000000" pitchFamily="2" charset="2"/>
              <a:buChar char="Ø"/>
            </a:pPr>
            <a:r>
              <a:rPr lang="uk-UA" b="1">
                <a:solidFill>
                  <a:srgbClr val="FF0000"/>
                </a:solidFill>
              </a:rPr>
              <a:t>цілісність</a:t>
            </a:r>
            <a:r>
              <a:rPr lang="uk-UA"/>
              <a:t> – властивість інформації бути захищеною від </a:t>
            </a:r>
            <a:r>
              <a:rPr lang="uk-UA" smtClean="0"/>
              <a:t>несанкціонованої </a:t>
            </a:r>
            <a:r>
              <a:rPr lang="uk-UA"/>
              <a:t>зміни або знищення;</a:t>
            </a:r>
          </a:p>
          <a:p>
            <a:pPr algn="just">
              <a:buFont typeface="Wingdings" panose="05000000000000000000" pitchFamily="2" charset="2"/>
              <a:buChar char="Ø"/>
            </a:pPr>
            <a:r>
              <a:rPr lang="uk-UA" b="1">
                <a:solidFill>
                  <a:srgbClr val="FF0000"/>
                </a:solidFill>
              </a:rPr>
              <a:t>доступність</a:t>
            </a:r>
            <a:r>
              <a:rPr lang="uk-UA"/>
              <a:t> – властивість інформації бути захищеною від </a:t>
            </a:r>
            <a:r>
              <a:rPr lang="uk-UA" smtClean="0"/>
              <a:t>несанкціонованого блокування</a:t>
            </a:r>
            <a:r>
              <a:rPr lang="uk-UA"/>
              <a:t>;</a:t>
            </a:r>
          </a:p>
          <a:p>
            <a:pPr algn="just">
              <a:buFont typeface="Wingdings" panose="05000000000000000000" pitchFamily="2" charset="2"/>
              <a:buChar char="Ø"/>
            </a:pPr>
            <a:r>
              <a:rPr lang="ru-RU" b="1" smtClean="0">
                <a:solidFill>
                  <a:srgbClr val="FF0000"/>
                </a:solidFill>
              </a:rPr>
              <a:t>спостережність</a:t>
            </a:r>
            <a:r>
              <a:rPr lang="ru-RU" smtClean="0"/>
              <a:t> – властивість </a:t>
            </a:r>
            <a:r>
              <a:rPr lang="ru-RU"/>
              <a:t>весь час (на усіх етапах обробки та передавання) </a:t>
            </a:r>
            <a:r>
              <a:rPr lang="ru-RU" smtClean="0"/>
              <a:t>знаходитись </a:t>
            </a:r>
            <a:r>
              <a:rPr lang="ru-RU"/>
              <a:t>під контролем системи захисту.</a:t>
            </a:r>
            <a:endParaRPr lang="uk-UA"/>
          </a:p>
        </p:txBody>
      </p:sp>
      <p:sp>
        <p:nvSpPr>
          <p:cNvPr id="4" name="Прямоугольник 3"/>
          <p:cNvSpPr/>
          <p:nvPr/>
        </p:nvSpPr>
        <p:spPr>
          <a:xfrm>
            <a:off x="528788" y="5842337"/>
            <a:ext cx="10781941" cy="923330"/>
          </a:xfrm>
          <a:prstGeom prst="rect">
            <a:avLst/>
          </a:prstGeom>
        </p:spPr>
        <p:style>
          <a:lnRef idx="0">
            <a:scrgbClr r="0" g="0" b="0"/>
          </a:lnRef>
          <a:fillRef idx="4294967294">
            <a:schemeClr val="lt2"/>
          </a:fillRef>
          <a:effectRef idx="0">
            <a:scrgbClr r="0" g="0" b="0"/>
          </a:effectRef>
          <a:fontRef idx="major"/>
        </p:style>
        <p:txBody>
          <a:bodyPr wrap="square">
            <a:spAutoFit/>
          </a:bodyPr>
          <a:lstStyle>
            <a:defPPr>
              <a:defRPr lang="ru-RU"/>
            </a:defPPr>
            <a:lvl1pPr marL="0" algn="l" defTabSz="914400" rtl="0" eaLnBrk="1" latinLnBrk="0" hangingPunct="1">
              <a:defRPr sz="1800" kern="1200">
                <a:solidFill>
                  <a:schemeClr val="tx1"/>
                </a:solidFill>
                <a:latin typeface="Century Gothic" panose="020b0502020202020204"/>
                <a:ea typeface="Century Gothic" panose="020b0502020202020204"/>
                <a:cs typeface="Arial"/>
              </a:defRPr>
            </a:lvl1pPr>
            <a:lvl2pPr marL="457200" algn="l" defTabSz="914400" rtl="0" eaLnBrk="1" latinLnBrk="0" hangingPunct="1">
              <a:defRPr sz="1800" kern="1200">
                <a:solidFill>
                  <a:schemeClr val="tx1"/>
                </a:solidFill>
                <a:latin typeface="Century Gothic" panose="020b0502020202020204"/>
                <a:ea typeface="Century Gothic" panose="020b0502020202020204"/>
                <a:cs typeface="Arial"/>
              </a:defRPr>
            </a:lvl2pPr>
            <a:lvl3pPr marL="914400" algn="l" defTabSz="914400" rtl="0" eaLnBrk="1" latinLnBrk="0" hangingPunct="1">
              <a:defRPr sz="1800" kern="1200">
                <a:solidFill>
                  <a:schemeClr val="tx1"/>
                </a:solidFill>
                <a:latin typeface="Century Gothic" panose="020b0502020202020204"/>
                <a:ea typeface="Century Gothic" panose="020b0502020202020204"/>
                <a:cs typeface="Arial"/>
              </a:defRPr>
            </a:lvl3pPr>
            <a:lvl4pPr marL="1371600" algn="l" defTabSz="914400" rtl="0" eaLnBrk="1" latinLnBrk="0" hangingPunct="1">
              <a:defRPr sz="1800" kern="1200">
                <a:solidFill>
                  <a:schemeClr val="tx1"/>
                </a:solidFill>
                <a:latin typeface="Century Gothic" panose="020b0502020202020204"/>
                <a:ea typeface="Century Gothic" panose="020b0502020202020204"/>
                <a:cs typeface="Arial"/>
              </a:defRPr>
            </a:lvl4pPr>
            <a:lvl5pPr marL="1828800" algn="l" defTabSz="914400" rtl="0" eaLnBrk="1" latinLnBrk="0" hangingPunct="1">
              <a:defRPr sz="1800" kern="1200">
                <a:solidFill>
                  <a:schemeClr val="tx1"/>
                </a:solidFill>
                <a:latin typeface="Century Gothic" panose="020b0502020202020204"/>
                <a:ea typeface="Century Gothic" panose="020b0502020202020204"/>
                <a:cs typeface="Arial"/>
              </a:defRPr>
            </a:lvl5pPr>
            <a:lvl6pPr marL="2286000" algn="l" defTabSz="914400" rtl="0" eaLnBrk="1" latinLnBrk="0" hangingPunct="1">
              <a:defRPr sz="1800" kern="1200">
                <a:solidFill>
                  <a:schemeClr val="tx1"/>
                </a:solidFill>
                <a:latin typeface="Century Gothic" panose="020b0502020202020204"/>
                <a:ea typeface="Century Gothic" panose="020b0502020202020204"/>
                <a:cs typeface="Arial"/>
              </a:defRPr>
            </a:lvl6pPr>
            <a:lvl7pPr marL="2743200" algn="l" defTabSz="914400" rtl="0" eaLnBrk="1" latinLnBrk="0" hangingPunct="1">
              <a:defRPr sz="1800" kern="1200">
                <a:solidFill>
                  <a:schemeClr val="tx1"/>
                </a:solidFill>
                <a:latin typeface="Century Gothic" panose="020b0502020202020204"/>
                <a:ea typeface="Century Gothic" panose="020b0502020202020204"/>
                <a:cs typeface="Arial"/>
              </a:defRPr>
            </a:lvl7pPr>
            <a:lvl8pPr marL="3200400" algn="l" defTabSz="914400" rtl="0" eaLnBrk="1" latinLnBrk="0" hangingPunct="1">
              <a:defRPr sz="1800" kern="1200">
                <a:solidFill>
                  <a:schemeClr val="tx1"/>
                </a:solidFill>
                <a:latin typeface="Century Gothic" panose="020b0502020202020204"/>
                <a:ea typeface="Century Gothic" panose="020b0502020202020204"/>
                <a:cs typeface="Arial"/>
              </a:defRPr>
            </a:lvl8pPr>
            <a:lvl9pPr marL="3657600" algn="l" defTabSz="914400" rtl="0" eaLnBrk="1" latinLnBrk="0" hangingPunct="1">
              <a:defRPr sz="1800" kern="1200">
                <a:solidFill>
                  <a:schemeClr val="tx1"/>
                </a:solidFill>
                <a:latin typeface="Century Gothic" panose="020b0502020202020204"/>
                <a:ea typeface="Century Gothic" panose="020b0502020202020204"/>
                <a:cs typeface="Arial"/>
              </a:defRPr>
            </a:lvl9pPr>
          </a:lstStyle>
          <a:p>
            <a:r>
              <a:rPr lang="uk-UA" smtClean="0"/>
              <a:t>Діяльність, спрямована на забезпечення захисту конфіденційності, цілісності та доступності важливої для держави, суспільства та особи інформації, в тому числі відкритої, називається </a:t>
            </a:r>
            <a:r>
              <a:rPr lang="uk-UA" b="1" smtClean="0">
                <a:solidFill>
                  <a:srgbClr val="FF0000"/>
                </a:solidFill>
              </a:rPr>
              <a:t>захистом інформації </a:t>
            </a:r>
            <a:endParaRPr lang="uk-UA" b="1">
              <a:solidFill>
                <a:srgbClr val="FF0000"/>
              </a:solidFill>
            </a:endParaRPr>
          </a:p>
        </p:txBody>
      </p:sp>
    </p:spTree>
    <p:extLst>
      <p:ext uri="{BB962C8B-B14F-4D97-AF65-F5344CB8AC3E}">
        <p14:creationId xmlns:p14="http://schemas.microsoft.com/office/powerpoint/2010/main" val="3830303827"/>
      </p:ext>
    </p:extLst>
  </p:cSld>
  <p:clrMapOvr>
    <a:masterClrMapping/>
  </p:clrMapOvr>
  <p:transition/>
  <p:timing/>
</p:sld>
</file>

<file path=ppt/slides/slide3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Объект 2"/>
          <p:cNvSpPr>
            <a:spLocks noGrp="1"/>
          </p:cNvSpPr>
          <p:nvPr>
            <p:ph idx="1"/>
          </p:nvPr>
        </p:nvSpPr>
        <p:spPr/>
        <p:txBody>
          <a:bodyPr/>
          <a:lstStyle/>
          <a:p>
            <a:pPr marL="0" indent="0">
              <a:buNone/>
            </a:pPr>
            <a:r>
              <a:rPr lang="uk-UA" smtClean="0"/>
              <a:t>При розгляді політики безпеки необхідно вирішити чотири класи взаємозалежних задач:</a:t>
            </a:r>
          </a:p>
          <a:p>
            <a:r>
              <a:rPr lang="uk-UA" smtClean="0"/>
              <a:t>1) формулювання та вивчення політики безпеки</a:t>
            </a:r>
          </a:p>
          <a:p>
            <a:r>
              <a:rPr lang="uk-UA" smtClean="0"/>
              <a:t>2) реалізація політика безпеки</a:t>
            </a:r>
          </a:p>
          <a:p>
            <a:r>
              <a:rPr lang="uk-UA" smtClean="0"/>
              <a:t>3) гарантування заданої політики безпеки</a:t>
            </a:r>
          </a:p>
          <a:p>
            <a:r>
              <a:rPr lang="uk-UA" smtClean="0"/>
              <a:t>4) управління безпекою</a:t>
            </a:r>
            <a:endParaRPr lang="uk-UA"/>
          </a:p>
        </p:txBody>
      </p:sp>
      <p:sp>
        <p:nvSpPr>
          <p:cNvPr id="4" name="Заголовок 1"/>
          <p:cNvSpPr txBox="1">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ru-RU" b="1" err="1" smtClean="0"/>
              <a:t>Методи </a:t>
            </a:r>
            <a:r>
              <a:rPr lang="uk-UA" b="1" smtClean="0"/>
              <a:t>розмежування </a:t>
            </a:r>
            <a:r>
              <a:rPr lang="ru-RU" b="1" smtClean="0"/>
              <a:t>контролю доступу</a:t>
            </a:r>
            <a:endParaRPr lang="uk-UA" b="1"/>
          </a:p>
        </p:txBody>
      </p:sp>
    </p:spTree>
    <p:extLst>
      <p:ext uri="{BB962C8B-B14F-4D97-AF65-F5344CB8AC3E}">
        <p14:creationId xmlns:p14="http://schemas.microsoft.com/office/powerpoint/2010/main" val="845855223"/>
      </p:ext>
    </p:extLst>
  </p:cSld>
  <p:clrMapOvr>
    <a:masterClrMapping/>
  </p:clrMapOvr>
  <p:transition/>
  <p:timing/>
</p:sld>
</file>

<file path=ppt/slides/slide3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b="1" err="1" smtClean="0"/>
              <a:t>Методи </a:t>
            </a:r>
            <a:r>
              <a:rPr lang="uk-UA" b="1" smtClean="0"/>
              <a:t>розмежування </a:t>
            </a:r>
            <a:r>
              <a:rPr lang="ru-RU" b="1" smtClean="0"/>
              <a:t>контролю доступу</a:t>
            </a:r>
            <a:endParaRPr lang="uk-UA"/>
          </a:p>
        </p:txBody>
      </p:sp>
      <p:sp>
        <p:nvSpPr>
          <p:cNvPr id="3" name="Объект 2"/>
          <p:cNvSpPr>
            <a:spLocks noGrp="1"/>
          </p:cNvSpPr>
          <p:nvPr>
            <p:ph idx="1"/>
          </p:nvPr>
        </p:nvSpPr>
        <p:spPr>
          <a:xfrm>
            <a:off x="5960533" y="1825625"/>
            <a:ext cx="5068712" cy="4351338"/>
          </a:xfrm>
        </p:spPr>
        <p:txBody>
          <a:bodyPr>
            <a:normAutofit fontScale="92500" lnSpcReduction="10000"/>
          </a:bodyPr>
          <a:lstStyle/>
          <a:p>
            <a:pPr marL="0" indent="0">
              <a:buNone/>
            </a:pPr>
            <a:r>
              <a:rPr lang="uk-UA" smtClean="0"/>
              <a:t>Методи контролю доступу відрізняються</a:t>
            </a:r>
          </a:p>
          <a:p>
            <a:r>
              <a:rPr lang="uk-UA" smtClean="0"/>
              <a:t> способами ідентифікації суб'єкта та об'єкта доступу</a:t>
            </a:r>
          </a:p>
          <a:p>
            <a:r>
              <a:rPr lang="uk-UA" smtClean="0"/>
              <a:t>способами задання та зберігання правил (політики) розмежування доступу.</a:t>
            </a:r>
          </a:p>
          <a:p>
            <a:pPr marL="0" indent="0" algn="just">
              <a:buNone/>
            </a:pPr>
            <a:r>
              <a:rPr lang="uk-UA" smtClean="0"/>
              <a:t>Розглянемо основні методи контролю доступу</a:t>
            </a:r>
            <a:r>
              <a:rPr lang="ru-RU"/>
              <a:t> </a:t>
            </a:r>
            <a:r>
              <a:rPr lang="uk-UA" smtClean="0"/>
              <a:t>і вимоги до коректності реалізації цих методів в частині побудови безпечної програми</a:t>
            </a:r>
            <a:endParaRPr lang="uk-UA"/>
          </a:p>
        </p:txBody>
      </p:sp>
      <p:pic>
        <p:nvPicPr>
          <p:cNvPr id="4" name="Picture 2" descr="https://media-temporary.preziusercontent.com/frames-public/0/0/7/0/d/0a23cf34439838e5ed459552985768.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5978" y="1825625"/>
            <a:ext cx="4329289" cy="4329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630171"/>
      </p:ext>
    </p:extLst>
  </p:cSld>
  <p:clrMapOvr>
    <a:masterClrMapping/>
  </p:clrMapOvr>
  <p:transition/>
  <p:timing/>
</p:sld>
</file>

<file path=ppt/slides/slide3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en-US" smtClean="0"/>
              <a:t>Discretionary </a:t>
            </a:r>
            <a:r>
              <a:rPr lang="en-US"/>
              <a:t>Access Control</a:t>
            </a:r>
            <a:r>
              <a:rPr lang="ru-RU"/>
              <a:t> -</a:t>
            </a:r>
            <a:r>
              <a:rPr lang="en-US"/>
              <a:t>DAC</a:t>
            </a:r>
            <a:endParaRPr lang="uk-UA"/>
          </a:p>
        </p:txBody>
      </p:sp>
      <p:pic>
        <p:nvPicPr>
          <p:cNvPr id="1028" name="Picture 4" descr="https://media-temporary.preziusercontent.com/frames-public/1/7/6/0/5/b4471b44d8886ad71d7a4cb8fd3768.pn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62542" y="1358371"/>
            <a:ext cx="435133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p:cNvPicPr>
            <a:picLocks noChangeAspect="1"/>
          </p:cNvPicPr>
          <p:nvPr/>
        </p:nvPicPr>
        <p:blipFill>
          <a:blip r:embed="rId4"/>
          <a:stretch>
            <a:fillRect/>
          </a:stretch>
        </p:blipFill>
        <p:spPr>
          <a:xfrm>
            <a:off x="5344781" y="3291946"/>
            <a:ext cx="6353175" cy="2571750"/>
          </a:xfrm>
          <a:prstGeom prst="rect">
            <a:avLst/>
          </a:prstGeom>
        </p:spPr>
      </p:pic>
      <p:sp>
        <p:nvSpPr>
          <p:cNvPr id="9" name="TextBox 8"/>
          <p:cNvSpPr txBox="1"/>
          <p:nvPr/>
        </p:nvSpPr>
        <p:spPr>
          <a:xfrm>
            <a:off x="7204192" y="6122940"/>
            <a:ext cx="2569037" cy="369332"/>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uk-UA" smtClean="0"/>
              <a:t>модель матриці доступу</a:t>
            </a:r>
            <a:endParaRPr lang="uk-UA"/>
          </a:p>
        </p:txBody>
      </p:sp>
      <p:pic>
        <p:nvPicPr>
          <p:cNvPr id="10" name="Рисунок 9"/>
          <p:cNvPicPr>
            <a:picLocks noChangeAspect="1"/>
          </p:cNvPicPr>
          <p:nvPr/>
        </p:nvPicPr>
        <p:blipFill>
          <a:blip r:embed="rId5"/>
          <a:stretch>
            <a:fillRect/>
          </a:stretch>
        </p:blipFill>
        <p:spPr>
          <a:xfrm>
            <a:off x="6259861" y="1358371"/>
            <a:ext cx="4457700" cy="1933575"/>
          </a:xfrm>
          <a:prstGeom prst="rect">
            <a:avLst/>
          </a:prstGeom>
        </p:spPr>
      </p:pic>
    </p:spTree>
    <p:extLst>
      <p:ext uri="{BB962C8B-B14F-4D97-AF65-F5344CB8AC3E}">
        <p14:creationId xmlns:p14="http://schemas.microsoft.com/office/powerpoint/2010/main" val="1150343842"/>
      </p:ext>
    </p:extLst>
  </p:cSld>
  <p:clrMapOvr>
    <a:masterClrMapping/>
  </p:clrMapOvr>
  <p:transition/>
  <p:timing/>
</p:sld>
</file>

<file path=ppt/slides/slide3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Объект 2"/>
          <p:cNvSpPr>
            <a:spLocks noGrp="1"/>
          </p:cNvSpPr>
          <p:nvPr>
            <p:ph idx="1"/>
          </p:nvPr>
        </p:nvSpPr>
        <p:spPr>
          <a:xfrm>
            <a:off x="318977" y="1467293"/>
            <a:ext cx="5672391" cy="4661691"/>
          </a:xfrm>
        </p:spPr>
        <p:txBody>
          <a:bodyPr>
            <a:noAutofit/>
          </a:bodyPr>
          <a:lstStyle/>
          <a:p>
            <a:pPr marL="0" indent="0">
              <a:buNone/>
            </a:pPr>
            <a:r>
              <a:rPr lang="ru-RU" sz="1400" smtClean="0"/>
              <a:t>Приклад: </a:t>
            </a:r>
            <a:r>
              <a:rPr lang="ru-RU" sz="1400"/>
              <a:t>Суб'єкт доступу «Користувач № 1» має право доступу тільки до об'єкта доступу № 3, тому його запит до об'єкта доступу № 2 відхиляється. Суб'єкт «Користувач № 2» має право доступу як до об'єкта доступу № 1, так і до об'єкта доступу № 2, тому його запити до даних об'єктів не відхиляються.</a:t>
            </a:r>
            <a:endParaRPr lang="ru-RU" sz="1400" smtClean="0"/>
          </a:p>
          <a:p>
            <a:pPr marL="0" indent="0">
              <a:buNone/>
            </a:pPr>
            <a:r>
              <a:rPr lang="ru-RU" sz="1400" smtClean="0"/>
              <a:t>Можливі </a:t>
            </a:r>
            <a:r>
              <a:rPr lang="ru-RU" sz="1400"/>
              <a:t>кілька підходів до побудови дискреційонного керування доступом:</a:t>
            </a:r>
          </a:p>
          <a:p>
            <a:r>
              <a:rPr lang="ru-RU" sz="1400"/>
              <a:t>Кожен об'єкт системи має прив'язаного до нього суб'єкта, званого власником. Саме власник встановлює права доступу до об'єкта.</a:t>
            </a:r>
          </a:p>
          <a:p>
            <a:r>
              <a:rPr lang="ru-RU" sz="1400"/>
              <a:t>Система має одного виділеного суб'єкта — </a:t>
            </a:r>
            <a:r>
              <a:rPr lang="ru-RU" sz="1400">
                <a:hlinkClick r:id="rId2" tooltip="Суперкористувач"/>
              </a:rPr>
              <a:t>суперкористувача</a:t>
            </a:r>
            <a:r>
              <a:rPr lang="ru-RU" sz="1400"/>
              <a:t>, який має право встановлювати права володіння для всіх інших суб'єктів системи.</a:t>
            </a:r>
          </a:p>
          <a:p>
            <a:r>
              <a:rPr lang="ru-RU" sz="1400"/>
              <a:t>Суб'єкт з певним правом доступу може передати це право будь-якому іншому суб'єкту.</a:t>
            </a:r>
          </a:p>
          <a:p>
            <a:pPr marL="0" indent="0">
              <a:buNone/>
            </a:pPr>
            <a:r>
              <a:rPr lang="ru-RU" sz="1400"/>
              <a:t>Можливі й змішані варіанти побудови, коли одночасно в системі присутні як власники, які встановлюють права доступу до своїх об'єктів, так і привілейований користувач, який має можливість зміни прав для будь-якого об'єкта та / або зміни його власника. Саме такий змішаний варіант реалізований в більшості операційних систем, наприклад </a:t>
            </a:r>
            <a:r>
              <a:rPr lang="en-US" sz="1400">
                <a:hlinkClick r:id="rId3" tooltip="UNIX"/>
              </a:rPr>
              <a:t>Unix</a:t>
            </a:r>
            <a:r>
              <a:rPr lang="en-US" sz="1400"/>
              <a:t> </a:t>
            </a:r>
            <a:r>
              <a:rPr lang="ru-RU" sz="1400"/>
              <a:t>або </a:t>
            </a:r>
            <a:r>
              <a:rPr lang="en-US" sz="1400" smtClean="0"/>
              <a:t>Windows.</a:t>
            </a:r>
            <a:endParaRPr lang="en-US" sz="1400"/>
          </a:p>
          <a:p>
            <a:endParaRPr lang="uk-UA" sz="1400"/>
          </a:p>
        </p:txBody>
      </p:sp>
      <p:sp>
        <p:nvSpPr>
          <p:cNvPr id="4" name="Заголовок 3"/>
          <p:cNvSpPr>
            <a:spLocks noGrp="1"/>
          </p:cNvSpPr>
          <p:nvPr>
            <p:ph type="title"/>
          </p:nvPr>
        </p:nvSpPr>
        <p:spPr/>
        <p:txBody>
          <a:bodyPr/>
          <a:lstStyle/>
          <a:p>
            <a:r>
              <a:rPr lang="uk-UA"/>
              <a:t>Метод дискреційного контролю доступу</a:t>
            </a:r>
          </a:p>
        </p:txBody>
      </p:sp>
      <p:pic>
        <p:nvPicPr>
          <p:cNvPr id="5" name="Рисунок 4"/>
          <p:cNvPicPr>
            <a:picLocks noChangeAspect="1"/>
          </p:cNvPicPr>
          <p:nvPr/>
        </p:nvPicPr>
        <p:blipFill>
          <a:blip r:embed="rId4"/>
          <a:stretch>
            <a:fillRect/>
          </a:stretch>
        </p:blipFill>
        <p:spPr>
          <a:xfrm>
            <a:off x="6210300" y="2652359"/>
            <a:ext cx="5981700" cy="3476625"/>
          </a:xfrm>
          <a:prstGeom prst="rect">
            <a:avLst/>
          </a:prstGeom>
        </p:spPr>
      </p:pic>
    </p:spTree>
    <p:extLst>
      <p:ext uri="{BB962C8B-B14F-4D97-AF65-F5344CB8AC3E}">
        <p14:creationId xmlns:p14="http://schemas.microsoft.com/office/powerpoint/2010/main" val="887024030"/>
      </p:ext>
    </p:extLst>
  </p:cSld>
  <p:clrMapOvr>
    <a:masterClrMapping/>
  </p:clrMapOvr>
  <p:transition/>
  <p:timing/>
</p:sld>
</file>

<file path=ppt/slides/slide3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Объект 2"/>
          <p:cNvSpPr>
            <a:spLocks noGrp="1"/>
          </p:cNvSpPr>
          <p:nvPr>
            <p:ph idx="1"/>
          </p:nvPr>
        </p:nvSpPr>
        <p:spPr>
          <a:xfrm>
            <a:off x="838200" y="1493115"/>
            <a:ext cx="10515600" cy="1638011"/>
          </a:xfrm>
        </p:spPr>
        <p:txBody>
          <a:bodyPr>
            <a:normAutofit/>
          </a:bodyPr>
          <a:lstStyle/>
          <a:p>
            <a:pPr>
              <a:spcBef>
                <a:spcPct val="0"/>
              </a:spcBef>
              <a:defRPr/>
            </a:pPr>
            <a:r>
              <a:rPr lang="ru-RU" sz="2200" err="1" smtClean="0"/>
              <a:t>Множина обєктів </a:t>
            </a:r>
            <a:r>
              <a:rPr lang="en-US" sz="2200" i="1" smtClean="0"/>
              <a:t>O</a:t>
            </a:r>
            <a:r>
              <a:rPr lang="uk-UA" sz="2200" i="1" smtClean="0"/>
              <a:t> =</a:t>
            </a:r>
            <a:r>
              <a:rPr lang="en-US" sz="2200" smtClean="0"/>
              <a:t>{</a:t>
            </a:r>
            <a:r>
              <a:rPr lang="en-US" sz="2200" i="1" smtClean="0"/>
              <a:t>o</a:t>
            </a:r>
            <a:r>
              <a:rPr lang="en-US" sz="2200" baseline="-25000" smtClean="0"/>
              <a:t>1</a:t>
            </a:r>
            <a:r>
              <a:rPr lang="en-US" sz="2200" i="1" smtClean="0"/>
              <a:t>,o</a:t>
            </a:r>
            <a:r>
              <a:rPr lang="en-US" sz="2200" i="1" baseline="-25000" smtClean="0"/>
              <a:t>2</a:t>
            </a:r>
            <a:r>
              <a:rPr lang="en-US" sz="2200" i="1"/>
              <a:t>,…,</a:t>
            </a:r>
            <a:r>
              <a:rPr lang="en-US" sz="2200" i="1" err="1" smtClean="0"/>
              <a:t>o</a:t>
            </a:r>
            <a:r>
              <a:rPr lang="en-US" sz="2200" i="1" baseline="-25000" err="1" smtClean="0"/>
              <a:t>M</a:t>
            </a:r>
            <a:r>
              <a:rPr lang="en-US" sz="2200" smtClean="0"/>
              <a:t>}</a:t>
            </a:r>
            <a:endParaRPr lang="uk-UA" sz="2200" smtClean="0"/>
          </a:p>
          <a:p>
            <a:pPr>
              <a:spcBef>
                <a:spcPct val="0"/>
              </a:spcBef>
              <a:defRPr/>
            </a:pPr>
            <a:r>
              <a:rPr lang="uk-UA" sz="2200" smtClean="0"/>
              <a:t>Множина субєктів</a:t>
            </a:r>
            <a:r>
              <a:rPr lang="ru-RU" sz="2200" smtClean="0"/>
              <a:t> </a:t>
            </a:r>
            <a:r>
              <a:rPr lang="ru-RU" sz="2200" i="1"/>
              <a:t>S </a:t>
            </a:r>
            <a:r>
              <a:rPr lang="ru-RU" sz="2200" smtClean="0"/>
              <a:t>= </a:t>
            </a:r>
            <a:r>
              <a:rPr lang="en-US" sz="2200" smtClean="0"/>
              <a:t>{</a:t>
            </a:r>
            <a:r>
              <a:rPr lang="ru-RU" sz="2200" i="1" smtClean="0"/>
              <a:t>s</a:t>
            </a:r>
            <a:r>
              <a:rPr lang="ru-RU" sz="2200" baseline="-25000" smtClean="0"/>
              <a:t>1</a:t>
            </a:r>
            <a:r>
              <a:rPr lang="ru-RU" sz="2200" i="1" smtClean="0"/>
              <a:t>,s</a:t>
            </a:r>
            <a:r>
              <a:rPr lang="ru-RU" sz="2200" baseline="-25000" smtClean="0"/>
              <a:t>2</a:t>
            </a:r>
            <a:r>
              <a:rPr lang="ru-RU" sz="2200" i="1"/>
              <a:t>,…,</a:t>
            </a:r>
            <a:r>
              <a:rPr lang="ru-RU" sz="2200" i="1" err="1" smtClean="0"/>
              <a:t>s</a:t>
            </a:r>
            <a:r>
              <a:rPr lang="ru-RU" sz="2200" i="1" baseline="-25000" err="1" smtClean="0"/>
              <a:t>N</a:t>
            </a:r>
            <a:r>
              <a:rPr lang="en-US" sz="2200"/>
              <a:t>}</a:t>
            </a:r>
            <a:r>
              <a:rPr lang="ru-RU" sz="2200" smtClean="0"/>
              <a:t>, при</a:t>
            </a:r>
            <a:r>
              <a:rPr lang="uk-UA" sz="2200"/>
              <a:t> </a:t>
            </a:r>
            <a:r>
              <a:rPr lang="uk-UA" sz="2200" smtClean="0"/>
              <a:t>цьому</a:t>
            </a:r>
            <a:r>
              <a:rPr lang="ru-RU" sz="2200" smtClean="0"/>
              <a:t> </a:t>
            </a:r>
            <a:r>
              <a:rPr lang="en-US" sz="2200" i="1"/>
              <a:t>S</a:t>
            </a:r>
            <a:r>
              <a:rPr lang="ru-RU" sz="2200" i="1"/>
              <a:t> </a:t>
            </a:r>
            <a:r>
              <a:rPr lang="en-US" sz="2200">
                <a:sym typeface="Symbol" pitchFamily="18" charset="2"/>
              </a:rPr>
              <a:t></a:t>
            </a:r>
            <a:r>
              <a:rPr lang="en-US" sz="2200" i="1">
                <a:sym typeface="Symbol" pitchFamily="18" charset="2"/>
              </a:rPr>
              <a:t> O</a:t>
            </a:r>
            <a:endParaRPr lang="ru-RU" sz="2200" i="1"/>
          </a:p>
          <a:p>
            <a:pPr>
              <a:spcBef>
                <a:spcPct val="0"/>
              </a:spcBef>
              <a:defRPr/>
            </a:pPr>
            <a:r>
              <a:rPr lang="ru-RU" sz="2200" err="1" smtClean="0"/>
              <a:t>Операції над обєктами </a:t>
            </a:r>
            <a:r>
              <a:rPr lang="en-US" sz="2200" i="1"/>
              <a:t>Op </a:t>
            </a:r>
            <a:r>
              <a:rPr lang="uk-UA" sz="2200" smtClean="0"/>
              <a:t>= </a:t>
            </a:r>
            <a:r>
              <a:rPr lang="en-US" sz="2200"/>
              <a:t>{</a:t>
            </a:r>
            <a:r>
              <a:rPr lang="en-US" sz="2200" i="1" smtClean="0"/>
              <a:t>Op</a:t>
            </a:r>
            <a:r>
              <a:rPr lang="en-US" sz="2200" baseline="-25000" smtClean="0"/>
              <a:t>1</a:t>
            </a:r>
            <a:r>
              <a:rPr lang="en-US" sz="2200" i="1" baseline="-25000" smtClean="0"/>
              <a:t> </a:t>
            </a:r>
            <a:r>
              <a:rPr lang="en-US" sz="2200" i="1"/>
              <a:t>,Op</a:t>
            </a:r>
            <a:r>
              <a:rPr lang="en-US" sz="2200" baseline="-25000"/>
              <a:t>2</a:t>
            </a:r>
            <a:r>
              <a:rPr lang="en-US" sz="2200" i="1" baseline="-25000"/>
              <a:t> </a:t>
            </a:r>
            <a:r>
              <a:rPr lang="en-US" sz="2200" i="1"/>
              <a:t>,…,</a:t>
            </a:r>
            <a:r>
              <a:rPr lang="en-US" sz="2200" i="1" err="1" smtClean="0"/>
              <a:t>Op</a:t>
            </a:r>
            <a:r>
              <a:rPr lang="en-US" sz="2200" i="1" baseline="-25000" err="1" smtClean="0"/>
              <a:t>L</a:t>
            </a:r>
            <a:r>
              <a:rPr lang="en-US" sz="2200" smtClean="0"/>
              <a:t>}</a:t>
            </a:r>
            <a:endParaRPr lang="ru-RU" sz="2200"/>
          </a:p>
          <a:p>
            <a:pPr>
              <a:spcBef>
                <a:spcPct val="0"/>
              </a:spcBef>
              <a:defRPr/>
            </a:pPr>
            <a:r>
              <a:rPr lang="uk-UA" sz="2200" smtClean="0"/>
              <a:t>Множина прав </a:t>
            </a:r>
            <a:r>
              <a:rPr lang="en-US" sz="2200" i="1"/>
              <a:t>R </a:t>
            </a:r>
            <a:r>
              <a:rPr lang="en-US" sz="2200" i="1" smtClean="0"/>
              <a:t>= </a:t>
            </a:r>
            <a:r>
              <a:rPr lang="en-US" sz="2200" smtClean="0"/>
              <a:t>{</a:t>
            </a:r>
            <a:r>
              <a:rPr lang="en-US" sz="2200" i="1" smtClean="0"/>
              <a:t>r</a:t>
            </a:r>
            <a:r>
              <a:rPr lang="en-US" sz="2200" baseline="-25000" smtClean="0"/>
              <a:t>1</a:t>
            </a:r>
            <a:r>
              <a:rPr lang="en-US" sz="2200" i="1" smtClean="0"/>
              <a:t>,r</a:t>
            </a:r>
            <a:r>
              <a:rPr lang="en-US" sz="2200" baseline="-25000" smtClean="0"/>
              <a:t>2</a:t>
            </a:r>
            <a:r>
              <a:rPr lang="en-US" sz="2200" i="1"/>
              <a:t>,…,</a:t>
            </a:r>
            <a:r>
              <a:rPr lang="en-US" sz="2200" i="1" err="1" smtClean="0"/>
              <a:t>r</a:t>
            </a:r>
            <a:r>
              <a:rPr lang="en-US" sz="2200" i="1" baseline="-25000" err="1" smtClean="0"/>
              <a:t>K</a:t>
            </a:r>
            <a:r>
              <a:rPr lang="en-US" sz="2200" smtClean="0"/>
              <a:t>} </a:t>
            </a:r>
          </a:p>
          <a:p>
            <a:pPr>
              <a:spcBef>
                <a:spcPct val="0"/>
              </a:spcBef>
              <a:defRPr/>
            </a:pPr>
            <a:r>
              <a:rPr lang="ru-RU" sz="2200" smtClean="0"/>
              <a:t>Матрица доступу </a:t>
            </a:r>
            <a:r>
              <a:rPr lang="en-US" sz="2200" i="1" smtClean="0"/>
              <a:t>A</a:t>
            </a:r>
            <a:r>
              <a:rPr lang="ru-RU" sz="2200" i="1" smtClean="0"/>
              <a:t>, </a:t>
            </a:r>
            <a:r>
              <a:rPr lang="ru-RU" sz="2200" smtClean="0"/>
              <a:t>яка м</a:t>
            </a:r>
            <a:r>
              <a:rPr lang="uk-UA" sz="2200" err="1" smtClean="0"/>
              <a:t>істить інформацію про політику доступу в системі</a:t>
            </a:r>
            <a:endParaRPr lang="uk-UA"/>
          </a:p>
        </p:txBody>
      </p:sp>
      <p:sp>
        <p:nvSpPr>
          <p:cNvPr id="4" name="Заголовок 1"/>
          <p:cNvSpPr>
            <a:spLocks noGrp="1"/>
          </p:cNvSpPr>
          <p:nvPr>
            <p:ph type="title"/>
          </p:nvPr>
        </p:nvSpPr>
        <p:spPr/>
        <p:txBody>
          <a:bodyPr>
            <a:normAutofit fontScale="90000"/>
          </a:bodyPr>
          <a:lstStyle/>
          <a:p>
            <a:r>
              <a:rPr lang="uk-UA" smtClean="0"/>
              <a:t>Модель Харрісона-Руззо-Ульмана </a:t>
            </a:r>
            <a:br>
              <a:rPr lang="uk-UA" smtClean="0"/>
            </a:br>
            <a:r>
              <a:rPr lang="uk-UA" smtClean="0"/>
              <a:t>(</a:t>
            </a:r>
            <a:r>
              <a:rPr lang="en-US" smtClean="0"/>
              <a:t>Harrison-Ruzzo-Ulman, HRU)</a:t>
            </a:r>
            <a:br>
              <a:rPr lang="uk-UA" smtClean="0"/>
            </a:br>
            <a:endParaRPr lang="uk-UA"/>
          </a:p>
        </p:txBody>
      </p:sp>
      <p:pic>
        <p:nvPicPr>
          <p:cNvPr id="5" name="Рисунок 4"/>
          <p:cNvPicPr>
            <a:picLocks noChangeAspect="1"/>
          </p:cNvPicPr>
          <p:nvPr/>
        </p:nvPicPr>
        <p:blipFill>
          <a:blip r:embed="rId3"/>
          <a:stretch>
            <a:fillRect/>
          </a:stretch>
        </p:blipFill>
        <p:spPr>
          <a:xfrm>
            <a:off x="575479" y="3262744"/>
            <a:ext cx="6614800" cy="2396837"/>
          </a:xfrm>
          <a:prstGeom prst="rect">
            <a:avLst/>
          </a:prstGeom>
        </p:spPr>
      </p:pic>
      <p:sp>
        <p:nvSpPr>
          <p:cNvPr id="6" name="TextBox 5"/>
          <p:cNvSpPr txBox="1"/>
          <p:nvPr/>
        </p:nvSpPr>
        <p:spPr>
          <a:xfrm>
            <a:off x="942109" y="5791200"/>
            <a:ext cx="9656618" cy="692727"/>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uk-UA"/>
          </a:p>
        </p:txBody>
      </p:sp>
      <p:pic>
        <p:nvPicPr>
          <p:cNvPr id="7" name="Рисунок 6"/>
          <p:cNvPicPr>
            <a:picLocks noChangeAspect="1"/>
          </p:cNvPicPr>
          <p:nvPr/>
        </p:nvPicPr>
        <p:blipFill>
          <a:blip r:embed="rId4"/>
          <a:stretch>
            <a:fillRect/>
          </a:stretch>
        </p:blipFill>
        <p:spPr>
          <a:xfrm>
            <a:off x="1081270" y="5938145"/>
            <a:ext cx="4463716" cy="677401"/>
          </a:xfrm>
          <a:prstGeom prst="rect">
            <a:avLst/>
          </a:prstGeom>
        </p:spPr>
      </p:pic>
    </p:spTree>
    <p:extLst>
      <p:ext uri="{BB962C8B-B14F-4D97-AF65-F5344CB8AC3E}">
        <p14:creationId xmlns:p14="http://schemas.microsoft.com/office/powerpoint/2010/main" val="3117303754"/>
      </p:ext>
    </p:extLst>
  </p:cSld>
  <p:clrMapOvr>
    <a:masterClrMapping/>
  </p:clrMapOvr>
  <p:transition/>
  <p:timing/>
</p:sld>
</file>

<file path=ppt/slides/slide3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normAutofit fontScale="90000"/>
          </a:bodyPr>
          <a:lstStyle/>
          <a:p>
            <a:r>
              <a:rPr lang="uk-UA" smtClean="0"/>
              <a:t>Модель Харрісона-Руззо-Ульмана </a:t>
            </a:r>
            <a:br>
              <a:rPr lang="uk-UA" smtClean="0"/>
            </a:br>
            <a:r>
              <a:rPr lang="uk-UA" smtClean="0"/>
              <a:t>(</a:t>
            </a:r>
            <a:r>
              <a:rPr lang="en-US" smtClean="0"/>
              <a:t>Harrison-Ruzzo-Ulman, HRU)</a:t>
            </a:r>
            <a:br>
              <a:rPr lang="uk-UA" smtClean="0"/>
            </a:br>
            <a:endParaRPr lang="uk-UA"/>
          </a:p>
        </p:txBody>
      </p:sp>
      <p:sp>
        <p:nvSpPr>
          <p:cNvPr id="6" name="Объект 2"/>
          <p:cNvSpPr txBox="1"/>
          <p:nvPr/>
        </p:nvSpPr>
        <p:spPr>
          <a:xfrm>
            <a:off x="697600" y="1824136"/>
            <a:ext cx="10656200" cy="3011100"/>
          </a:xfrm>
          <a:prstGeom prst="rect">
            <a:avLst/>
          </a:prstGeom>
        </p:spPr>
        <p:txBody>
          <a:bodyPr vert="horz" lIns="91440" tIns="45720" rIns="91440" bIns="45720" rtlCol="0">
            <a:normAutofit/>
          </a:bodyPr>
          <a:lstStyle>
            <a:defPPr>
              <a:defRPr lang="ru-RU"/>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nSpc>
                <a:spcPct val="80000"/>
              </a:lnSpc>
              <a:spcBef>
                <a:spcPct val="50000"/>
              </a:spcBef>
            </a:pPr>
            <a:r>
              <a:rPr lang="ru-RU" altLang="ru-RU" sz="2000" err="1" smtClean="0"/>
              <a:t>Крім елементарних операцій доступу </a:t>
            </a:r>
            <a:r>
              <a:rPr lang="en-US" altLang="ru-RU" sz="2000" i="1" smtClean="0"/>
              <a:t>Read</a:t>
            </a:r>
            <a:r>
              <a:rPr lang="en-US" altLang="ru-RU" sz="2000" smtClean="0"/>
              <a:t>, </a:t>
            </a:r>
            <a:r>
              <a:rPr lang="en-US" altLang="ru-RU" sz="2000" i="1" smtClean="0"/>
              <a:t>Write</a:t>
            </a:r>
            <a:r>
              <a:rPr lang="ru-RU" altLang="ru-RU" sz="2000" smtClean="0"/>
              <a:t> и т.д.  вводяться також 6 примітивніий операцій (операторів) </a:t>
            </a:r>
            <a:r>
              <a:rPr lang="en-US" altLang="ru-RU" sz="1800" i="1" err="1" smtClean="0"/>
              <a:t>Op</a:t>
            </a:r>
            <a:r>
              <a:rPr lang="en-US" altLang="ru-RU" sz="1800" baseline="-25000" err="1" smtClean="0"/>
              <a:t>k</a:t>
            </a:r>
            <a:r>
              <a:rPr lang="ru-RU" altLang="ru-RU" sz="1600" smtClean="0"/>
              <a:t> </a:t>
            </a:r>
            <a:r>
              <a:rPr lang="ru-RU" altLang="ru-RU" sz="2000" smtClean="0"/>
              <a:t>по </a:t>
            </a:r>
            <a:r>
              <a:rPr lang="ru-RU" altLang="ru-RU" sz="2000" i="1" err="1" smtClean="0"/>
              <a:t>зміні </a:t>
            </a:r>
            <a:r>
              <a:rPr lang="ru-RU" altLang="ru-RU" sz="2000" err="1" smtClean="0"/>
              <a:t>суб’єктами матриці доступу</a:t>
            </a:r>
            <a:r>
              <a:rPr lang="ru-RU" altLang="ru-RU" sz="2400" smtClean="0"/>
              <a:t>:</a:t>
            </a:r>
          </a:p>
          <a:p>
            <a:pPr lvl="1">
              <a:lnSpc>
                <a:spcPct val="80000"/>
              </a:lnSpc>
              <a:spcBef>
                <a:spcPct val="50000"/>
              </a:spcBef>
            </a:pPr>
            <a:r>
              <a:rPr lang="en-US" altLang="ru-RU" sz="1800" i="1" smtClean="0"/>
              <a:t>Enter r into </a:t>
            </a:r>
            <a:r>
              <a:rPr lang="en-US" altLang="ru-RU" sz="1800" smtClean="0"/>
              <a:t>(</a:t>
            </a:r>
            <a:r>
              <a:rPr lang="en-US" altLang="ru-RU" sz="1800" i="1" err="1" smtClean="0"/>
              <a:t>s,o</a:t>
            </a:r>
            <a:r>
              <a:rPr lang="en-US" altLang="ru-RU" sz="1800" smtClean="0"/>
              <a:t>) – </a:t>
            </a:r>
            <a:r>
              <a:rPr lang="ru-RU" altLang="ru-RU" sz="1800" smtClean="0"/>
              <a:t>ввести право</a:t>
            </a:r>
            <a:r>
              <a:rPr lang="ru-RU" altLang="ru-RU" sz="1800" i="1" smtClean="0"/>
              <a:t> </a:t>
            </a:r>
            <a:r>
              <a:rPr lang="en-US" altLang="ru-RU" sz="1800" i="1" smtClean="0"/>
              <a:t>r</a:t>
            </a:r>
            <a:r>
              <a:rPr lang="ru-RU" altLang="ru-RU" sz="1800" i="1" smtClean="0"/>
              <a:t> </a:t>
            </a:r>
            <a:r>
              <a:rPr lang="ru-RU" altLang="ru-RU" sz="1800" smtClean="0"/>
              <a:t> в ячейку (</a:t>
            </a:r>
            <a:r>
              <a:rPr lang="en-US" altLang="ru-RU" sz="1800" i="1" err="1" smtClean="0"/>
              <a:t>s,o</a:t>
            </a:r>
            <a:r>
              <a:rPr lang="en-US" altLang="ru-RU" sz="1800" smtClean="0"/>
              <a:t>)</a:t>
            </a:r>
            <a:endParaRPr lang="ru-RU" altLang="ru-RU" sz="1800" smtClean="0"/>
          </a:p>
          <a:p>
            <a:pPr lvl="1">
              <a:lnSpc>
                <a:spcPct val="80000"/>
              </a:lnSpc>
              <a:spcBef>
                <a:spcPct val="50000"/>
              </a:spcBef>
            </a:pPr>
            <a:r>
              <a:rPr lang="en-US" altLang="ru-RU" sz="2000" i="1" smtClean="0"/>
              <a:t>Delete r from </a:t>
            </a:r>
            <a:r>
              <a:rPr lang="en-US" altLang="ru-RU" sz="2000" smtClean="0"/>
              <a:t>(</a:t>
            </a:r>
            <a:r>
              <a:rPr lang="en-US" altLang="ru-RU" sz="2000" i="1" err="1" smtClean="0"/>
              <a:t>s,o</a:t>
            </a:r>
            <a:r>
              <a:rPr lang="en-US" altLang="ru-RU" sz="2000" smtClean="0"/>
              <a:t>)</a:t>
            </a:r>
            <a:r>
              <a:rPr lang="ru-RU" altLang="ru-RU" sz="2000" smtClean="0"/>
              <a:t> - </a:t>
            </a:r>
            <a:r>
              <a:rPr lang="uk-UA" altLang="ru-RU" sz="2000" smtClean="0"/>
              <a:t>ви</a:t>
            </a:r>
            <a:r>
              <a:rPr lang="ru-RU" altLang="ru-RU" sz="2000" err="1" smtClean="0"/>
              <a:t>далити право </a:t>
            </a:r>
            <a:r>
              <a:rPr lang="en-US" altLang="ru-RU" sz="2000" i="1" smtClean="0"/>
              <a:t>r</a:t>
            </a:r>
            <a:r>
              <a:rPr lang="ru-RU" altLang="ru-RU" sz="2000" i="1" smtClean="0"/>
              <a:t> </a:t>
            </a:r>
            <a:r>
              <a:rPr lang="ru-RU" altLang="ru-RU" sz="2000" err="1"/>
              <a:t>і</a:t>
            </a:r>
            <a:r>
              <a:rPr lang="ru-RU" altLang="ru-RU" sz="2000" err="1" smtClean="0"/>
              <a:t>з ячейки </a:t>
            </a:r>
            <a:r>
              <a:rPr lang="en-US" altLang="ru-RU" sz="2000" smtClean="0"/>
              <a:t>(</a:t>
            </a:r>
            <a:r>
              <a:rPr lang="en-US" altLang="ru-RU" sz="2000" i="1" err="1" smtClean="0"/>
              <a:t>s,o</a:t>
            </a:r>
            <a:r>
              <a:rPr lang="en-US" altLang="ru-RU" sz="2000" smtClean="0"/>
              <a:t>)</a:t>
            </a:r>
            <a:endParaRPr lang="ru-RU" altLang="ru-RU" sz="2000" smtClean="0"/>
          </a:p>
          <a:p>
            <a:pPr lvl="1">
              <a:lnSpc>
                <a:spcPct val="80000"/>
              </a:lnSpc>
              <a:spcBef>
                <a:spcPct val="50000"/>
              </a:spcBef>
            </a:pPr>
            <a:r>
              <a:rPr lang="en-US" altLang="ru-RU" sz="2000" i="1" smtClean="0"/>
              <a:t>Create subject s</a:t>
            </a:r>
            <a:r>
              <a:rPr lang="ru-RU" altLang="ru-RU" sz="2000" smtClean="0"/>
              <a:t> - створити суб’єкт </a:t>
            </a:r>
            <a:r>
              <a:rPr lang="ru-RU" altLang="ru-RU" sz="2000" i="1" smtClean="0"/>
              <a:t>s</a:t>
            </a:r>
            <a:r>
              <a:rPr lang="ru-RU" altLang="ru-RU" sz="2000" smtClean="0"/>
              <a:t> (новий рядок матриці </a:t>
            </a:r>
            <a:r>
              <a:rPr lang="en-US" altLang="ru-RU" sz="2000" i="1"/>
              <a:t>M</a:t>
            </a:r>
            <a:r>
              <a:rPr lang="en-US" altLang="ru-RU" sz="2000" smtClean="0"/>
              <a:t>)</a:t>
            </a:r>
            <a:endParaRPr lang="ru-RU" altLang="ru-RU" sz="2000" smtClean="0"/>
          </a:p>
          <a:p>
            <a:pPr lvl="1">
              <a:lnSpc>
                <a:spcPct val="80000"/>
              </a:lnSpc>
              <a:spcBef>
                <a:spcPct val="50000"/>
              </a:spcBef>
            </a:pPr>
            <a:r>
              <a:rPr lang="en-US" altLang="ru-RU" sz="2000" i="1" smtClean="0"/>
              <a:t>Create object o</a:t>
            </a:r>
            <a:r>
              <a:rPr lang="ru-RU" altLang="ru-RU" sz="2000" smtClean="0"/>
              <a:t> -  створити </a:t>
            </a:r>
            <a:r>
              <a:rPr lang="en-US" altLang="ru-RU" sz="2000"/>
              <a:t>o</a:t>
            </a:r>
            <a:r>
              <a:rPr lang="ru-RU" altLang="ru-RU" sz="2000" err="1" smtClean="0"/>
              <a:t>б’єкт </a:t>
            </a:r>
            <a:r>
              <a:rPr lang="ru-RU" altLang="ru-RU" sz="2000" i="1" smtClean="0"/>
              <a:t>o</a:t>
            </a:r>
            <a:r>
              <a:rPr lang="ru-RU" altLang="ru-RU" sz="2000" smtClean="0"/>
              <a:t> (новий стовчик матриц</a:t>
            </a:r>
            <a:r>
              <a:rPr lang="uk-UA" altLang="ru-RU" sz="2000"/>
              <a:t>і</a:t>
            </a:r>
            <a:r>
              <a:rPr lang="ru-RU" altLang="ru-RU" sz="2000" smtClean="0"/>
              <a:t> </a:t>
            </a:r>
            <a:r>
              <a:rPr lang="en-US" altLang="ru-RU" sz="2000" i="1"/>
              <a:t>M</a:t>
            </a:r>
            <a:r>
              <a:rPr lang="en-US" altLang="ru-RU" sz="2000" smtClean="0"/>
              <a:t>)</a:t>
            </a:r>
            <a:r>
              <a:rPr lang="ru-RU" altLang="ru-RU" sz="2000" smtClean="0"/>
              <a:t> </a:t>
            </a:r>
          </a:p>
          <a:p>
            <a:pPr lvl="1">
              <a:lnSpc>
                <a:spcPct val="80000"/>
              </a:lnSpc>
              <a:spcBef>
                <a:spcPct val="50000"/>
              </a:spcBef>
            </a:pPr>
            <a:r>
              <a:rPr lang="en-US" altLang="ru-RU" sz="2000" i="1" smtClean="0"/>
              <a:t>Destroy subject s</a:t>
            </a:r>
            <a:r>
              <a:rPr lang="ru-RU" altLang="ru-RU" sz="2000" smtClean="0"/>
              <a:t> </a:t>
            </a:r>
            <a:endParaRPr lang="en-US" altLang="ru-RU" sz="2000" smtClean="0"/>
          </a:p>
          <a:p>
            <a:pPr lvl="1">
              <a:lnSpc>
                <a:spcPct val="80000"/>
              </a:lnSpc>
              <a:spcBef>
                <a:spcPct val="50000"/>
              </a:spcBef>
            </a:pPr>
            <a:r>
              <a:rPr lang="en-US" altLang="ru-RU" sz="2000" i="1" smtClean="0"/>
              <a:t>Destroy object o</a:t>
            </a:r>
            <a:r>
              <a:rPr lang="en-US" altLang="ru-RU" sz="2000" smtClean="0"/>
              <a:t> </a:t>
            </a:r>
            <a:endParaRPr lang="ru-RU" sz="2000"/>
          </a:p>
        </p:txBody>
      </p:sp>
    </p:spTree>
    <p:extLst>
      <p:ext uri="{BB962C8B-B14F-4D97-AF65-F5344CB8AC3E}">
        <p14:creationId xmlns:p14="http://schemas.microsoft.com/office/powerpoint/2010/main" val="2749611701"/>
      </p:ext>
    </p:extLst>
  </p:cSld>
  <p:clrMapOvr>
    <a:masterClrMapping/>
  </p:clrMapOvr>
  <p:transition/>
  <p:timing/>
</p:sld>
</file>

<file path=ppt/slides/slide3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normAutofit fontScale="90000"/>
          </a:bodyPr>
          <a:lstStyle/>
          <a:p>
            <a:r>
              <a:rPr lang="uk-UA" smtClean="0"/>
              <a:t>Модель Харрісона-Руззо-Ульмана </a:t>
            </a:r>
            <a:br>
              <a:rPr lang="uk-UA" smtClean="0"/>
            </a:br>
            <a:r>
              <a:rPr lang="uk-UA" smtClean="0"/>
              <a:t>(</a:t>
            </a:r>
            <a:r>
              <a:rPr lang="en-US" smtClean="0"/>
              <a:t>Harrison-Ruzzo-Ulman, HRU)</a:t>
            </a:r>
            <a:br>
              <a:rPr lang="uk-UA" smtClean="0"/>
            </a:br>
            <a:endParaRPr lang="uk-UA"/>
          </a:p>
        </p:txBody>
      </p:sp>
      <p:sp>
        <p:nvSpPr>
          <p:cNvPr id="4" name="Объект 2"/>
          <p:cNvSpPr>
            <a:spLocks noGrp="1"/>
          </p:cNvSpPr>
          <p:nvPr>
            <p:ph idx="1"/>
          </p:nvPr>
        </p:nvSpPr>
        <p:spPr>
          <a:xfrm>
            <a:off x="838200" y="1396134"/>
            <a:ext cx="10515600" cy="1707284"/>
          </a:xfrm>
        </p:spPr>
        <p:txBody>
          <a:bodyPr/>
          <a:lstStyle/>
          <a:p>
            <a:r>
              <a:rPr lang="ru-RU" altLang="ru-RU" sz="2400" smtClean="0"/>
              <a:t>Стан системи </a:t>
            </a:r>
            <a:r>
              <a:rPr lang="en-US" altLang="ru-RU" sz="2400" i="1"/>
              <a:t>Q</a:t>
            </a:r>
            <a:r>
              <a:rPr lang="en-US" altLang="ru-RU" sz="2400"/>
              <a:t> </a:t>
            </a:r>
            <a:r>
              <a:rPr lang="ru-RU" altLang="ru-RU" sz="2400" err="1" smtClean="0"/>
              <a:t>змінюється при виконанні команд </a:t>
            </a:r>
            <a:r>
              <a:rPr lang="en-US" altLang="ru-RU" sz="2400" i="1"/>
              <a:t>C</a:t>
            </a:r>
            <a:r>
              <a:rPr lang="en-US" altLang="ru-RU" sz="2400"/>
              <a:t>(</a:t>
            </a:r>
            <a:r>
              <a:rPr lang="en-US" altLang="ru-RU" sz="2400">
                <a:sym typeface="Symbol" pitchFamily="18" charset="2"/>
              </a:rPr>
              <a:t></a:t>
            </a:r>
            <a:r>
              <a:rPr lang="en-US" altLang="ru-RU" sz="2400" baseline="-25000">
                <a:sym typeface="Symbol" pitchFamily="18" charset="2"/>
              </a:rPr>
              <a:t>1</a:t>
            </a:r>
            <a:r>
              <a:rPr lang="en-US" altLang="ru-RU" sz="2400">
                <a:sym typeface="Symbol" pitchFamily="18" charset="2"/>
              </a:rPr>
              <a:t>, </a:t>
            </a:r>
            <a:r>
              <a:rPr lang="ru-RU" altLang="ru-RU" sz="2400" baseline="-25000">
                <a:sym typeface="Symbol" pitchFamily="18" charset="2"/>
              </a:rPr>
              <a:t>2</a:t>
            </a:r>
            <a:r>
              <a:rPr lang="ru-RU" altLang="ru-RU" sz="2400">
                <a:sym typeface="Symbol" pitchFamily="18" charset="2"/>
              </a:rPr>
              <a:t>, …), </a:t>
            </a:r>
            <a:r>
              <a:rPr lang="ru-RU" altLang="ru-RU" sz="2400" err="1" smtClean="0">
                <a:sym typeface="Symbol" pitchFamily="18" charset="2"/>
              </a:rPr>
              <a:t>що змінюють стан матриці </a:t>
            </a:r>
            <a:r>
              <a:rPr lang="ru-RU" altLang="ru-RU" sz="2400">
                <a:sym typeface="Symbol" pitchFamily="18" charset="2"/>
              </a:rPr>
              <a:t>доступа </a:t>
            </a:r>
            <a:r>
              <a:rPr lang="en-US" altLang="ru-RU" sz="2400">
                <a:sym typeface="Symbol" pitchFamily="18" charset="2"/>
              </a:rPr>
              <a:t>A</a:t>
            </a:r>
            <a:r>
              <a:rPr lang="ru-RU" altLang="ru-RU" sz="2400" smtClean="0">
                <a:sym typeface="Symbol" pitchFamily="18" charset="2"/>
              </a:rPr>
              <a:t>. </a:t>
            </a:r>
          </a:p>
          <a:p>
            <a:r>
              <a:rPr lang="ru-RU" altLang="ru-RU" sz="2400" err="1" smtClean="0">
                <a:sym typeface="Symbol" pitchFamily="18" charset="2"/>
              </a:rPr>
              <a:t>Команди ініціалізуються субъектами</a:t>
            </a:r>
          </a:p>
          <a:p>
            <a:r>
              <a:rPr lang="ru-RU" altLang="ru-RU" sz="2400" smtClean="0">
                <a:sym typeface="Symbol" pitchFamily="18" charset="2"/>
              </a:rPr>
              <a:t>Структура команди</a:t>
            </a:r>
            <a:endParaRPr lang="ru-RU" altLang="ru-RU" sz="2400" smtClean="0">
              <a:sym typeface="Symbol" pitchFamily="18" charset="2"/>
            </a:endParaRPr>
          </a:p>
          <a:p>
            <a:endParaRPr lang="ru-RU" altLang="ru-RU" sz="2000">
              <a:sym typeface="Symbol" pitchFamily="18" charset="2"/>
            </a:endParaRPr>
          </a:p>
          <a:p>
            <a:endParaRPr lang="ru-RU"/>
          </a:p>
        </p:txBody>
      </p:sp>
      <p:sp>
        <p:nvSpPr>
          <p:cNvPr id="6" name="Text Box 11"/>
          <p:cNvSpPr txBox="1">
            <a:spLocks noChangeArrowheads="1"/>
          </p:cNvSpPr>
          <p:nvPr/>
        </p:nvSpPr>
        <p:spPr bwMode="auto">
          <a:xfrm>
            <a:off x="1272246" y="5911488"/>
            <a:ext cx="6293474"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l" eaLnBrk="1" hangingPunct="1">
              <a:lnSpc>
                <a:spcPct val="70000"/>
              </a:lnSpc>
              <a:spcBef>
                <a:spcPct val="50000"/>
              </a:spcBef>
            </a:pPr>
            <a:r>
              <a:rPr lang="en-US" altLang="ru-RU" sz="2400" b="0" i="1" u="none">
                <a:sym typeface="Symbol" pitchFamily="18" charset="2"/>
              </a:rPr>
              <a:t>x</a:t>
            </a:r>
            <a:r>
              <a:rPr lang="en-US" altLang="ru-RU" sz="2400" b="0" i="1" u="none" baseline="-25000">
                <a:sym typeface="Symbol" pitchFamily="18" charset="2"/>
              </a:rPr>
              <a:t>i</a:t>
            </a:r>
            <a:r>
              <a:rPr lang="en-US" altLang="ru-RU" sz="2000" b="0" u="none"/>
              <a:t> </a:t>
            </a:r>
            <a:r>
              <a:rPr lang="en-US" altLang="ru-RU" sz="1800" b="0" u="none"/>
              <a:t>– </a:t>
            </a:r>
            <a:r>
              <a:rPr lang="uk-UA" altLang="ru-RU" sz="1800" b="0" u="none" err="1" smtClean="0"/>
              <a:t>індентифікатори </a:t>
            </a:r>
            <a:r>
              <a:rPr lang="ru-RU" altLang="ru-RU" sz="1800" b="0" u="none" err="1" smtClean="0"/>
              <a:t>суб’єктів або об’єктів</a:t>
            </a:r>
            <a:endParaRPr lang="ru-RU" altLang="ru-RU" sz="1800" b="0" u="none"/>
          </a:p>
        </p:txBody>
      </p:sp>
      <p:pic>
        <p:nvPicPr>
          <p:cNvPr id="7" name="Рисунок 6"/>
          <p:cNvPicPr>
            <a:picLocks noChangeAspect="1"/>
          </p:cNvPicPr>
          <p:nvPr/>
        </p:nvPicPr>
        <p:blipFill>
          <a:blip r:embed="rId3"/>
          <a:stretch>
            <a:fillRect/>
          </a:stretch>
        </p:blipFill>
        <p:spPr>
          <a:xfrm>
            <a:off x="1816964" y="3213490"/>
            <a:ext cx="5748756" cy="2377831"/>
          </a:xfrm>
          <a:prstGeom prst="rect">
            <a:avLst/>
          </a:prstGeom>
        </p:spPr>
      </p:pic>
    </p:spTree>
    <p:extLst>
      <p:ext uri="{BB962C8B-B14F-4D97-AF65-F5344CB8AC3E}">
        <p14:creationId xmlns:p14="http://schemas.microsoft.com/office/powerpoint/2010/main" val="20659429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6" presetClass="entr" presetSubtype="21" dur="5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normAutofit fontScale="90000"/>
          </a:bodyPr>
          <a:lstStyle/>
          <a:p>
            <a:r>
              <a:rPr lang="uk-UA" smtClean="0"/>
              <a:t>Модель Харрісона-Руззо-Ульмана </a:t>
            </a:r>
            <a:br>
              <a:rPr lang="uk-UA" smtClean="0"/>
            </a:br>
            <a:r>
              <a:rPr lang="uk-UA" smtClean="0"/>
              <a:t>(</a:t>
            </a:r>
            <a:r>
              <a:rPr lang="en-US" smtClean="0"/>
              <a:t>Harrison-Ruzzo-Ulman, HRU)</a:t>
            </a:r>
            <a:br>
              <a:rPr lang="uk-UA" smtClean="0"/>
            </a:br>
            <a:endParaRPr lang="uk-UA"/>
          </a:p>
        </p:txBody>
      </p:sp>
      <p:sp>
        <p:nvSpPr>
          <p:cNvPr id="4" name="Объект 2"/>
          <p:cNvSpPr>
            <a:spLocks noGrp="1"/>
          </p:cNvSpPr>
          <p:nvPr>
            <p:ph idx="1"/>
          </p:nvPr>
        </p:nvSpPr>
        <p:spPr>
          <a:xfrm>
            <a:off x="838200" y="1396134"/>
            <a:ext cx="10515600" cy="583407"/>
          </a:xfrm>
        </p:spPr>
        <p:txBody>
          <a:bodyPr/>
          <a:lstStyle/>
          <a:p>
            <a:r>
              <a:rPr lang="ru-RU" altLang="ru-RU" sz="2400" err="1" smtClean="0">
                <a:sym typeface="Symbol" pitchFamily="18" charset="2"/>
              </a:rPr>
              <a:t>Приклади команди</a:t>
            </a:r>
            <a:endParaRPr lang="ru-RU" altLang="ru-RU" sz="2400" smtClean="0">
              <a:sym typeface="Symbol" pitchFamily="18" charset="2"/>
            </a:endParaRPr>
          </a:p>
          <a:p>
            <a:endParaRPr lang="ru-RU" altLang="ru-RU" sz="2000">
              <a:sym typeface="Symbol" pitchFamily="18" charset="2"/>
            </a:endParaRPr>
          </a:p>
          <a:p>
            <a:endParaRPr lang="ru-RU"/>
          </a:p>
        </p:txBody>
      </p:sp>
      <p:sp>
        <p:nvSpPr>
          <p:cNvPr id="7" name="Text Box 66"/>
          <p:cNvSpPr txBox="1">
            <a:spLocks noChangeArrowheads="1"/>
          </p:cNvSpPr>
          <p:nvPr/>
        </p:nvSpPr>
        <p:spPr bwMode="auto">
          <a:xfrm>
            <a:off x="580320" y="1979541"/>
            <a:ext cx="3887787" cy="1743075"/>
          </a:xfrm>
          <a:prstGeom prst="rect">
            <a:avLst/>
          </a:prstGeom>
          <a:gradFill rotWithShape="0">
            <a:gsLst>
              <a:gs pos="0">
                <a:srgbClr val="800000"/>
              </a:gs>
              <a:gs pos="100000">
                <a:srgbClr val="3B0000"/>
              </a:gs>
            </a:gsLst>
            <a:path path="shape">
              <a:fillToRect l="50000" t="50000" r="50000" b="50000"/>
            </a:path>
          </a:gradFill>
          <a:ln w="9525">
            <a:solidFill>
              <a:srgbClr val="99FF66"/>
            </a:solidFill>
            <a:miter lim="800000"/>
          </a:ln>
        </p:spPr>
        <p:txBody>
          <a:bodyPr>
            <a:spAutoFit/>
          </a:bodyP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l" eaLnBrk="1" hangingPunct="1">
              <a:lnSpc>
                <a:spcPct val="60000"/>
              </a:lnSpc>
              <a:spcBef>
                <a:spcPct val="35000"/>
              </a:spcBef>
            </a:pPr>
            <a:r>
              <a:rPr lang="en-US" altLang="ru-RU" sz="2000" u="none">
                <a:solidFill>
                  <a:srgbClr val="FFFF99"/>
                </a:solidFill>
              </a:rPr>
              <a:t>Command</a:t>
            </a:r>
            <a:r>
              <a:rPr lang="en-US" altLang="ru-RU" sz="2000" b="0" u="none">
                <a:solidFill>
                  <a:schemeClr val="bg1"/>
                </a:solidFill>
              </a:rPr>
              <a:t> </a:t>
            </a:r>
            <a:r>
              <a:rPr lang="ru-RU" altLang="ru-RU" sz="2000" b="0" u="none">
                <a:solidFill>
                  <a:schemeClr val="bg1"/>
                </a:solidFill>
              </a:rPr>
              <a:t>"</a:t>
            </a:r>
            <a:r>
              <a:rPr lang="ru-RU" altLang="ru-RU" sz="2200" b="0" u="none" smtClean="0">
                <a:solidFill>
                  <a:srgbClr val="FFCCFF"/>
                </a:solidFill>
                <a:sym typeface="Symbol" pitchFamily="18" charset="2"/>
              </a:rPr>
              <a:t>создать </a:t>
            </a:r>
            <a:r>
              <a:rPr lang="ru-RU" altLang="ru-RU" sz="2200" b="0" u="none">
                <a:solidFill>
                  <a:srgbClr val="FFCCFF"/>
                </a:solidFill>
                <a:sym typeface="Symbol" pitchFamily="18" charset="2"/>
              </a:rPr>
              <a:t>файл</a:t>
            </a:r>
            <a:r>
              <a:rPr lang="ru-RU" altLang="ru-RU" sz="2400" b="0" u="none">
                <a:solidFill>
                  <a:srgbClr val="FFCCFF"/>
                </a:solidFill>
                <a:sym typeface="Symbol" pitchFamily="18" charset="2"/>
              </a:rPr>
              <a:t>"(</a:t>
            </a:r>
            <a:r>
              <a:rPr lang="en-US" altLang="ru-RU" sz="2000" i="1" u="none">
                <a:solidFill>
                  <a:srgbClr val="FFCCFF"/>
                </a:solidFill>
              </a:rPr>
              <a:t>s,</a:t>
            </a:r>
            <a:r>
              <a:rPr lang="ru-RU" altLang="ru-RU" sz="2000" i="1" u="none">
                <a:solidFill>
                  <a:srgbClr val="FFCCFF"/>
                </a:solidFill>
              </a:rPr>
              <a:t> </a:t>
            </a:r>
            <a:r>
              <a:rPr lang="en-US" altLang="ru-RU" sz="2000" i="1" u="none">
                <a:solidFill>
                  <a:srgbClr val="FFCCFF"/>
                </a:solidFill>
              </a:rPr>
              <a:t>f</a:t>
            </a:r>
            <a:r>
              <a:rPr lang="ru-RU" altLang="ru-RU" sz="2400" b="0" u="none">
                <a:solidFill>
                  <a:srgbClr val="FFCCFF"/>
                </a:solidFill>
                <a:sym typeface="Symbol" pitchFamily="18" charset="2"/>
              </a:rPr>
              <a:t>)</a:t>
            </a:r>
            <a:r>
              <a:rPr lang="en-US" altLang="ru-RU" sz="2000" u="none">
                <a:solidFill>
                  <a:srgbClr val="FFFF99"/>
                </a:solidFill>
                <a:sym typeface="Symbol" pitchFamily="18" charset="2"/>
              </a:rPr>
              <a:t>:</a:t>
            </a:r>
            <a:endParaRPr lang="en-US" altLang="ru-RU" sz="2000" u="none">
              <a:solidFill>
                <a:srgbClr val="FFFF99"/>
              </a:solidFill>
            </a:endParaRPr>
          </a:p>
          <a:p>
            <a:pPr algn="l" eaLnBrk="1" hangingPunct="1">
              <a:lnSpc>
                <a:spcPct val="40000"/>
              </a:lnSpc>
              <a:spcBef>
                <a:spcPct val="35000"/>
              </a:spcBef>
            </a:pPr>
            <a:r>
              <a:rPr lang="en-US" altLang="ru-RU" sz="2000" i="1" u="none">
                <a:solidFill>
                  <a:srgbClr val="FFCCFF"/>
                </a:solidFill>
              </a:rPr>
              <a:t>   Create object</a:t>
            </a:r>
            <a:r>
              <a:rPr lang="en-US" altLang="ru-RU" sz="2000" b="0" u="none">
                <a:solidFill>
                  <a:srgbClr val="FFCCFF"/>
                </a:solidFill>
              </a:rPr>
              <a:t> </a:t>
            </a:r>
            <a:r>
              <a:rPr lang="en-US" altLang="ru-RU" sz="2000" i="1" u="none">
                <a:solidFill>
                  <a:srgbClr val="FFCCFF"/>
                </a:solidFill>
              </a:rPr>
              <a:t>f</a:t>
            </a:r>
            <a:r>
              <a:rPr lang="en-US" altLang="ru-RU" sz="2600" i="1" u="none">
                <a:solidFill>
                  <a:srgbClr val="FFFFCC"/>
                </a:solidFill>
              </a:rPr>
              <a:t> </a:t>
            </a:r>
            <a:r>
              <a:rPr lang="en-US" altLang="ru-RU" sz="2000" u="none">
                <a:solidFill>
                  <a:srgbClr val="FFFF99"/>
                </a:solidFill>
                <a:sym typeface="Symbol" pitchFamily="18" charset="2"/>
              </a:rPr>
              <a:t>;</a:t>
            </a:r>
          </a:p>
          <a:p>
            <a:pPr algn="l" eaLnBrk="1" hangingPunct="1">
              <a:lnSpc>
                <a:spcPct val="40000"/>
              </a:lnSpc>
              <a:spcBef>
                <a:spcPct val="35000"/>
              </a:spcBef>
            </a:pPr>
            <a:r>
              <a:rPr lang="en-US" altLang="ru-RU" sz="2000" i="1" u="none">
                <a:solidFill>
                  <a:srgbClr val="FFCCFF"/>
                </a:solidFill>
              </a:rPr>
              <a:t>   Enter "own" into</a:t>
            </a:r>
            <a:r>
              <a:rPr lang="en-US" altLang="ru-RU" sz="2600" i="1" u="none">
                <a:solidFill>
                  <a:srgbClr val="FFFFCC"/>
                </a:solidFill>
              </a:rPr>
              <a:t> </a:t>
            </a:r>
            <a:r>
              <a:rPr lang="en-US" altLang="ru-RU" sz="2600" b="0" u="none">
                <a:solidFill>
                  <a:srgbClr val="FFCCFF"/>
                </a:solidFill>
              </a:rPr>
              <a:t>(</a:t>
            </a:r>
            <a:r>
              <a:rPr lang="en-US" altLang="ru-RU" sz="2600" i="1" u="none">
                <a:solidFill>
                  <a:srgbClr val="FFCCFF"/>
                </a:solidFill>
              </a:rPr>
              <a:t>s, f</a:t>
            </a:r>
            <a:r>
              <a:rPr lang="ru-RU" altLang="ru-RU" sz="2600" i="1" u="none">
                <a:solidFill>
                  <a:srgbClr val="FFCCFF"/>
                </a:solidFill>
              </a:rPr>
              <a:t> </a:t>
            </a:r>
            <a:r>
              <a:rPr lang="en-US" altLang="ru-RU" sz="2600" b="0" u="none">
                <a:solidFill>
                  <a:srgbClr val="FFCCFF"/>
                </a:solidFill>
              </a:rPr>
              <a:t>)</a:t>
            </a:r>
            <a:r>
              <a:rPr lang="en-US" altLang="ru-RU" sz="2600" b="0" u="none">
                <a:solidFill>
                  <a:srgbClr val="FFFFFF"/>
                </a:solidFill>
              </a:rPr>
              <a:t> </a:t>
            </a:r>
            <a:r>
              <a:rPr lang="en-US" altLang="ru-RU" sz="2000" u="none">
                <a:solidFill>
                  <a:srgbClr val="FFFF99"/>
                </a:solidFill>
                <a:sym typeface="Symbol" pitchFamily="18" charset="2"/>
              </a:rPr>
              <a:t>;</a:t>
            </a:r>
          </a:p>
          <a:p>
            <a:pPr algn="l" eaLnBrk="1" hangingPunct="1">
              <a:lnSpc>
                <a:spcPct val="40000"/>
              </a:lnSpc>
              <a:spcBef>
                <a:spcPct val="35000"/>
              </a:spcBef>
            </a:pPr>
            <a:r>
              <a:rPr lang="en-US" altLang="ru-RU" sz="2000" i="1" u="none">
                <a:solidFill>
                  <a:srgbClr val="FFCCFF"/>
                </a:solidFill>
              </a:rPr>
              <a:t>   Enter "read" into</a:t>
            </a:r>
            <a:r>
              <a:rPr lang="en-US" altLang="ru-RU" sz="2600" i="1" u="none">
                <a:solidFill>
                  <a:srgbClr val="FFFFCC"/>
                </a:solidFill>
              </a:rPr>
              <a:t> </a:t>
            </a:r>
            <a:r>
              <a:rPr lang="en-US" altLang="ru-RU" sz="2600" b="0" u="none">
                <a:solidFill>
                  <a:srgbClr val="FFCCFF"/>
                </a:solidFill>
              </a:rPr>
              <a:t>(</a:t>
            </a:r>
            <a:r>
              <a:rPr lang="en-US" altLang="ru-RU" sz="2600" i="1" u="none">
                <a:solidFill>
                  <a:srgbClr val="FFCCFF"/>
                </a:solidFill>
              </a:rPr>
              <a:t>s, f</a:t>
            </a:r>
            <a:r>
              <a:rPr lang="ru-RU" altLang="ru-RU" sz="2600" i="1" u="none">
                <a:solidFill>
                  <a:srgbClr val="FFCCFF"/>
                </a:solidFill>
              </a:rPr>
              <a:t> </a:t>
            </a:r>
            <a:r>
              <a:rPr lang="en-US" altLang="ru-RU" sz="2600" b="0" u="none">
                <a:solidFill>
                  <a:srgbClr val="FFCCFF"/>
                </a:solidFill>
              </a:rPr>
              <a:t>)</a:t>
            </a:r>
            <a:r>
              <a:rPr lang="en-US" altLang="ru-RU" sz="2600" b="0" u="none">
                <a:solidFill>
                  <a:srgbClr val="FFFFFF"/>
                </a:solidFill>
              </a:rPr>
              <a:t> </a:t>
            </a:r>
            <a:r>
              <a:rPr lang="en-US" altLang="ru-RU" sz="2000" u="none">
                <a:solidFill>
                  <a:srgbClr val="FFFF99"/>
                </a:solidFill>
                <a:sym typeface="Symbol" pitchFamily="18" charset="2"/>
              </a:rPr>
              <a:t>;</a:t>
            </a:r>
          </a:p>
          <a:p>
            <a:pPr algn="l" eaLnBrk="1" hangingPunct="1">
              <a:lnSpc>
                <a:spcPct val="40000"/>
              </a:lnSpc>
              <a:spcBef>
                <a:spcPct val="35000"/>
              </a:spcBef>
            </a:pPr>
            <a:r>
              <a:rPr lang="en-US" altLang="ru-RU" sz="2000" i="1" u="none">
                <a:solidFill>
                  <a:srgbClr val="FFCCFF"/>
                </a:solidFill>
              </a:rPr>
              <a:t>   Enter "write" into</a:t>
            </a:r>
            <a:r>
              <a:rPr lang="en-US" altLang="ru-RU" sz="2600" i="1" u="none">
                <a:solidFill>
                  <a:srgbClr val="FFFFCC"/>
                </a:solidFill>
              </a:rPr>
              <a:t> </a:t>
            </a:r>
            <a:r>
              <a:rPr lang="en-US" altLang="ru-RU" sz="2600" b="0" u="none">
                <a:solidFill>
                  <a:srgbClr val="FFCCFF"/>
                </a:solidFill>
              </a:rPr>
              <a:t>(</a:t>
            </a:r>
            <a:r>
              <a:rPr lang="en-US" altLang="ru-RU" sz="2600" i="1" u="none">
                <a:solidFill>
                  <a:srgbClr val="FFCCFF"/>
                </a:solidFill>
              </a:rPr>
              <a:t>s, f</a:t>
            </a:r>
            <a:r>
              <a:rPr lang="ru-RU" altLang="ru-RU" sz="2600" i="1" u="none">
                <a:solidFill>
                  <a:srgbClr val="FFCCFF"/>
                </a:solidFill>
              </a:rPr>
              <a:t> </a:t>
            </a:r>
            <a:r>
              <a:rPr lang="en-US" altLang="ru-RU" sz="2600" b="0" u="none">
                <a:solidFill>
                  <a:srgbClr val="FFCCFF"/>
                </a:solidFill>
              </a:rPr>
              <a:t>)</a:t>
            </a:r>
            <a:r>
              <a:rPr lang="en-US" altLang="ru-RU" sz="1000" b="0" u="none">
                <a:solidFill>
                  <a:srgbClr val="FFCCFF"/>
                </a:solidFill>
              </a:rPr>
              <a:t> </a:t>
            </a:r>
            <a:r>
              <a:rPr lang="en-US" altLang="ru-RU" sz="2000" u="none">
                <a:solidFill>
                  <a:srgbClr val="FFFF99"/>
                </a:solidFill>
                <a:sym typeface="Symbol" pitchFamily="18" charset="2"/>
              </a:rPr>
              <a:t>;</a:t>
            </a:r>
          </a:p>
          <a:p>
            <a:pPr algn="l" eaLnBrk="1" hangingPunct="1">
              <a:lnSpc>
                <a:spcPct val="40000"/>
              </a:lnSpc>
              <a:spcBef>
                <a:spcPct val="35000"/>
              </a:spcBef>
            </a:pPr>
            <a:r>
              <a:rPr lang="en-US" altLang="ru-RU" sz="2000" u="none">
                <a:solidFill>
                  <a:srgbClr val="FFFF99"/>
                </a:solidFill>
              </a:rPr>
              <a:t>end</a:t>
            </a:r>
            <a:endParaRPr lang="ru-RU" altLang="ru-RU" sz="2000" u="none">
              <a:solidFill>
                <a:srgbClr val="FFFF99"/>
              </a:solidFill>
            </a:endParaRPr>
          </a:p>
        </p:txBody>
      </p:sp>
      <p:sp>
        <p:nvSpPr>
          <p:cNvPr id="8" name="Text Box 68"/>
          <p:cNvSpPr txBox="1">
            <a:spLocks noChangeArrowheads="1"/>
          </p:cNvSpPr>
          <p:nvPr/>
        </p:nvSpPr>
        <p:spPr bwMode="auto">
          <a:xfrm>
            <a:off x="6517570" y="1979541"/>
            <a:ext cx="5111750" cy="1760537"/>
          </a:xfrm>
          <a:prstGeom prst="rect">
            <a:avLst/>
          </a:prstGeom>
          <a:gradFill rotWithShape="0">
            <a:gsLst>
              <a:gs pos="0">
                <a:srgbClr val="800000"/>
              </a:gs>
              <a:gs pos="100000">
                <a:srgbClr val="3B0000"/>
              </a:gs>
            </a:gsLst>
            <a:path path="shape">
              <a:fillToRect l="50000" t="50000" r="50000" b="50000"/>
            </a:path>
          </a:gradFill>
          <a:ln w="9525">
            <a:solidFill>
              <a:srgbClr val="99FF66"/>
            </a:solidFill>
            <a:miter lim="800000"/>
          </a:ln>
        </p:spPr>
        <p:txBody>
          <a:bodyPr>
            <a:spAutoFit/>
          </a:bodyP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l" eaLnBrk="1" hangingPunct="1">
              <a:lnSpc>
                <a:spcPct val="70000"/>
              </a:lnSpc>
              <a:spcBef>
                <a:spcPct val="50000"/>
              </a:spcBef>
            </a:pPr>
            <a:r>
              <a:rPr lang="en-US" altLang="ru-RU" sz="2000" u="none">
                <a:solidFill>
                  <a:srgbClr val="FFFF99"/>
                </a:solidFill>
              </a:rPr>
              <a:t>Command</a:t>
            </a:r>
            <a:r>
              <a:rPr lang="en-US" altLang="ru-RU" sz="2000" b="0" u="none">
                <a:solidFill>
                  <a:schemeClr val="bg1"/>
                </a:solidFill>
              </a:rPr>
              <a:t> </a:t>
            </a:r>
            <a:r>
              <a:rPr lang="ru-RU" altLang="ru-RU" sz="2000" b="0" u="none">
                <a:solidFill>
                  <a:schemeClr val="bg1"/>
                </a:solidFill>
              </a:rPr>
              <a:t>«</a:t>
            </a:r>
            <a:r>
              <a:rPr lang="ru-RU" altLang="ru-RU" sz="2200" b="0" u="none">
                <a:solidFill>
                  <a:srgbClr val="FFCCFF"/>
                </a:solidFill>
                <a:sym typeface="Symbol" pitchFamily="18" charset="2"/>
              </a:rPr>
              <a:t>ввести право чтения</a:t>
            </a:r>
            <a:r>
              <a:rPr lang="ru-RU" altLang="ru-RU" sz="2400" b="0" u="none">
                <a:solidFill>
                  <a:srgbClr val="FFCCFF"/>
                </a:solidFill>
                <a:sym typeface="Symbol" pitchFamily="18" charset="2"/>
              </a:rPr>
              <a:t>"(</a:t>
            </a:r>
            <a:r>
              <a:rPr lang="en-US" altLang="ru-RU" sz="2000" i="1" u="none" err="1">
                <a:solidFill>
                  <a:srgbClr val="FFCCFF"/>
                </a:solidFill>
              </a:rPr>
              <a:t>s,s',f</a:t>
            </a:r>
            <a:r>
              <a:rPr lang="ru-RU" altLang="ru-RU" sz="2400" b="0" u="none">
                <a:solidFill>
                  <a:srgbClr val="FFCCFF"/>
                </a:solidFill>
                <a:sym typeface="Symbol" pitchFamily="18" charset="2"/>
              </a:rPr>
              <a:t>)</a:t>
            </a:r>
            <a:r>
              <a:rPr lang="en-US" altLang="ru-RU" sz="2000" u="none">
                <a:solidFill>
                  <a:srgbClr val="FFFF99"/>
                </a:solidFill>
                <a:sym typeface="Symbol" pitchFamily="18" charset="2"/>
              </a:rPr>
              <a:t>:</a:t>
            </a:r>
            <a:endParaRPr lang="en-US" altLang="ru-RU" sz="2000" u="none">
              <a:solidFill>
                <a:srgbClr val="FFFF99"/>
              </a:solidFill>
            </a:endParaRPr>
          </a:p>
          <a:p>
            <a:pPr algn="l" eaLnBrk="1" hangingPunct="1">
              <a:lnSpc>
                <a:spcPct val="50000"/>
              </a:lnSpc>
              <a:spcBef>
                <a:spcPct val="50000"/>
              </a:spcBef>
            </a:pPr>
            <a:r>
              <a:rPr lang="en-US" altLang="ru-RU" sz="2000" i="1" u="none">
                <a:solidFill>
                  <a:srgbClr val="FFCCFF"/>
                </a:solidFill>
              </a:rPr>
              <a:t>  </a:t>
            </a:r>
            <a:r>
              <a:rPr lang="en-US" altLang="ru-RU" sz="2000" u="none">
                <a:solidFill>
                  <a:srgbClr val="FFFF99"/>
                </a:solidFill>
              </a:rPr>
              <a:t> </a:t>
            </a:r>
            <a:r>
              <a:rPr lang="en-US" altLang="ru-RU" sz="2000" b="0" u="none">
                <a:solidFill>
                  <a:srgbClr val="FFFF99"/>
                </a:solidFill>
              </a:rPr>
              <a:t>if</a:t>
            </a:r>
            <a:r>
              <a:rPr lang="en-US" altLang="ru-RU" sz="2000" i="1" u="none">
                <a:solidFill>
                  <a:srgbClr val="FFCCFF"/>
                </a:solidFill>
              </a:rPr>
              <a:t> own </a:t>
            </a:r>
            <a:r>
              <a:rPr lang="en-US" altLang="ru-RU" sz="2000" b="0" u="none">
                <a:solidFill>
                  <a:srgbClr val="FFFF99"/>
                </a:solidFill>
                <a:sym typeface="Symbol" pitchFamily="18" charset="2"/>
              </a:rPr>
              <a:t></a:t>
            </a:r>
            <a:r>
              <a:rPr lang="en-US" altLang="ru-RU" sz="2000" b="0" u="none">
                <a:solidFill>
                  <a:srgbClr val="FFCCFF"/>
                </a:solidFill>
              </a:rPr>
              <a:t> </a:t>
            </a:r>
            <a:r>
              <a:rPr lang="en-US" altLang="ru-RU" sz="2600" b="0" u="none">
                <a:solidFill>
                  <a:srgbClr val="FFCCFF"/>
                </a:solidFill>
              </a:rPr>
              <a:t>(</a:t>
            </a:r>
            <a:r>
              <a:rPr lang="en-US" altLang="ru-RU" sz="2600" i="1" u="none">
                <a:solidFill>
                  <a:srgbClr val="FFCCFF"/>
                </a:solidFill>
              </a:rPr>
              <a:t>s, f</a:t>
            </a:r>
            <a:r>
              <a:rPr lang="ru-RU" altLang="ru-RU" sz="2600" i="1" u="none">
                <a:solidFill>
                  <a:srgbClr val="FFCCFF"/>
                </a:solidFill>
              </a:rPr>
              <a:t> </a:t>
            </a:r>
            <a:r>
              <a:rPr lang="en-US" altLang="ru-RU" sz="2600" b="0" u="none">
                <a:solidFill>
                  <a:srgbClr val="FFCCFF"/>
                </a:solidFill>
              </a:rPr>
              <a:t>)</a:t>
            </a:r>
            <a:r>
              <a:rPr lang="en-US" altLang="ru-RU" sz="2600" b="0" u="none">
                <a:solidFill>
                  <a:srgbClr val="FFFFFF"/>
                </a:solidFill>
              </a:rPr>
              <a:t> </a:t>
            </a:r>
            <a:r>
              <a:rPr lang="en-US" altLang="ru-RU" sz="2000" u="none">
                <a:solidFill>
                  <a:srgbClr val="FFFF99"/>
                </a:solidFill>
                <a:sym typeface="Symbol" pitchFamily="18" charset="2"/>
              </a:rPr>
              <a:t>;</a:t>
            </a:r>
          </a:p>
          <a:p>
            <a:pPr algn="l" eaLnBrk="1" hangingPunct="1">
              <a:lnSpc>
                <a:spcPct val="50000"/>
              </a:lnSpc>
              <a:spcBef>
                <a:spcPct val="50000"/>
              </a:spcBef>
            </a:pPr>
            <a:r>
              <a:rPr lang="en-US" altLang="ru-RU" sz="2000" i="1" u="none">
                <a:solidFill>
                  <a:srgbClr val="FFCCFF"/>
                </a:solidFill>
              </a:rPr>
              <a:t>   </a:t>
            </a:r>
            <a:r>
              <a:rPr lang="en-US" altLang="ru-RU" sz="2000" b="0" u="none">
                <a:solidFill>
                  <a:srgbClr val="FFFF99"/>
                </a:solidFill>
              </a:rPr>
              <a:t>then</a:t>
            </a:r>
            <a:r>
              <a:rPr lang="en-US" altLang="ru-RU" sz="2000" i="1" u="none">
                <a:solidFill>
                  <a:srgbClr val="FFCCFF"/>
                </a:solidFill>
              </a:rPr>
              <a:t> </a:t>
            </a:r>
            <a:endParaRPr lang="en-US" altLang="ru-RU" sz="2000" u="none">
              <a:solidFill>
                <a:srgbClr val="FFFF99"/>
              </a:solidFill>
              <a:sym typeface="Symbol" pitchFamily="18" charset="2"/>
            </a:endParaRPr>
          </a:p>
          <a:p>
            <a:pPr algn="l" eaLnBrk="1" hangingPunct="1">
              <a:lnSpc>
                <a:spcPct val="50000"/>
              </a:lnSpc>
              <a:spcBef>
                <a:spcPct val="50000"/>
              </a:spcBef>
            </a:pPr>
            <a:r>
              <a:rPr lang="en-US" altLang="ru-RU" sz="2000" i="1" u="none">
                <a:solidFill>
                  <a:srgbClr val="FFCCFF"/>
                </a:solidFill>
              </a:rPr>
              <a:t>       Enter r "read" into</a:t>
            </a:r>
            <a:r>
              <a:rPr lang="en-US" altLang="ru-RU" sz="2600" i="1" u="none">
                <a:solidFill>
                  <a:srgbClr val="FFFFCC"/>
                </a:solidFill>
              </a:rPr>
              <a:t> </a:t>
            </a:r>
            <a:r>
              <a:rPr lang="en-US" altLang="ru-RU" sz="2600" b="0" u="none">
                <a:solidFill>
                  <a:srgbClr val="FFCCFF"/>
                </a:solidFill>
              </a:rPr>
              <a:t>(</a:t>
            </a:r>
            <a:r>
              <a:rPr lang="en-US" altLang="ru-RU" sz="2600" i="1" u="none">
                <a:solidFill>
                  <a:srgbClr val="FFCCFF"/>
                </a:solidFill>
              </a:rPr>
              <a:t>s', f</a:t>
            </a:r>
            <a:r>
              <a:rPr lang="ru-RU" altLang="ru-RU" sz="2600" i="1" u="none">
                <a:solidFill>
                  <a:srgbClr val="FFCCFF"/>
                </a:solidFill>
              </a:rPr>
              <a:t> </a:t>
            </a:r>
            <a:r>
              <a:rPr lang="en-US" altLang="ru-RU" sz="2600" b="0" u="none">
                <a:solidFill>
                  <a:srgbClr val="FFCCFF"/>
                </a:solidFill>
              </a:rPr>
              <a:t>)</a:t>
            </a:r>
            <a:r>
              <a:rPr lang="en-US" altLang="ru-RU" sz="2600" b="0" u="none">
                <a:solidFill>
                  <a:srgbClr val="FFFFFF"/>
                </a:solidFill>
              </a:rPr>
              <a:t> </a:t>
            </a:r>
            <a:r>
              <a:rPr lang="en-US" altLang="ru-RU" sz="2000" u="none">
                <a:solidFill>
                  <a:srgbClr val="FFFF99"/>
                </a:solidFill>
                <a:sym typeface="Symbol" pitchFamily="18" charset="2"/>
              </a:rPr>
              <a:t>;</a:t>
            </a:r>
            <a:endParaRPr lang="ru-RU" altLang="ru-RU" sz="2000" u="none">
              <a:solidFill>
                <a:srgbClr val="FFFF99"/>
              </a:solidFill>
              <a:sym typeface="Symbol" pitchFamily="18" charset="2"/>
            </a:endParaRPr>
          </a:p>
          <a:p>
            <a:pPr algn="l" eaLnBrk="1" hangingPunct="1">
              <a:lnSpc>
                <a:spcPct val="50000"/>
              </a:lnSpc>
              <a:spcBef>
                <a:spcPct val="50000"/>
              </a:spcBef>
            </a:pPr>
            <a:r>
              <a:rPr lang="en-US" altLang="ru-RU" sz="2000" u="none">
                <a:solidFill>
                  <a:srgbClr val="FFFF99"/>
                </a:solidFill>
              </a:rPr>
              <a:t>end</a:t>
            </a:r>
            <a:endParaRPr lang="ru-RU" altLang="ru-RU" sz="2000" u="none">
              <a:solidFill>
                <a:srgbClr val="FFFF99"/>
              </a:solidFill>
            </a:endParaRPr>
          </a:p>
        </p:txBody>
      </p:sp>
      <p:grpSp>
        <p:nvGrpSpPr>
          <p:cNvPr id="9" name="Group 2"/>
          <p:cNvGrpSpPr/>
          <p:nvPr/>
        </p:nvGrpSpPr>
        <p:grpSpPr>
          <a:xfrm>
            <a:off x="580320" y="4011469"/>
            <a:ext cx="8605838" cy="2773362"/>
            <a:chOff x="226" y="436"/>
            <a:chExt cx="5421" cy="1747"/>
          </a:xfrm>
          <a:solidFill>
            <a:srgbClr val="FFFF00"/>
          </a:solidFill>
        </p:grpSpPr>
        <p:grpSp>
          <p:nvGrpSpPr>
            <p:cNvPr id="10" name="Group 3"/>
            <p:cNvGrpSpPr/>
            <p:nvPr/>
          </p:nvGrpSpPr>
          <p:grpSpPr>
            <a:xfrm>
              <a:off x="226" y="436"/>
              <a:ext cx="1362" cy="1747"/>
              <a:chOff x="271" y="799"/>
              <a:chExt cx="1362" cy="1747"/>
            </a:xfrm>
            <a:grpFill/>
          </p:grpSpPr>
          <p:sp>
            <p:nvSpPr>
              <p:cNvPr id="55" name="Rectangle 4"/>
              <p:cNvSpPr>
                <a:spLocks noChangeArrowheads="1"/>
              </p:cNvSpPr>
              <p:nvPr/>
            </p:nvSpPr>
            <p:spPr bwMode="auto">
              <a:xfrm>
                <a:off x="498" y="799"/>
                <a:ext cx="227"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o</a:t>
                </a:r>
                <a:r>
                  <a:rPr lang="en-US" altLang="ru-RU" sz="2000" u="none" baseline="-25000"/>
                  <a:t>1</a:t>
                </a:r>
                <a:endParaRPr lang="ru-RU" altLang="ru-RU" sz="2000" u="none" baseline="-25000"/>
              </a:p>
            </p:txBody>
          </p:sp>
          <p:sp>
            <p:nvSpPr>
              <p:cNvPr id="56" name="Rectangle 5"/>
              <p:cNvSpPr>
                <a:spLocks noChangeArrowheads="1"/>
              </p:cNvSpPr>
              <p:nvPr/>
            </p:nvSpPr>
            <p:spPr bwMode="auto">
              <a:xfrm>
                <a:off x="271" y="1049"/>
                <a:ext cx="227"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s</a:t>
                </a:r>
                <a:r>
                  <a:rPr lang="en-US" altLang="ru-RU" sz="2000" u="none" baseline="-25000"/>
                  <a:t>1</a:t>
                </a:r>
                <a:endParaRPr lang="ru-RU" altLang="ru-RU" sz="2000" u="none" baseline="-25000"/>
              </a:p>
            </p:txBody>
          </p:sp>
          <p:sp>
            <p:nvSpPr>
              <p:cNvPr id="57" name="Rectangle 6"/>
              <p:cNvSpPr>
                <a:spLocks noChangeArrowheads="1"/>
              </p:cNvSpPr>
              <p:nvPr/>
            </p:nvSpPr>
            <p:spPr bwMode="auto">
              <a:xfrm>
                <a:off x="725" y="799"/>
                <a:ext cx="681"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a:t>
                </a:r>
                <a:endParaRPr lang="ru-RU" altLang="ru-RU" sz="2000" u="none" baseline="-25000"/>
              </a:p>
            </p:txBody>
          </p:sp>
          <p:sp>
            <p:nvSpPr>
              <p:cNvPr id="58" name="Rectangle 7"/>
              <p:cNvSpPr>
                <a:spLocks noChangeArrowheads="1"/>
              </p:cNvSpPr>
              <p:nvPr/>
            </p:nvSpPr>
            <p:spPr bwMode="auto">
              <a:xfrm>
                <a:off x="1406" y="799"/>
                <a:ext cx="227"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o</a:t>
                </a:r>
                <a:r>
                  <a:rPr lang="en-US" altLang="ru-RU" sz="2000" i="1" u="none" baseline="-25000"/>
                  <a:t>M</a:t>
                </a:r>
                <a:endParaRPr lang="ru-RU" altLang="ru-RU" sz="2000" i="1" u="none" baseline="-25000"/>
              </a:p>
            </p:txBody>
          </p:sp>
          <p:sp>
            <p:nvSpPr>
              <p:cNvPr id="59" name="Line 8"/>
              <p:cNvSpPr>
                <a:spLocks noChangeShapeType="1"/>
              </p:cNvSpPr>
              <p:nvPr/>
            </p:nvSpPr>
            <p:spPr bwMode="auto">
              <a:xfrm>
                <a:off x="498" y="1298"/>
                <a:ext cx="1134" cy="0"/>
              </a:xfrm>
              <a:prstGeom prst="line">
                <a:avLst/>
              </a:prstGeom>
              <a:grpFill/>
              <a:ln w="6350">
                <a:solidFill>
                  <a:schemeClr val="tx1"/>
                </a:solidFill>
                <a:prstDash val="dash"/>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60" name="Line 9"/>
              <p:cNvSpPr>
                <a:spLocks noChangeShapeType="1"/>
              </p:cNvSpPr>
              <p:nvPr/>
            </p:nvSpPr>
            <p:spPr bwMode="auto">
              <a:xfrm>
                <a:off x="498" y="1548"/>
                <a:ext cx="1134" cy="0"/>
              </a:xfrm>
              <a:prstGeom prst="line">
                <a:avLst/>
              </a:prstGeom>
              <a:grpFill/>
              <a:ln w="6350">
                <a:solidFill>
                  <a:schemeClr val="tx1"/>
                </a:solidFill>
                <a:prstDash val="dash"/>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61" name="Line 10"/>
              <p:cNvSpPr>
                <a:spLocks noChangeShapeType="1"/>
              </p:cNvSpPr>
              <p:nvPr/>
            </p:nvSpPr>
            <p:spPr bwMode="auto">
              <a:xfrm flipH="1">
                <a:off x="725" y="1049"/>
                <a:ext cx="0" cy="1497"/>
              </a:xfrm>
              <a:prstGeom prst="line">
                <a:avLst/>
              </a:prstGeom>
              <a:grpFill/>
              <a:ln w="6350">
                <a:solidFill>
                  <a:schemeClr val="tx1"/>
                </a:solidFill>
                <a:prstDash val="dash"/>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62" name="Line 11"/>
              <p:cNvSpPr>
                <a:spLocks noChangeShapeType="1"/>
              </p:cNvSpPr>
              <p:nvPr/>
            </p:nvSpPr>
            <p:spPr bwMode="auto">
              <a:xfrm>
                <a:off x="1405" y="1049"/>
                <a:ext cx="1" cy="1497"/>
              </a:xfrm>
              <a:prstGeom prst="line">
                <a:avLst/>
              </a:prstGeom>
              <a:grpFill/>
              <a:ln w="6350">
                <a:solidFill>
                  <a:schemeClr val="tx1"/>
                </a:solidFill>
                <a:prstDash val="dash"/>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63" name="Rectangle 12"/>
              <p:cNvSpPr>
                <a:spLocks noChangeArrowheads="1"/>
              </p:cNvSpPr>
              <p:nvPr/>
            </p:nvSpPr>
            <p:spPr bwMode="auto">
              <a:xfrm>
                <a:off x="271" y="2295"/>
                <a:ext cx="227"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s</a:t>
                </a:r>
                <a:r>
                  <a:rPr lang="en-US" altLang="ru-RU" sz="2000" i="1" u="none" baseline="-25000"/>
                  <a:t>N</a:t>
                </a:r>
                <a:endParaRPr lang="ru-RU" altLang="ru-RU" sz="2000" i="1" u="none" baseline="-25000"/>
              </a:p>
            </p:txBody>
          </p:sp>
          <p:sp>
            <p:nvSpPr>
              <p:cNvPr id="64" name="Rectangle 13"/>
              <p:cNvSpPr>
                <a:spLocks noChangeArrowheads="1"/>
              </p:cNvSpPr>
              <p:nvPr/>
            </p:nvSpPr>
            <p:spPr bwMode="auto">
              <a:xfrm>
                <a:off x="271" y="799"/>
                <a:ext cx="227" cy="250"/>
              </a:xfrm>
              <a:prstGeom prst="rect">
                <a:avLst/>
              </a:prstGeom>
              <a:grpFill/>
              <a:ln w="9525">
                <a:solidFill>
                  <a:srgbClr val="000000"/>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A</a:t>
                </a:r>
                <a:r>
                  <a:rPr lang="en-US" altLang="ru-RU" sz="2000" u="none" baseline="-25000"/>
                  <a:t>0</a:t>
                </a:r>
                <a:endParaRPr lang="ru-RU" altLang="ru-RU" sz="2000" u="none" baseline="-25000"/>
              </a:p>
            </p:txBody>
          </p:sp>
          <p:sp>
            <p:nvSpPr>
              <p:cNvPr id="65" name="Rectangle 14"/>
              <p:cNvSpPr>
                <a:spLocks noChangeArrowheads="1"/>
              </p:cNvSpPr>
              <p:nvPr/>
            </p:nvSpPr>
            <p:spPr bwMode="auto">
              <a:xfrm>
                <a:off x="272" y="1298"/>
                <a:ext cx="227"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50000"/>
                  </a:lnSpc>
                </a:pPr>
                <a:r>
                  <a:rPr lang="en-US" altLang="ru-RU" sz="1600" u="none" baseline="-25000"/>
                  <a:t>.</a:t>
                </a:r>
              </a:p>
              <a:p>
                <a:pPr algn="ctr" eaLnBrk="1" hangingPunct="1">
                  <a:lnSpc>
                    <a:spcPct val="50000"/>
                  </a:lnSpc>
                </a:pPr>
                <a:r>
                  <a:rPr lang="en-US" altLang="ru-RU" sz="1600" u="none" baseline="-25000"/>
                  <a:t>.</a:t>
                </a:r>
              </a:p>
              <a:p>
                <a:pPr algn="ctr" eaLnBrk="1" hangingPunct="1">
                  <a:lnSpc>
                    <a:spcPct val="50000"/>
                  </a:lnSpc>
                </a:pPr>
                <a:r>
                  <a:rPr lang="en-US" altLang="ru-RU" sz="1600" u="none" baseline="-25000"/>
                  <a:t>.</a:t>
                </a:r>
                <a:endParaRPr lang="ru-RU" altLang="ru-RU" sz="1600" u="none" baseline="-25000"/>
              </a:p>
            </p:txBody>
          </p:sp>
          <p:sp>
            <p:nvSpPr>
              <p:cNvPr id="66" name="Rectangle 15"/>
              <p:cNvSpPr>
                <a:spLocks noChangeArrowheads="1"/>
              </p:cNvSpPr>
              <p:nvPr/>
            </p:nvSpPr>
            <p:spPr bwMode="auto">
              <a:xfrm>
                <a:off x="272" y="1548"/>
                <a:ext cx="227"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s</a:t>
                </a:r>
                <a:endParaRPr lang="ru-RU" altLang="ru-RU" sz="2000" u="none" baseline="-25000"/>
              </a:p>
            </p:txBody>
          </p:sp>
          <p:sp>
            <p:nvSpPr>
              <p:cNvPr id="67" name="Line 16"/>
              <p:cNvSpPr>
                <a:spLocks noChangeShapeType="1"/>
              </p:cNvSpPr>
              <p:nvPr/>
            </p:nvSpPr>
            <p:spPr bwMode="auto">
              <a:xfrm>
                <a:off x="499" y="1797"/>
                <a:ext cx="1134" cy="0"/>
              </a:xfrm>
              <a:prstGeom prst="line">
                <a:avLst/>
              </a:prstGeom>
              <a:grpFill/>
              <a:ln w="6350">
                <a:solidFill>
                  <a:schemeClr val="tx1"/>
                </a:solidFill>
                <a:prstDash val="dash"/>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68" name="Line 17"/>
              <p:cNvSpPr>
                <a:spLocks noChangeShapeType="1"/>
              </p:cNvSpPr>
              <p:nvPr/>
            </p:nvSpPr>
            <p:spPr bwMode="auto">
              <a:xfrm>
                <a:off x="499" y="2296"/>
                <a:ext cx="1134" cy="0"/>
              </a:xfrm>
              <a:prstGeom prst="line">
                <a:avLst/>
              </a:prstGeom>
              <a:grpFill/>
              <a:ln w="6350">
                <a:solidFill>
                  <a:schemeClr val="tx1"/>
                </a:solidFill>
                <a:prstDash val="dash"/>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69" name="Rectangle 18"/>
              <p:cNvSpPr>
                <a:spLocks noChangeArrowheads="1"/>
              </p:cNvSpPr>
              <p:nvPr/>
            </p:nvSpPr>
            <p:spPr bwMode="auto">
              <a:xfrm>
                <a:off x="272" y="1797"/>
                <a:ext cx="227" cy="499"/>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50000"/>
                  </a:lnSpc>
                </a:pPr>
                <a:r>
                  <a:rPr lang="en-US" altLang="ru-RU" sz="1600" u="none" baseline="-25000"/>
                  <a:t>.</a:t>
                </a:r>
              </a:p>
              <a:p>
                <a:pPr algn="ctr" eaLnBrk="1" hangingPunct="1">
                  <a:lnSpc>
                    <a:spcPct val="50000"/>
                  </a:lnSpc>
                </a:pPr>
                <a:r>
                  <a:rPr lang="en-US" altLang="ru-RU" sz="1600" u="none" baseline="-25000"/>
                  <a:t>.</a:t>
                </a:r>
              </a:p>
              <a:p>
                <a:pPr algn="ctr" eaLnBrk="1" hangingPunct="1">
                  <a:lnSpc>
                    <a:spcPct val="50000"/>
                  </a:lnSpc>
                </a:pPr>
                <a:r>
                  <a:rPr lang="en-US" altLang="ru-RU" sz="1600" u="none" baseline="-25000"/>
                  <a:t>.</a:t>
                </a:r>
                <a:endParaRPr lang="ru-RU" altLang="ru-RU" sz="1600" u="none" baseline="-25000"/>
              </a:p>
            </p:txBody>
          </p:sp>
          <p:sp>
            <p:nvSpPr>
              <p:cNvPr id="70" name="Rectangle 19"/>
              <p:cNvSpPr>
                <a:spLocks noChangeArrowheads="1"/>
              </p:cNvSpPr>
              <p:nvPr/>
            </p:nvSpPr>
            <p:spPr bwMode="auto">
              <a:xfrm>
                <a:off x="498" y="1049"/>
                <a:ext cx="1134" cy="1497"/>
              </a:xfrm>
              <a:prstGeom prst="rect">
                <a:avLst/>
              </a:prstGeom>
              <a:grpFill/>
              <a:ln w="12700">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endParaRPr lang="ru-RU" altLang="ru-RU" sz="2000" u="none" baseline="-25000"/>
              </a:p>
            </p:txBody>
          </p:sp>
        </p:grpSp>
        <p:sp>
          <p:nvSpPr>
            <p:cNvPr id="11" name="Rectangle 20"/>
            <p:cNvSpPr>
              <a:spLocks noChangeArrowheads="1"/>
            </p:cNvSpPr>
            <p:nvPr/>
          </p:nvSpPr>
          <p:spPr bwMode="auto">
            <a:xfrm>
              <a:off x="3336" y="1185"/>
              <a:ext cx="227" cy="250"/>
            </a:xfrm>
            <a:prstGeom prst="rect">
              <a:avLst/>
            </a:prstGeom>
            <a:grpFill/>
            <a:ln w="38100" algn="ctr">
              <a:solidFill>
                <a:schemeClr val="tx1"/>
              </a:solidFill>
              <a:prstDash val="sysDot"/>
              <a:miter lim="800000"/>
            </a:ln>
            <a:extLst/>
          </p:spPr>
          <p:txBody>
            <a:bodyP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endParaRPr lang="ru-RU" altLang="ru-RU" sz="2000" u="none" baseline="-25000"/>
            </a:p>
          </p:txBody>
        </p:sp>
        <p:sp>
          <p:nvSpPr>
            <p:cNvPr id="12" name="Rectangle 21"/>
            <p:cNvSpPr>
              <a:spLocks noChangeArrowheads="1"/>
            </p:cNvSpPr>
            <p:nvPr/>
          </p:nvSpPr>
          <p:spPr bwMode="auto">
            <a:xfrm>
              <a:off x="2200" y="436"/>
              <a:ext cx="227"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o</a:t>
              </a:r>
              <a:r>
                <a:rPr lang="en-US" altLang="ru-RU" sz="2000" u="none" baseline="-25000"/>
                <a:t>1</a:t>
              </a:r>
              <a:endParaRPr lang="ru-RU" altLang="ru-RU" sz="2000" u="none" baseline="-25000"/>
            </a:p>
          </p:txBody>
        </p:sp>
        <p:sp>
          <p:nvSpPr>
            <p:cNvPr id="13" name="Rectangle 22"/>
            <p:cNvSpPr>
              <a:spLocks noChangeArrowheads="1"/>
            </p:cNvSpPr>
            <p:nvPr/>
          </p:nvSpPr>
          <p:spPr bwMode="auto">
            <a:xfrm>
              <a:off x="1976" y="686"/>
              <a:ext cx="220"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s</a:t>
              </a:r>
              <a:r>
                <a:rPr lang="en-US" altLang="ru-RU" sz="2000" u="none" baseline="-25000"/>
                <a:t>1</a:t>
              </a:r>
              <a:endParaRPr lang="ru-RU" altLang="ru-RU" sz="2000" u="none" baseline="-25000"/>
            </a:p>
          </p:txBody>
        </p:sp>
        <p:sp>
          <p:nvSpPr>
            <p:cNvPr id="14" name="Rectangle 23"/>
            <p:cNvSpPr>
              <a:spLocks noChangeArrowheads="1"/>
            </p:cNvSpPr>
            <p:nvPr/>
          </p:nvSpPr>
          <p:spPr bwMode="auto">
            <a:xfrm>
              <a:off x="3109" y="436"/>
              <a:ext cx="227"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o</a:t>
              </a:r>
              <a:r>
                <a:rPr lang="en-US" altLang="ru-RU" sz="2000" i="1" u="none" baseline="-25000"/>
                <a:t>M</a:t>
              </a:r>
              <a:endParaRPr lang="ru-RU" altLang="ru-RU" sz="2000" i="1" u="none" baseline="-25000"/>
            </a:p>
          </p:txBody>
        </p:sp>
        <p:sp>
          <p:nvSpPr>
            <p:cNvPr id="15" name="Line 24"/>
            <p:cNvSpPr>
              <a:spLocks noChangeShapeType="1"/>
            </p:cNvSpPr>
            <p:nvPr/>
          </p:nvSpPr>
          <p:spPr bwMode="auto">
            <a:xfrm>
              <a:off x="2200" y="935"/>
              <a:ext cx="1363" cy="0"/>
            </a:xfrm>
            <a:prstGeom prst="line">
              <a:avLst/>
            </a:prstGeom>
            <a:grpFill/>
            <a:ln w="6350">
              <a:solidFill>
                <a:schemeClr val="tx1"/>
              </a:solidFill>
              <a:prstDash val="dash"/>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6" name="Line 25"/>
            <p:cNvSpPr>
              <a:spLocks noChangeShapeType="1"/>
            </p:cNvSpPr>
            <p:nvPr/>
          </p:nvSpPr>
          <p:spPr bwMode="auto">
            <a:xfrm>
              <a:off x="2427" y="686"/>
              <a:ext cx="3" cy="1497"/>
            </a:xfrm>
            <a:prstGeom prst="line">
              <a:avLst/>
            </a:prstGeom>
            <a:grpFill/>
            <a:ln w="6350">
              <a:solidFill>
                <a:schemeClr val="tx1"/>
              </a:solidFill>
              <a:prstDash val="dash"/>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7" name="Rectangle 26"/>
            <p:cNvSpPr>
              <a:spLocks noChangeArrowheads="1"/>
            </p:cNvSpPr>
            <p:nvPr/>
          </p:nvSpPr>
          <p:spPr bwMode="auto">
            <a:xfrm>
              <a:off x="1973" y="436"/>
              <a:ext cx="227" cy="250"/>
            </a:xfrm>
            <a:prstGeom prst="rect">
              <a:avLst/>
            </a:prstGeom>
            <a:grpFill/>
            <a:ln w="9525">
              <a:solidFill>
                <a:srgbClr val="000000"/>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A</a:t>
              </a:r>
              <a:r>
                <a:rPr lang="en-US" altLang="ru-RU" sz="2000" u="none" baseline="-25000"/>
                <a:t>1</a:t>
              </a:r>
              <a:endParaRPr lang="ru-RU" altLang="ru-RU" sz="2000" u="none" baseline="-25000"/>
            </a:p>
          </p:txBody>
        </p:sp>
        <p:sp>
          <p:nvSpPr>
            <p:cNvPr id="18" name="Rectangle 27"/>
            <p:cNvSpPr>
              <a:spLocks noChangeArrowheads="1"/>
            </p:cNvSpPr>
            <p:nvPr/>
          </p:nvSpPr>
          <p:spPr bwMode="auto">
            <a:xfrm>
              <a:off x="2428" y="436"/>
              <a:ext cx="682"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1800" u="none" baseline="-25000"/>
                <a:t>…</a:t>
              </a:r>
              <a:endParaRPr lang="ru-RU" altLang="ru-RU" sz="1800" u="none" baseline="-25000"/>
            </a:p>
          </p:txBody>
        </p:sp>
        <p:sp>
          <p:nvSpPr>
            <p:cNvPr id="19" name="Rectangle 28"/>
            <p:cNvSpPr>
              <a:spLocks noChangeArrowheads="1"/>
            </p:cNvSpPr>
            <p:nvPr/>
          </p:nvSpPr>
          <p:spPr bwMode="auto">
            <a:xfrm>
              <a:off x="3336" y="436"/>
              <a:ext cx="227"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o</a:t>
              </a:r>
              <a:endParaRPr lang="ru-RU" altLang="ru-RU" sz="2000" u="none" baseline="-25000"/>
            </a:p>
          </p:txBody>
        </p:sp>
        <p:sp>
          <p:nvSpPr>
            <p:cNvPr id="20" name="Line 29"/>
            <p:cNvSpPr>
              <a:spLocks noChangeShapeType="1"/>
            </p:cNvSpPr>
            <p:nvPr/>
          </p:nvSpPr>
          <p:spPr bwMode="auto">
            <a:xfrm>
              <a:off x="2201" y="1186"/>
              <a:ext cx="1134" cy="0"/>
            </a:xfrm>
            <a:prstGeom prst="line">
              <a:avLst/>
            </a:prstGeom>
            <a:grpFill/>
            <a:ln w="6350">
              <a:solidFill>
                <a:schemeClr val="tx1"/>
              </a:solidFill>
              <a:prstDash val="dash"/>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21" name="Rectangle 30"/>
            <p:cNvSpPr>
              <a:spLocks noChangeArrowheads="1"/>
            </p:cNvSpPr>
            <p:nvPr/>
          </p:nvSpPr>
          <p:spPr bwMode="auto">
            <a:xfrm>
              <a:off x="1974" y="1933"/>
              <a:ext cx="227"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s</a:t>
              </a:r>
              <a:r>
                <a:rPr lang="en-US" altLang="ru-RU" sz="2000" i="1" u="none" baseline="-25000"/>
                <a:t>N</a:t>
              </a:r>
              <a:endParaRPr lang="ru-RU" altLang="ru-RU" sz="2000" i="1" u="none" baseline="-25000"/>
            </a:p>
          </p:txBody>
        </p:sp>
        <p:sp>
          <p:nvSpPr>
            <p:cNvPr id="22" name="Rectangle 31"/>
            <p:cNvSpPr>
              <a:spLocks noChangeArrowheads="1"/>
            </p:cNvSpPr>
            <p:nvPr/>
          </p:nvSpPr>
          <p:spPr bwMode="auto">
            <a:xfrm>
              <a:off x="1975" y="1186"/>
              <a:ext cx="227"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s</a:t>
              </a:r>
              <a:endParaRPr lang="ru-RU" altLang="ru-RU" sz="2000" u="none" baseline="-25000"/>
            </a:p>
          </p:txBody>
        </p:sp>
        <p:sp>
          <p:nvSpPr>
            <p:cNvPr id="23" name="Line 32"/>
            <p:cNvSpPr>
              <a:spLocks noChangeShapeType="1"/>
            </p:cNvSpPr>
            <p:nvPr/>
          </p:nvSpPr>
          <p:spPr bwMode="auto">
            <a:xfrm>
              <a:off x="2202" y="1435"/>
              <a:ext cx="1134" cy="0"/>
            </a:xfrm>
            <a:prstGeom prst="line">
              <a:avLst/>
            </a:prstGeom>
            <a:grpFill/>
            <a:ln w="6350">
              <a:solidFill>
                <a:schemeClr val="tx1"/>
              </a:solidFill>
              <a:prstDash val="dash"/>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24" name="Line 33"/>
            <p:cNvSpPr>
              <a:spLocks noChangeShapeType="1"/>
            </p:cNvSpPr>
            <p:nvPr/>
          </p:nvSpPr>
          <p:spPr bwMode="auto">
            <a:xfrm flipV="1">
              <a:off x="2202" y="1933"/>
              <a:ext cx="1361" cy="1"/>
            </a:xfrm>
            <a:prstGeom prst="line">
              <a:avLst/>
            </a:prstGeom>
            <a:grpFill/>
            <a:ln w="6350">
              <a:solidFill>
                <a:schemeClr val="tx1"/>
              </a:solidFill>
              <a:prstDash val="dash"/>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25" name="Rectangle 34"/>
            <p:cNvSpPr>
              <a:spLocks noChangeArrowheads="1"/>
            </p:cNvSpPr>
            <p:nvPr/>
          </p:nvSpPr>
          <p:spPr bwMode="auto">
            <a:xfrm>
              <a:off x="1974" y="935"/>
              <a:ext cx="227"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50000"/>
                </a:lnSpc>
              </a:pPr>
              <a:r>
                <a:rPr lang="en-US" altLang="ru-RU" sz="1600" u="none" baseline="-25000"/>
                <a:t>.</a:t>
              </a:r>
            </a:p>
            <a:p>
              <a:pPr algn="ctr" eaLnBrk="1" hangingPunct="1">
                <a:lnSpc>
                  <a:spcPct val="50000"/>
                </a:lnSpc>
              </a:pPr>
              <a:r>
                <a:rPr lang="en-US" altLang="ru-RU" sz="1600" u="none" baseline="-25000"/>
                <a:t>.</a:t>
              </a:r>
            </a:p>
            <a:p>
              <a:pPr algn="ctr" eaLnBrk="1" hangingPunct="1">
                <a:lnSpc>
                  <a:spcPct val="50000"/>
                </a:lnSpc>
              </a:pPr>
              <a:r>
                <a:rPr lang="en-US" altLang="ru-RU" sz="1600" u="none" baseline="-25000"/>
                <a:t>.</a:t>
              </a:r>
              <a:endParaRPr lang="ru-RU" altLang="ru-RU" sz="1600" u="none" baseline="-25000"/>
            </a:p>
          </p:txBody>
        </p:sp>
        <p:sp>
          <p:nvSpPr>
            <p:cNvPr id="26" name="Rectangle 35"/>
            <p:cNvSpPr>
              <a:spLocks noChangeArrowheads="1"/>
            </p:cNvSpPr>
            <p:nvPr/>
          </p:nvSpPr>
          <p:spPr bwMode="auto">
            <a:xfrm>
              <a:off x="1974" y="1434"/>
              <a:ext cx="227" cy="499"/>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50000"/>
                </a:lnSpc>
              </a:pPr>
              <a:r>
                <a:rPr lang="en-US" altLang="ru-RU" sz="1600" u="none" baseline="-25000"/>
                <a:t>.</a:t>
              </a:r>
            </a:p>
            <a:p>
              <a:pPr algn="ctr" eaLnBrk="1" hangingPunct="1">
                <a:lnSpc>
                  <a:spcPct val="50000"/>
                </a:lnSpc>
              </a:pPr>
              <a:r>
                <a:rPr lang="en-US" altLang="ru-RU" sz="1600" u="none" baseline="-25000"/>
                <a:t>.</a:t>
              </a:r>
            </a:p>
            <a:p>
              <a:pPr algn="ctr" eaLnBrk="1" hangingPunct="1">
                <a:lnSpc>
                  <a:spcPct val="50000"/>
                </a:lnSpc>
              </a:pPr>
              <a:r>
                <a:rPr lang="en-US" altLang="ru-RU" sz="1600" u="none" baseline="-25000"/>
                <a:t>.</a:t>
              </a:r>
              <a:endParaRPr lang="ru-RU" altLang="ru-RU" sz="1600" u="none" baseline="-25000"/>
            </a:p>
          </p:txBody>
        </p:sp>
        <p:sp>
          <p:nvSpPr>
            <p:cNvPr id="27" name="Line 36"/>
            <p:cNvSpPr>
              <a:spLocks noChangeShapeType="1"/>
            </p:cNvSpPr>
            <p:nvPr/>
          </p:nvSpPr>
          <p:spPr bwMode="auto">
            <a:xfrm>
              <a:off x="3110" y="686"/>
              <a:ext cx="2" cy="1497"/>
            </a:xfrm>
            <a:prstGeom prst="line">
              <a:avLst/>
            </a:prstGeom>
            <a:grpFill/>
            <a:ln w="6350">
              <a:solidFill>
                <a:schemeClr val="tx1"/>
              </a:solidFill>
              <a:prstDash val="dash"/>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28" name="Line 37"/>
            <p:cNvSpPr>
              <a:spLocks noChangeShapeType="1"/>
            </p:cNvSpPr>
            <p:nvPr/>
          </p:nvSpPr>
          <p:spPr bwMode="auto">
            <a:xfrm>
              <a:off x="3336" y="686"/>
              <a:ext cx="3" cy="1497"/>
            </a:xfrm>
            <a:prstGeom prst="line">
              <a:avLst/>
            </a:prstGeom>
            <a:grpFill/>
            <a:ln w="6350">
              <a:solidFill>
                <a:schemeClr val="tx1"/>
              </a:solidFill>
              <a:prstDash val="dash"/>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29" name="Rectangle 39"/>
            <p:cNvSpPr>
              <a:spLocks noChangeArrowheads="1"/>
            </p:cNvSpPr>
            <p:nvPr/>
          </p:nvSpPr>
          <p:spPr bwMode="auto">
            <a:xfrm>
              <a:off x="2200" y="686"/>
              <a:ext cx="1363" cy="1497"/>
            </a:xfrm>
            <a:prstGeom prst="rect">
              <a:avLst/>
            </a:prstGeom>
            <a:grpFill/>
            <a:ln w="12700">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endParaRPr lang="ru-RU" altLang="ru-RU" sz="2000" u="none" baseline="-25000"/>
            </a:p>
          </p:txBody>
        </p:sp>
        <p:sp>
          <p:nvSpPr>
            <p:cNvPr id="30" name="Rectangle 40"/>
            <p:cNvSpPr>
              <a:spLocks noChangeArrowheads="1"/>
            </p:cNvSpPr>
            <p:nvPr/>
          </p:nvSpPr>
          <p:spPr bwMode="auto">
            <a:xfrm>
              <a:off x="5329" y="1185"/>
              <a:ext cx="227" cy="250"/>
            </a:xfrm>
            <a:prstGeom prst="rect">
              <a:avLst/>
            </a:prstGeom>
            <a:grpFill/>
            <a:ln w="38100" algn="ctr">
              <a:solidFill>
                <a:srgbClr val="000000"/>
              </a:solidFill>
              <a:prstDash val="sysDot"/>
              <a:miter lim="800000"/>
            </a:ln>
            <a:extLst/>
          </p:spPr>
          <p:txBody>
            <a:bodyP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endParaRPr lang="ru-RU" altLang="ru-RU" sz="2000" u="none" baseline="-25000"/>
            </a:p>
          </p:txBody>
        </p:sp>
        <p:sp>
          <p:nvSpPr>
            <p:cNvPr id="31" name="Rectangle 41"/>
            <p:cNvSpPr>
              <a:spLocks noChangeArrowheads="1"/>
            </p:cNvSpPr>
            <p:nvPr/>
          </p:nvSpPr>
          <p:spPr bwMode="auto">
            <a:xfrm>
              <a:off x="4193" y="436"/>
              <a:ext cx="227"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o</a:t>
              </a:r>
              <a:r>
                <a:rPr lang="en-US" altLang="ru-RU" sz="2000" u="none" baseline="-25000"/>
                <a:t>1</a:t>
              </a:r>
              <a:endParaRPr lang="ru-RU" altLang="ru-RU" sz="2000" u="none" baseline="-25000"/>
            </a:p>
          </p:txBody>
        </p:sp>
        <p:sp>
          <p:nvSpPr>
            <p:cNvPr id="32" name="Rectangle 42"/>
            <p:cNvSpPr>
              <a:spLocks noChangeArrowheads="1"/>
            </p:cNvSpPr>
            <p:nvPr/>
          </p:nvSpPr>
          <p:spPr bwMode="auto">
            <a:xfrm>
              <a:off x="3969" y="686"/>
              <a:ext cx="220"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s</a:t>
              </a:r>
              <a:r>
                <a:rPr lang="en-US" altLang="ru-RU" sz="2000" u="none" baseline="-25000"/>
                <a:t>1</a:t>
              </a:r>
              <a:endParaRPr lang="ru-RU" altLang="ru-RU" sz="2000" u="none" baseline="-25000"/>
            </a:p>
          </p:txBody>
        </p:sp>
        <p:sp>
          <p:nvSpPr>
            <p:cNvPr id="33" name="Rectangle 43"/>
            <p:cNvSpPr>
              <a:spLocks noChangeArrowheads="1"/>
            </p:cNvSpPr>
            <p:nvPr/>
          </p:nvSpPr>
          <p:spPr bwMode="auto">
            <a:xfrm>
              <a:off x="5102" y="436"/>
              <a:ext cx="227"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o</a:t>
              </a:r>
              <a:r>
                <a:rPr lang="en-US" altLang="ru-RU" sz="2000" i="1" u="none" baseline="-25000"/>
                <a:t>M</a:t>
              </a:r>
              <a:endParaRPr lang="ru-RU" altLang="ru-RU" sz="2000" i="1" u="none" baseline="-25000"/>
            </a:p>
          </p:txBody>
        </p:sp>
        <p:sp>
          <p:nvSpPr>
            <p:cNvPr id="34" name="Line 44"/>
            <p:cNvSpPr>
              <a:spLocks noChangeShapeType="1"/>
            </p:cNvSpPr>
            <p:nvPr/>
          </p:nvSpPr>
          <p:spPr bwMode="auto">
            <a:xfrm>
              <a:off x="4193" y="935"/>
              <a:ext cx="1363" cy="0"/>
            </a:xfrm>
            <a:prstGeom prst="line">
              <a:avLst/>
            </a:prstGeom>
            <a:grpFill/>
            <a:ln w="6350">
              <a:solidFill>
                <a:schemeClr val="tx1"/>
              </a:solidFill>
              <a:prstDash val="dash"/>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35" name="Line 45"/>
            <p:cNvSpPr>
              <a:spLocks noChangeShapeType="1"/>
            </p:cNvSpPr>
            <p:nvPr/>
          </p:nvSpPr>
          <p:spPr bwMode="auto">
            <a:xfrm>
              <a:off x="4420" y="686"/>
              <a:ext cx="3" cy="1497"/>
            </a:xfrm>
            <a:prstGeom prst="line">
              <a:avLst/>
            </a:prstGeom>
            <a:grpFill/>
            <a:ln w="6350">
              <a:solidFill>
                <a:schemeClr val="tx1"/>
              </a:solidFill>
              <a:prstDash val="dash"/>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36" name="Rectangle 46"/>
            <p:cNvSpPr>
              <a:spLocks noChangeArrowheads="1"/>
            </p:cNvSpPr>
            <p:nvPr/>
          </p:nvSpPr>
          <p:spPr bwMode="auto">
            <a:xfrm>
              <a:off x="3966" y="436"/>
              <a:ext cx="227" cy="250"/>
            </a:xfrm>
            <a:prstGeom prst="rect">
              <a:avLst/>
            </a:prstGeom>
            <a:grpFill/>
            <a:ln w="9525">
              <a:solidFill>
                <a:srgbClr val="000000"/>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A</a:t>
              </a:r>
              <a:r>
                <a:rPr lang="en-US" altLang="ru-RU" sz="2000" u="none" baseline="-25000"/>
                <a:t>1</a:t>
              </a:r>
              <a:endParaRPr lang="ru-RU" altLang="ru-RU" sz="2000" u="none" baseline="-25000"/>
            </a:p>
          </p:txBody>
        </p:sp>
        <p:sp>
          <p:nvSpPr>
            <p:cNvPr id="37" name="Rectangle 47"/>
            <p:cNvSpPr>
              <a:spLocks noChangeArrowheads="1"/>
            </p:cNvSpPr>
            <p:nvPr/>
          </p:nvSpPr>
          <p:spPr bwMode="auto">
            <a:xfrm>
              <a:off x="4421" y="436"/>
              <a:ext cx="682"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1800" u="none" baseline="-25000"/>
                <a:t>…</a:t>
              </a:r>
              <a:endParaRPr lang="ru-RU" altLang="ru-RU" sz="1800" u="none" baseline="-25000"/>
            </a:p>
          </p:txBody>
        </p:sp>
        <p:sp>
          <p:nvSpPr>
            <p:cNvPr id="38" name="Rectangle 48"/>
            <p:cNvSpPr>
              <a:spLocks noChangeArrowheads="1"/>
            </p:cNvSpPr>
            <p:nvPr/>
          </p:nvSpPr>
          <p:spPr bwMode="auto">
            <a:xfrm>
              <a:off x="5329" y="436"/>
              <a:ext cx="227"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o</a:t>
              </a:r>
              <a:endParaRPr lang="ru-RU" altLang="ru-RU" sz="2000" u="none" baseline="-25000"/>
            </a:p>
          </p:txBody>
        </p:sp>
        <p:sp>
          <p:nvSpPr>
            <p:cNvPr id="39" name="Line 49"/>
            <p:cNvSpPr>
              <a:spLocks noChangeShapeType="1"/>
            </p:cNvSpPr>
            <p:nvPr/>
          </p:nvSpPr>
          <p:spPr bwMode="auto">
            <a:xfrm flipV="1">
              <a:off x="4194" y="1185"/>
              <a:ext cx="1363" cy="1"/>
            </a:xfrm>
            <a:prstGeom prst="line">
              <a:avLst/>
            </a:prstGeom>
            <a:grpFill/>
            <a:ln w="6350">
              <a:solidFill>
                <a:schemeClr val="tx1"/>
              </a:solidFill>
              <a:prstDash val="dash"/>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40" name="Rectangle 50"/>
            <p:cNvSpPr>
              <a:spLocks noChangeArrowheads="1"/>
            </p:cNvSpPr>
            <p:nvPr/>
          </p:nvSpPr>
          <p:spPr bwMode="auto">
            <a:xfrm>
              <a:off x="3967" y="1933"/>
              <a:ext cx="227"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s</a:t>
              </a:r>
              <a:r>
                <a:rPr lang="en-US" altLang="ru-RU" sz="2000" i="1" u="none" baseline="-25000"/>
                <a:t>N</a:t>
              </a:r>
              <a:endParaRPr lang="ru-RU" altLang="ru-RU" sz="2000" i="1" u="none" baseline="-25000"/>
            </a:p>
          </p:txBody>
        </p:sp>
        <p:sp>
          <p:nvSpPr>
            <p:cNvPr id="41" name="Rectangle 51"/>
            <p:cNvSpPr>
              <a:spLocks noChangeArrowheads="1"/>
            </p:cNvSpPr>
            <p:nvPr/>
          </p:nvSpPr>
          <p:spPr bwMode="auto">
            <a:xfrm>
              <a:off x="3968" y="1186"/>
              <a:ext cx="227"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s</a:t>
              </a:r>
              <a:endParaRPr lang="ru-RU" altLang="ru-RU" sz="2000" u="none" baseline="-25000"/>
            </a:p>
          </p:txBody>
        </p:sp>
        <p:sp>
          <p:nvSpPr>
            <p:cNvPr id="42" name="Line 52"/>
            <p:cNvSpPr>
              <a:spLocks noChangeShapeType="1"/>
            </p:cNvSpPr>
            <p:nvPr/>
          </p:nvSpPr>
          <p:spPr bwMode="auto">
            <a:xfrm>
              <a:off x="4195" y="1435"/>
              <a:ext cx="1134" cy="0"/>
            </a:xfrm>
            <a:prstGeom prst="line">
              <a:avLst/>
            </a:prstGeom>
            <a:grpFill/>
            <a:ln w="6350">
              <a:solidFill>
                <a:schemeClr val="tx1"/>
              </a:solidFill>
              <a:prstDash val="dash"/>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43" name="Line 53"/>
            <p:cNvSpPr>
              <a:spLocks noChangeShapeType="1"/>
            </p:cNvSpPr>
            <p:nvPr/>
          </p:nvSpPr>
          <p:spPr bwMode="auto">
            <a:xfrm flipV="1">
              <a:off x="4195" y="1933"/>
              <a:ext cx="1361" cy="1"/>
            </a:xfrm>
            <a:prstGeom prst="line">
              <a:avLst/>
            </a:prstGeom>
            <a:grpFill/>
            <a:ln w="6350">
              <a:solidFill>
                <a:schemeClr val="tx1"/>
              </a:solidFill>
              <a:prstDash val="dash"/>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44" name="Rectangle 54"/>
            <p:cNvSpPr>
              <a:spLocks noChangeArrowheads="1"/>
            </p:cNvSpPr>
            <p:nvPr/>
          </p:nvSpPr>
          <p:spPr bwMode="auto">
            <a:xfrm>
              <a:off x="3967" y="935"/>
              <a:ext cx="227"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50000"/>
                </a:lnSpc>
              </a:pPr>
              <a:r>
                <a:rPr lang="en-US" altLang="ru-RU" sz="1600" u="none" baseline="-25000"/>
                <a:t>.</a:t>
              </a:r>
            </a:p>
            <a:p>
              <a:pPr algn="ctr" eaLnBrk="1" hangingPunct="1">
                <a:lnSpc>
                  <a:spcPct val="50000"/>
                </a:lnSpc>
              </a:pPr>
              <a:r>
                <a:rPr lang="en-US" altLang="ru-RU" sz="1600" u="none" baseline="-25000"/>
                <a:t>.</a:t>
              </a:r>
            </a:p>
            <a:p>
              <a:pPr algn="ctr" eaLnBrk="1" hangingPunct="1">
                <a:lnSpc>
                  <a:spcPct val="50000"/>
                </a:lnSpc>
              </a:pPr>
              <a:r>
                <a:rPr lang="en-US" altLang="ru-RU" sz="1600" u="none" baseline="-25000"/>
                <a:t>.</a:t>
              </a:r>
              <a:endParaRPr lang="ru-RU" altLang="ru-RU" sz="1600" u="none" baseline="-25000"/>
            </a:p>
          </p:txBody>
        </p:sp>
        <p:sp>
          <p:nvSpPr>
            <p:cNvPr id="45" name="Rectangle 55"/>
            <p:cNvSpPr>
              <a:spLocks noChangeArrowheads="1"/>
            </p:cNvSpPr>
            <p:nvPr/>
          </p:nvSpPr>
          <p:spPr bwMode="auto">
            <a:xfrm>
              <a:off x="3967" y="1683"/>
              <a:ext cx="227"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50000"/>
                </a:lnSpc>
              </a:pPr>
              <a:r>
                <a:rPr lang="en-US" altLang="ru-RU" sz="1600" u="none" baseline="-25000"/>
                <a:t>.</a:t>
              </a:r>
            </a:p>
            <a:p>
              <a:pPr algn="ctr" eaLnBrk="1" hangingPunct="1">
                <a:lnSpc>
                  <a:spcPct val="50000"/>
                </a:lnSpc>
              </a:pPr>
              <a:r>
                <a:rPr lang="en-US" altLang="ru-RU" sz="1600" u="none" baseline="-25000"/>
                <a:t>.</a:t>
              </a:r>
            </a:p>
            <a:p>
              <a:pPr algn="ctr" eaLnBrk="1" hangingPunct="1">
                <a:lnSpc>
                  <a:spcPct val="50000"/>
                </a:lnSpc>
              </a:pPr>
              <a:r>
                <a:rPr lang="en-US" altLang="ru-RU" sz="1600" u="none" baseline="-25000"/>
                <a:t>.</a:t>
              </a:r>
              <a:endParaRPr lang="ru-RU" altLang="ru-RU" sz="1600" u="none" baseline="-25000"/>
            </a:p>
          </p:txBody>
        </p:sp>
        <p:sp>
          <p:nvSpPr>
            <p:cNvPr id="46" name="Line 56"/>
            <p:cNvSpPr>
              <a:spLocks noChangeShapeType="1"/>
            </p:cNvSpPr>
            <p:nvPr/>
          </p:nvSpPr>
          <p:spPr bwMode="auto">
            <a:xfrm>
              <a:off x="5103" y="686"/>
              <a:ext cx="2" cy="1497"/>
            </a:xfrm>
            <a:prstGeom prst="line">
              <a:avLst/>
            </a:prstGeom>
            <a:grpFill/>
            <a:ln w="6350">
              <a:solidFill>
                <a:schemeClr val="tx1"/>
              </a:solidFill>
              <a:prstDash val="dash"/>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47" name="Line 57"/>
            <p:cNvSpPr>
              <a:spLocks noChangeShapeType="1"/>
            </p:cNvSpPr>
            <p:nvPr/>
          </p:nvSpPr>
          <p:spPr bwMode="auto">
            <a:xfrm>
              <a:off x="5329" y="686"/>
              <a:ext cx="3" cy="1497"/>
            </a:xfrm>
            <a:prstGeom prst="line">
              <a:avLst/>
            </a:prstGeom>
            <a:grpFill/>
            <a:ln w="6350">
              <a:solidFill>
                <a:schemeClr val="tx1"/>
              </a:solidFill>
              <a:prstDash val="dash"/>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48" name="Text Box 58"/>
            <p:cNvSpPr txBox="1">
              <a:spLocks noChangeArrowheads="1"/>
            </p:cNvSpPr>
            <p:nvPr/>
          </p:nvSpPr>
          <p:spPr bwMode="auto">
            <a:xfrm>
              <a:off x="5283" y="1185"/>
              <a:ext cx="364" cy="242"/>
            </a:xfrm>
            <a:prstGeom prst="rect">
              <a:avLst/>
            </a:prstGeom>
            <a:grpFill/>
            <a:ln w="9525">
              <a:solidFill>
                <a:srgbClr val="000000"/>
              </a:solidFill>
              <a:miter lim="800000"/>
            </a:ln>
            <a:extLst/>
          </p:spPr>
          <p:txBody>
            <a:bodyPr>
              <a:spAutoFit/>
            </a:bodyP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l" eaLnBrk="1" hangingPunct="1">
                <a:lnSpc>
                  <a:spcPct val="60000"/>
                </a:lnSpc>
              </a:pPr>
              <a:r>
                <a:rPr lang="en-US" altLang="ru-RU" sz="1600" i="1" u="none"/>
                <a:t>own</a:t>
              </a:r>
            </a:p>
            <a:p>
              <a:pPr algn="l" eaLnBrk="1" hangingPunct="1">
                <a:lnSpc>
                  <a:spcPct val="60000"/>
                </a:lnSpc>
              </a:pPr>
              <a:r>
                <a:rPr lang="en-US" altLang="ru-RU" sz="1600" i="1" u="none"/>
                <a:t>r, w</a:t>
              </a:r>
              <a:endParaRPr lang="ru-RU" altLang="ru-RU" sz="1600" i="1" u="none"/>
            </a:p>
          </p:txBody>
        </p:sp>
        <p:sp>
          <p:nvSpPr>
            <p:cNvPr id="49" name="Rectangle 59"/>
            <p:cNvSpPr>
              <a:spLocks noChangeArrowheads="1"/>
            </p:cNvSpPr>
            <p:nvPr/>
          </p:nvSpPr>
          <p:spPr bwMode="auto">
            <a:xfrm>
              <a:off x="4193" y="686"/>
              <a:ext cx="1363" cy="1497"/>
            </a:xfrm>
            <a:prstGeom prst="rect">
              <a:avLst/>
            </a:prstGeom>
            <a:grpFill/>
            <a:ln w="12700">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endParaRPr lang="ru-RU" altLang="ru-RU" sz="2000" u="none" baseline="-25000"/>
            </a:p>
          </p:txBody>
        </p:sp>
        <p:sp>
          <p:nvSpPr>
            <p:cNvPr id="50" name="Rectangle 60"/>
            <p:cNvSpPr>
              <a:spLocks noChangeArrowheads="1"/>
            </p:cNvSpPr>
            <p:nvPr/>
          </p:nvSpPr>
          <p:spPr bwMode="auto">
            <a:xfrm>
              <a:off x="3967" y="1434"/>
              <a:ext cx="229" cy="250"/>
            </a:xfrm>
            <a:prstGeom prst="rect">
              <a:avLst/>
            </a:prstGeom>
            <a:grpFill/>
            <a:ln w="9525">
              <a:solidFill>
                <a:schemeClr val="tx1"/>
              </a:solidFill>
              <a:miter lim="800000"/>
            </a:ln>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s</a:t>
              </a:r>
              <a:r>
                <a:rPr lang="en-US" altLang="ru-RU" sz="2000" i="1" u="none">
                  <a:cs typeface="Times New Roman" pitchFamily="18" charset="0"/>
                </a:rPr>
                <a:t>'</a:t>
              </a:r>
              <a:endParaRPr lang="en-US" altLang="ru-RU" sz="2000" u="none" baseline="-25000">
                <a:cs typeface="Times New Roman" pitchFamily="18" charset="0"/>
              </a:endParaRPr>
            </a:p>
          </p:txBody>
        </p:sp>
        <p:sp>
          <p:nvSpPr>
            <p:cNvPr id="51" name="Line 61"/>
            <p:cNvSpPr>
              <a:spLocks noChangeShapeType="1"/>
            </p:cNvSpPr>
            <p:nvPr/>
          </p:nvSpPr>
          <p:spPr bwMode="auto">
            <a:xfrm flipV="1">
              <a:off x="4196" y="1684"/>
              <a:ext cx="1361" cy="1"/>
            </a:xfrm>
            <a:prstGeom prst="line">
              <a:avLst/>
            </a:prstGeom>
            <a:grpFill/>
            <a:ln w="6350">
              <a:solidFill>
                <a:schemeClr val="tx1"/>
              </a:solidFill>
              <a:prstDash val="dash"/>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52" name="Rectangle 62"/>
            <p:cNvSpPr>
              <a:spLocks noChangeArrowheads="1"/>
            </p:cNvSpPr>
            <p:nvPr/>
          </p:nvSpPr>
          <p:spPr bwMode="auto">
            <a:xfrm>
              <a:off x="5330" y="1434"/>
              <a:ext cx="227" cy="250"/>
            </a:xfrm>
            <a:prstGeom prst="rect">
              <a:avLst/>
            </a:prstGeom>
            <a:grpFill/>
            <a:ln w="38100" algn="ctr">
              <a:solidFill>
                <a:schemeClr val="tx1"/>
              </a:solidFill>
              <a:prstDash val="sysDot"/>
              <a:miter lim="800000"/>
            </a:ln>
            <a:extLst/>
          </p:spPr>
          <p:txBody>
            <a:bodyP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endParaRPr lang="ru-RU" altLang="ru-RU" sz="2000" u="none" baseline="-25000"/>
            </a:p>
          </p:txBody>
        </p:sp>
        <p:sp>
          <p:nvSpPr>
            <p:cNvPr id="53" name="Text Box 63"/>
            <p:cNvSpPr txBox="1">
              <a:spLocks noChangeArrowheads="1"/>
            </p:cNvSpPr>
            <p:nvPr/>
          </p:nvSpPr>
          <p:spPr bwMode="auto">
            <a:xfrm>
              <a:off x="5307" y="1480"/>
              <a:ext cx="250" cy="158"/>
            </a:xfrm>
            <a:prstGeom prst="rect">
              <a:avLst/>
            </a:prstGeom>
            <a:grpFill/>
            <a:ln w="9525">
              <a:solidFill>
                <a:srgbClr val="000000"/>
              </a:solidFill>
              <a:miter lim="800000"/>
            </a:ln>
            <a:extLst/>
          </p:spPr>
          <p:txBody>
            <a:bodyPr>
              <a:spAutoFit/>
            </a:bodyP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60000"/>
                </a:lnSpc>
              </a:pPr>
              <a:r>
                <a:rPr lang="en-US" altLang="ru-RU" sz="1600" i="1" u="none"/>
                <a:t>r</a:t>
              </a:r>
              <a:endParaRPr lang="ru-RU" altLang="ru-RU" sz="1600" i="1" u="none"/>
            </a:p>
          </p:txBody>
        </p:sp>
        <p:sp>
          <p:nvSpPr>
            <p:cNvPr id="54" name="Text Box 38"/>
            <p:cNvSpPr txBox="1">
              <a:spLocks noChangeArrowheads="1"/>
            </p:cNvSpPr>
            <p:nvPr/>
          </p:nvSpPr>
          <p:spPr bwMode="auto">
            <a:xfrm>
              <a:off x="3290" y="1185"/>
              <a:ext cx="364" cy="242"/>
            </a:xfrm>
            <a:prstGeom prst="rect">
              <a:avLst/>
            </a:prstGeom>
            <a:grpFill/>
            <a:ln w="9525">
              <a:solidFill>
                <a:srgbClr val="000000"/>
              </a:solidFill>
              <a:miter lim="800000"/>
            </a:ln>
            <a:extLst/>
          </p:spPr>
          <p:txBody>
            <a:bodyPr>
              <a:spAutoFit/>
            </a:bodyP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l" eaLnBrk="1" hangingPunct="1">
                <a:lnSpc>
                  <a:spcPct val="60000"/>
                </a:lnSpc>
              </a:pPr>
              <a:r>
                <a:rPr lang="en-US" altLang="ru-RU" sz="1600" i="1" u="none"/>
                <a:t>own</a:t>
              </a:r>
            </a:p>
            <a:p>
              <a:pPr algn="l" eaLnBrk="1" hangingPunct="1">
                <a:lnSpc>
                  <a:spcPct val="60000"/>
                </a:lnSpc>
              </a:pPr>
              <a:r>
                <a:rPr lang="en-US" altLang="ru-RU" sz="1600" i="1" u="none"/>
                <a:t>r, w</a:t>
              </a:r>
              <a:endParaRPr lang="ru-RU" altLang="ru-RU" sz="1600" i="1" u="none"/>
            </a:p>
          </p:txBody>
        </p:sp>
      </p:grpSp>
    </p:spTree>
    <p:extLst>
      <p:ext uri="{BB962C8B-B14F-4D97-AF65-F5344CB8AC3E}">
        <p14:creationId xmlns:p14="http://schemas.microsoft.com/office/powerpoint/2010/main" val="36618363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 presetClass="entr" presetSubtype="6" dur="50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additive="base">
                                        <p:cTn id="7" dur="500" fill="hold"/>
                                        <p:tgtEl>
                                          <p:spTgt spid="7">
                                            <p:bg/>
                                          </p:spTgt>
                                        </p:tgtEl>
                                        <p:attrNameLst>
                                          <p:attrName>ppt_x</p:attrName>
                                        </p:attrNameLst>
                                      </p:cBhvr>
                                      <p:tavLst>
                                        <p:tav tm="0">
                                          <p:val>
                                            <p:strVal val="1+#ppt_w/2"/>
                                          </p:val>
                                        </p:tav>
                                        <p:tav tm="100000">
                                          <p:val>
                                            <p:strVal val="#ppt_x"/>
                                          </p:val>
                                        </p:tav>
                                      </p:tavLst>
                                    </p:anim>
                                    <p:anim calcmode="lin" valueType="num">
                                      <p:cBhvr additive="base">
                                        <p:cTn id="8" dur="500" fill="hold"/>
                                        <p:tgtEl>
                                          <p:spTgt spid="7">
                                            <p:bg/>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p:stCondLst>
                              <p:cond delay="0"/>
                            </p:stCondLst>
                            <p:childTnLst>
                              <p:par>
                                <p:cTn id="11" presetID="2" presetClass="entr" presetSubtype="6" dur="50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p:stCondLst>
                              <p:cond delay="0"/>
                            </p:stCondLst>
                            <p:childTnLst>
                              <p:par>
                                <p:cTn id="17" presetID="2" presetClass="entr" presetSubtype="6" dur="500" fill="hold" grpId="0"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 calcmode="lin" valueType="num">
                                      <p:cBhvr additive="base">
                                        <p:cTn id="19"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p:stCondLst>
                              <p:cond delay="0"/>
                            </p:stCondLst>
                            <p:childTnLst>
                              <p:par>
                                <p:cTn id="23" presetID="2" presetClass="entr" presetSubtype="6" dur="500" fill="hold" grpId="0"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 calcmode="lin" valueType="num">
                                      <p:cBhvr additive="base">
                                        <p:cTn id="25"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2" presetClass="entr" presetSubtype="6" dur="500" fill="hold" grpId="0"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 calcmode="lin" valueType="num">
                                      <p:cBhvr additive="base">
                                        <p:cTn id="31" dur="500" fill="hold"/>
                                        <p:tgtEl>
                                          <p:spTgt spid="7">
                                            <p:txEl>
                                              <p:pRg st="3" end="3"/>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p:stCondLst>
                              <p:cond delay="0"/>
                            </p:stCondLst>
                            <p:childTnLst>
                              <p:par>
                                <p:cTn id="35" presetID="2" presetClass="entr" presetSubtype="6" dur="500" fill="hold" grpId="0"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 calcmode="lin" valueType="num">
                                      <p:cBhvr additive="base">
                                        <p:cTn id="37"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p:stCondLst>
                              <p:cond delay="0"/>
                            </p:stCondLst>
                            <p:childTnLst>
                              <p:par>
                                <p:cTn id="41" presetID="2" presetClass="entr" presetSubtype="6" dur="500" fill="hold" grpId="0" nodeType="click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anim calcmode="lin" valueType="num">
                                      <p:cBhvr additive="base">
                                        <p:cTn id="43" dur="500" fill="hold"/>
                                        <p:tgtEl>
                                          <p:spTgt spid="7">
                                            <p:txEl>
                                              <p:pRg st="5" end="5"/>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p:stCondLst>
                              <p:cond delay="0"/>
                            </p:stCondLst>
                            <p:childTnLst>
                              <p:par>
                                <p:cTn id="47" presetID="2" presetClass="entr" presetSubtype="12" dur="500" fill="hold" grpId="0" nodeType="clickEffect">
                                  <p:stCondLst>
                                    <p:cond delay="0"/>
                                  </p:stCondLst>
                                  <p:childTnLst>
                                    <p:set>
                                      <p:cBhvr>
                                        <p:cTn id="48" dur="1" fill="hold">
                                          <p:stCondLst>
                                            <p:cond delay="0"/>
                                          </p:stCondLst>
                                        </p:cTn>
                                        <p:tgtEl>
                                          <p:spTgt spid="8">
                                            <p:bg/>
                                          </p:spTgt>
                                        </p:tgtEl>
                                        <p:attrNameLst>
                                          <p:attrName>style.visibility</p:attrName>
                                        </p:attrNameLst>
                                      </p:cBhvr>
                                      <p:to>
                                        <p:strVal val="visible"/>
                                      </p:to>
                                    </p:set>
                                    <p:anim calcmode="lin" valueType="num">
                                      <p:cBhvr additive="base">
                                        <p:cTn id="49" dur="500" fill="hold"/>
                                        <p:tgtEl>
                                          <p:spTgt spid="8">
                                            <p:bg/>
                                          </p:spTgt>
                                        </p:tgtEl>
                                        <p:attrNameLst>
                                          <p:attrName>ppt_x</p:attrName>
                                        </p:attrNameLst>
                                      </p:cBhvr>
                                      <p:tavLst>
                                        <p:tav tm="0">
                                          <p:val>
                                            <p:strVal val="0-#ppt_w/2"/>
                                          </p:val>
                                        </p:tav>
                                        <p:tav tm="100000">
                                          <p:val>
                                            <p:strVal val="#ppt_x"/>
                                          </p:val>
                                        </p:tav>
                                      </p:tavLst>
                                    </p:anim>
                                    <p:anim calcmode="lin" valueType="num">
                                      <p:cBhvr additive="base">
                                        <p:cTn id="50" dur="500" fill="hold"/>
                                        <p:tgtEl>
                                          <p:spTgt spid="8">
                                            <p:bg/>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p:stCondLst>
                              <p:cond delay="0"/>
                            </p:stCondLst>
                            <p:childTnLst>
                              <p:par>
                                <p:cTn id="53" presetID="2" presetClass="entr" presetSubtype="12" dur="500" fill="hold" grpId="0" nodeType="clickEffect">
                                  <p:stCondLst>
                                    <p:cond delay="0"/>
                                  </p:stCondLst>
                                  <p:childTnLst>
                                    <p:set>
                                      <p:cBhvr>
                                        <p:cTn id="54" dur="1" fill="hold">
                                          <p:stCondLst>
                                            <p:cond delay="0"/>
                                          </p:stCondLst>
                                        </p:cTn>
                                        <p:tgtEl>
                                          <p:spTgt spid="8">
                                            <p:txEl>
                                              <p:pRg st="0" end="0"/>
                                            </p:txEl>
                                          </p:spTgt>
                                        </p:tgtEl>
                                        <p:attrNameLst>
                                          <p:attrName>style.visibility</p:attrName>
                                        </p:attrNameLst>
                                      </p:cBhvr>
                                      <p:to>
                                        <p:strVal val="visible"/>
                                      </p:to>
                                    </p:set>
                                    <p:anim calcmode="lin" valueType="num">
                                      <p:cBhvr additive="base">
                                        <p:cTn id="55"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p:stCondLst>
                              <p:cond delay="0"/>
                            </p:stCondLst>
                            <p:childTnLst>
                              <p:par>
                                <p:cTn id="59" presetID="2" presetClass="entr" presetSubtype="12" dur="500" fill="hold" grpId="0" nodeType="clickEffect">
                                  <p:stCondLst>
                                    <p:cond delay="0"/>
                                  </p:stCondLst>
                                  <p:childTnLst>
                                    <p:set>
                                      <p:cBhvr>
                                        <p:cTn id="60" dur="1" fill="hold">
                                          <p:stCondLst>
                                            <p:cond delay="0"/>
                                          </p:stCondLst>
                                        </p:cTn>
                                        <p:tgtEl>
                                          <p:spTgt spid="8">
                                            <p:txEl>
                                              <p:pRg st="1" end="1"/>
                                            </p:txEl>
                                          </p:spTgt>
                                        </p:tgtEl>
                                        <p:attrNameLst>
                                          <p:attrName>style.visibility</p:attrName>
                                        </p:attrNameLst>
                                      </p:cBhvr>
                                      <p:to>
                                        <p:strVal val="visible"/>
                                      </p:to>
                                    </p:set>
                                    <p:anim calcmode="lin" valueType="num">
                                      <p:cBhvr additive="base">
                                        <p:cTn id="61"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p:stCondLst>
                              <p:cond delay="0"/>
                            </p:stCondLst>
                            <p:childTnLst>
                              <p:par>
                                <p:cTn id="65" presetID="2" presetClass="entr" presetSubtype="12" dur="500" fill="hold" grpId="0" nodeType="clickEffect">
                                  <p:stCondLst>
                                    <p:cond delay="0"/>
                                  </p:stCondLst>
                                  <p:childTnLst>
                                    <p:set>
                                      <p:cBhvr>
                                        <p:cTn id="66" dur="1" fill="hold">
                                          <p:stCondLst>
                                            <p:cond delay="0"/>
                                          </p:stCondLst>
                                        </p:cTn>
                                        <p:tgtEl>
                                          <p:spTgt spid="8">
                                            <p:txEl>
                                              <p:pRg st="2" end="2"/>
                                            </p:txEl>
                                          </p:spTgt>
                                        </p:tgtEl>
                                        <p:attrNameLst>
                                          <p:attrName>style.visibility</p:attrName>
                                        </p:attrNameLst>
                                      </p:cBhvr>
                                      <p:to>
                                        <p:strVal val="visible"/>
                                      </p:to>
                                    </p:set>
                                    <p:anim calcmode="lin" valueType="num">
                                      <p:cBhvr additive="base">
                                        <p:cTn id="67"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p:stCondLst>
                              <p:cond delay="0"/>
                            </p:stCondLst>
                            <p:childTnLst>
                              <p:par>
                                <p:cTn id="71" presetID="2" presetClass="entr" presetSubtype="12" dur="500" fill="hold" grpId="0" nodeType="clickEffect">
                                  <p:stCondLst>
                                    <p:cond delay="0"/>
                                  </p:stCondLst>
                                  <p:childTnLst>
                                    <p:set>
                                      <p:cBhvr>
                                        <p:cTn id="72" dur="1" fill="hold">
                                          <p:stCondLst>
                                            <p:cond delay="0"/>
                                          </p:stCondLst>
                                        </p:cTn>
                                        <p:tgtEl>
                                          <p:spTgt spid="8">
                                            <p:txEl>
                                              <p:pRg st="3" end="3"/>
                                            </p:txEl>
                                          </p:spTgt>
                                        </p:tgtEl>
                                        <p:attrNameLst>
                                          <p:attrName>style.visibility</p:attrName>
                                        </p:attrNameLst>
                                      </p:cBhvr>
                                      <p:to>
                                        <p:strVal val="visible"/>
                                      </p:to>
                                    </p:set>
                                    <p:anim calcmode="lin" valueType="num">
                                      <p:cBhvr additive="base">
                                        <p:cTn id="73"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74"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p:stCondLst>
                              <p:cond delay="0"/>
                            </p:stCondLst>
                            <p:childTnLst>
                              <p:par>
                                <p:cTn id="77" presetID="2" presetClass="entr" presetSubtype="12" dur="500" fill="hold" grpId="0" nodeType="clickEffect">
                                  <p:stCondLst>
                                    <p:cond delay="0"/>
                                  </p:stCondLst>
                                  <p:childTnLst>
                                    <p:set>
                                      <p:cBhvr>
                                        <p:cTn id="78" dur="1" fill="hold">
                                          <p:stCondLst>
                                            <p:cond delay="0"/>
                                          </p:stCondLst>
                                        </p:cTn>
                                        <p:tgtEl>
                                          <p:spTgt spid="8">
                                            <p:txEl>
                                              <p:pRg st="4" end="4"/>
                                            </p:txEl>
                                          </p:spTgt>
                                        </p:tgtEl>
                                        <p:attrNameLst>
                                          <p:attrName>style.visibility</p:attrName>
                                        </p:attrNameLst>
                                      </p:cBhvr>
                                      <p:to>
                                        <p:strVal val="visible"/>
                                      </p:to>
                                    </p:set>
                                    <p:anim calcmode="lin" valueType="num">
                                      <p:cBhvr additive="base">
                                        <p:cTn id="79"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p:stCondLst>
                              <p:cond delay="0"/>
                            </p:stCondLst>
                            <p:childTnLst>
                              <p:par>
                                <p:cTn id="83" presetID="17" presetClass="entr" presetSubtype="8" dur="500" fill="hold" nodeType="clickEffect">
                                  <p:stCondLst>
                                    <p:cond delay="0"/>
                                  </p:stCondLst>
                                  <p:childTnLst>
                                    <p:set>
                                      <p:cBhvr>
                                        <p:cTn id="84" dur="1" fill="hold">
                                          <p:stCondLst>
                                            <p:cond delay="0"/>
                                          </p:stCondLst>
                                        </p:cTn>
                                        <p:tgtEl>
                                          <p:spTgt spid="9"/>
                                        </p:tgtEl>
                                        <p:attrNameLst>
                                          <p:attrName>style.visibility</p:attrName>
                                        </p:attrNameLst>
                                      </p:cBhvr>
                                      <p:to>
                                        <p:strVal val="visible"/>
                                      </p:to>
                                    </p:set>
                                    <p:anim calcmode="lin" valueType="num">
                                      <p:cBhvr>
                                        <p:cTn id="85" dur="500" fill="hold"/>
                                        <p:tgtEl>
                                          <p:spTgt spid="9"/>
                                        </p:tgtEl>
                                        <p:attrNameLst>
                                          <p:attrName>ppt_x</p:attrName>
                                        </p:attrNameLst>
                                      </p:cBhvr>
                                      <p:tavLst>
                                        <p:tav tm="0">
                                          <p:val>
                                            <p:strVal val="#ppt_x-#ppt_w/2"/>
                                          </p:val>
                                        </p:tav>
                                        <p:tav tm="100000">
                                          <p:val>
                                            <p:strVal val="#ppt_x"/>
                                          </p:val>
                                        </p:tav>
                                      </p:tavLst>
                                    </p:anim>
                                    <p:anim calcmode="lin" valueType="num">
                                      <p:cBhvr>
                                        <p:cTn id="86" dur="500" fill="hold"/>
                                        <p:tgtEl>
                                          <p:spTgt spid="9"/>
                                        </p:tgtEl>
                                        <p:attrNameLst>
                                          <p:attrName>ppt_y</p:attrName>
                                        </p:attrNameLst>
                                      </p:cBhvr>
                                      <p:tavLst>
                                        <p:tav tm="0">
                                          <p:val>
                                            <p:strVal val="#ppt_y"/>
                                          </p:val>
                                        </p:tav>
                                        <p:tav tm="100000">
                                          <p:val>
                                            <p:strVal val="#ppt_y"/>
                                          </p:val>
                                        </p:tav>
                                      </p:tavLst>
                                    </p:anim>
                                    <p:anim calcmode="lin" valueType="num">
                                      <p:cBhvr>
                                        <p:cTn id="87" dur="500" fill="hold"/>
                                        <p:tgtEl>
                                          <p:spTgt spid="9"/>
                                        </p:tgtEl>
                                        <p:attrNameLst>
                                          <p:attrName>ppt_w</p:attrName>
                                        </p:attrNameLst>
                                      </p:cBhvr>
                                      <p:tavLst>
                                        <p:tav tm="0">
                                          <p:val>
                                            <p:fltVal val="0"/>
                                          </p:val>
                                        </p:tav>
                                        <p:tav tm="100000">
                                          <p:val>
                                            <p:strVal val="#ppt_w"/>
                                          </p:val>
                                        </p:tav>
                                      </p:tavLst>
                                    </p:anim>
                                    <p:anim calcmode="lin" valueType="num">
                                      <p:cBhvr>
                                        <p:cTn id="88" dur="500" fill="hold"/>
                                        <p:tgtEl>
                                          <p:spTgt spid="9"/>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8" grpId="0" uiExpand="1" build="p" animBg="1"/>
    </p:bldLst>
  </p:timing>
</p:sld>
</file>

<file path=ppt/slides/slide3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Модель Харрісона-Руззо-Ульмана </a:t>
            </a:r>
            <a:br>
              <a:rPr lang="uk-UA" smtClean="0"/>
            </a:br>
            <a:r>
              <a:rPr lang="uk-UA" smtClean="0"/>
              <a:t>(</a:t>
            </a:r>
            <a:r>
              <a:rPr lang="en-US" smtClean="0"/>
              <a:t>Harrison-Ruzzo-Ulman, HRU)</a:t>
            </a:r>
            <a:endParaRPr lang="uk-UA"/>
          </a:p>
        </p:txBody>
      </p:sp>
      <p:sp>
        <p:nvSpPr>
          <p:cNvPr id="3" name="Объект 2"/>
          <p:cNvSpPr>
            <a:spLocks noGrp="1"/>
          </p:cNvSpPr>
          <p:nvPr>
            <p:ph idx="1"/>
          </p:nvPr>
        </p:nvSpPr>
        <p:spPr/>
        <p:txBody>
          <a:bodyPr/>
          <a:lstStyle/>
          <a:p>
            <a:r>
              <a:rPr lang="en-US" b="1" smtClean="0"/>
              <a:t>Q</a:t>
            </a:r>
            <a:r>
              <a:rPr lang="ru-RU" b="1" baseline="-25000" smtClean="0"/>
              <a:t>0</a:t>
            </a:r>
            <a:r>
              <a:rPr lang="en-US" b="1" smtClean="0"/>
              <a:t> </a:t>
            </a:r>
            <a:r>
              <a:rPr lang="en-US" smtClean="0"/>
              <a:t>= (</a:t>
            </a:r>
            <a:r>
              <a:rPr lang="en-US" b="1" i="1" smtClean="0"/>
              <a:t>S</a:t>
            </a:r>
            <a:r>
              <a:rPr lang="ru-RU" b="1" baseline="-25000" smtClean="0"/>
              <a:t>0</a:t>
            </a:r>
            <a:r>
              <a:rPr lang="en-US" smtClean="0"/>
              <a:t>,</a:t>
            </a:r>
            <a:r>
              <a:rPr lang="en-US" b="1" i="1" smtClean="0"/>
              <a:t>O</a:t>
            </a:r>
            <a:r>
              <a:rPr lang="ru-RU" b="1" baseline="-25000" smtClean="0"/>
              <a:t>0</a:t>
            </a:r>
            <a:r>
              <a:rPr lang="en-US" smtClean="0"/>
              <a:t>,</a:t>
            </a:r>
            <a:r>
              <a:rPr lang="en-US" b="1" smtClean="0"/>
              <a:t>A</a:t>
            </a:r>
            <a:r>
              <a:rPr lang="ru-RU" b="1" baseline="-25000" smtClean="0"/>
              <a:t>0</a:t>
            </a:r>
            <a:r>
              <a:rPr lang="en-US" smtClean="0"/>
              <a:t>)</a:t>
            </a:r>
            <a:r>
              <a:rPr lang="ru-RU" smtClean="0"/>
              <a:t> </a:t>
            </a:r>
            <a:r>
              <a:rPr lang="ru-RU" smtClean="0">
                <a:sym typeface="Symbol"/>
              </a:rPr>
              <a:t></a:t>
            </a:r>
            <a:r>
              <a:rPr lang="en-US" b="1" smtClean="0"/>
              <a:t> Q</a:t>
            </a:r>
            <a:r>
              <a:rPr lang="ru-RU" b="1" baseline="-25000" smtClean="0"/>
              <a:t>1</a:t>
            </a:r>
            <a:r>
              <a:rPr lang="en-US" b="1" smtClean="0"/>
              <a:t> </a:t>
            </a:r>
            <a:r>
              <a:rPr lang="en-US" smtClean="0"/>
              <a:t>= (</a:t>
            </a:r>
            <a:r>
              <a:rPr lang="en-US" b="1" i="1" smtClean="0"/>
              <a:t>S</a:t>
            </a:r>
            <a:r>
              <a:rPr lang="ru-RU" b="1" baseline="-25000" smtClean="0"/>
              <a:t>1</a:t>
            </a:r>
            <a:r>
              <a:rPr lang="en-US" smtClean="0"/>
              <a:t>,</a:t>
            </a:r>
            <a:r>
              <a:rPr lang="en-US" b="1" i="1" smtClean="0"/>
              <a:t>O</a:t>
            </a:r>
            <a:r>
              <a:rPr lang="ru-RU" b="1" baseline="-25000" smtClean="0"/>
              <a:t>1</a:t>
            </a:r>
            <a:r>
              <a:rPr lang="en-US" smtClean="0"/>
              <a:t>,</a:t>
            </a:r>
            <a:r>
              <a:rPr lang="en-US" b="1" smtClean="0"/>
              <a:t>A</a:t>
            </a:r>
            <a:r>
              <a:rPr lang="ru-RU" b="1" baseline="-25000" smtClean="0"/>
              <a:t>1</a:t>
            </a:r>
            <a:r>
              <a:rPr lang="en-US" smtClean="0"/>
              <a:t>)</a:t>
            </a:r>
            <a:endParaRPr lang="ru-RU" altLang="ru-RU" smtClean="0"/>
          </a:p>
          <a:p>
            <a:endParaRPr lang="ru-RU" smtClean="0"/>
          </a:p>
          <a:p>
            <a:pPr algn="just"/>
            <a:r>
              <a:rPr lang="ru-RU" smtClean="0"/>
              <a:t>Стан системи з початковою конфігурацією </a:t>
            </a:r>
            <a:r>
              <a:rPr lang="en-US" b="1" smtClean="0"/>
              <a:t>Q</a:t>
            </a:r>
            <a:r>
              <a:rPr lang="ru-RU" b="1" baseline="-25000" smtClean="0"/>
              <a:t>0</a:t>
            </a:r>
            <a:r>
              <a:rPr lang="ru-RU" smtClean="0"/>
              <a:t> безпечна по праву r, якщо не існує (при певному наборі команд і умов їх виконання) послідовності запитів до системи, яка призводить до запису права r в ячейку </a:t>
            </a:r>
            <a:r>
              <a:rPr lang="en-US" b="1" smtClean="0"/>
              <a:t>A</a:t>
            </a:r>
            <a:r>
              <a:rPr lang="ru-RU" b="1" baseline="-25000" smtClean="0"/>
              <a:t>0</a:t>
            </a:r>
            <a:r>
              <a:rPr lang="ru-RU" smtClean="0"/>
              <a:t>[s,o], якого раніше там не було. </a:t>
            </a:r>
          </a:p>
          <a:p>
            <a:pPr algn="just"/>
            <a:r>
              <a:rPr lang="ru-RU" smtClean="0"/>
              <a:t>Для моделі HRU проблема безпеки вирішувана для моно-операційних систем, в загальному випадку - не розв'язна</a:t>
            </a:r>
            <a:endParaRPr lang="uk-UA"/>
          </a:p>
        </p:txBody>
      </p:sp>
    </p:spTree>
    <p:extLst>
      <p:ext uri="{BB962C8B-B14F-4D97-AF65-F5344CB8AC3E}">
        <p14:creationId xmlns:p14="http://schemas.microsoft.com/office/powerpoint/2010/main" val="819322180"/>
      </p:ext>
    </p:extLst>
  </p:cSld>
  <p:clrMapOvr>
    <a:masterClrMapping/>
  </p:clrMapOvr>
  <p:transition/>
  <p:timing/>
</p:sld>
</file>

<file path=ppt/slides/slide3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838200" y="640195"/>
            <a:ext cx="10515600" cy="1325563"/>
          </a:xfrm>
        </p:spPr>
        <p:txBody>
          <a:bodyPr>
            <a:normAutofit fontScale="90000"/>
          </a:bodyPr>
          <a:lstStyle/>
          <a:p>
            <a:r>
              <a:rPr lang="uk-UA" smtClean="0"/>
              <a:t>Модель Харрісона-Руззо-Ульмана </a:t>
            </a:r>
            <a:br>
              <a:rPr lang="uk-UA" smtClean="0"/>
            </a:br>
            <a:r>
              <a:rPr lang="uk-UA" smtClean="0"/>
              <a:t>(</a:t>
            </a:r>
            <a:r>
              <a:rPr lang="en-US" smtClean="0"/>
              <a:t>Harrison-Ruzzo-Ulman, HRU)</a:t>
            </a:r>
            <a:br>
              <a:rPr lang="uk-UA" smtClean="0"/>
            </a:br>
            <a:endParaRPr lang="uk-UA"/>
          </a:p>
        </p:txBody>
      </p:sp>
      <p:sp>
        <p:nvSpPr>
          <p:cNvPr id="3" name="Объект 2"/>
          <p:cNvSpPr>
            <a:spLocks noGrp="1"/>
          </p:cNvSpPr>
          <p:nvPr>
            <p:ph idx="1"/>
          </p:nvPr>
        </p:nvSpPr>
        <p:spPr>
          <a:xfrm>
            <a:off x="699654" y="3259570"/>
            <a:ext cx="10515600" cy="2619375"/>
          </a:xfrm>
        </p:spPr>
        <p:txBody>
          <a:bodyPr>
            <a:normAutofit fontScale="85000" lnSpcReduction="20000"/>
          </a:bodyPr>
          <a:lstStyle/>
          <a:p>
            <a:r>
              <a:rPr lang="ru-RU" smtClean="0"/>
              <a:t>Проблема «троянских програм»</a:t>
            </a:r>
          </a:p>
          <a:p>
            <a:r>
              <a:rPr lang="uk-UA" smtClean="0"/>
              <a:t>відсутність контролю за породженням потоків інформації, зокрема, контролю за породженням суб'єктів, наслідком чого можуть бути так звані "троянські" програми.</a:t>
            </a:r>
          </a:p>
          <a:p>
            <a:r>
              <a:rPr lang="uk-UA" smtClean="0"/>
              <a:t>У моделі </a:t>
            </a:r>
            <a:r>
              <a:rPr lang="en-US" smtClean="0"/>
              <a:t>HRU "</a:t>
            </a:r>
            <a:r>
              <a:rPr lang="uk-UA" smtClean="0"/>
              <a:t>правильність", легітимність ініційованих з об'єктів-джерел суб'єктів доступу ніяк не контролюється.</a:t>
            </a:r>
          </a:p>
          <a:p>
            <a:r>
              <a:rPr lang="uk-UA" smtClean="0"/>
              <a:t>В результаті, зловмисник в системі може здійснити неправомірний доступ до інформації на основі підміни властивостей суб'єктів доступу.</a:t>
            </a:r>
            <a:endParaRPr lang="uk-UA"/>
          </a:p>
        </p:txBody>
      </p:sp>
      <p:graphicFrame>
        <p:nvGraphicFramePr>
          <p:cNvPr id="5" name="Объект 4"/>
          <p:cNvGraphicFramePr>
            <a:graphicFrameLocks noChangeAspect="1"/>
          </p:cNvGraphicFramePr>
          <p:nvPr>
            <p:extLst>
              <p:ext uri="{D42A27DB-BD31-4B8C-83A1-F6EECF244321}">
                <p14:modId xmlns:p14="http://schemas.microsoft.com/office/powerpoint/2010/main" val="1098454249"/>
              </p:ext>
            </p:extLst>
          </p:nvPr>
        </p:nvGraphicFramePr>
        <p:xfrm>
          <a:off x="6778408" y="1618095"/>
          <a:ext cx="2144713" cy="1641475"/>
        </p:xfrm>
        <a:graphic>
          <a:graphicData uri="http://schemas.openxmlformats.org/presentationml/2006/ole">
            <mc:AlternateContent>
              <mc:Choice xmlns:v="urn:schemas-microsoft-com:vml" Requires="v">
                <p:oleObj spid="_x0000_s1038" name="ClipArt" r:id="rId3" imgW="2144713" imgH="1641475" progId="MS_ClipArt_Gallery.2">
                  <p:embed/>
                </p:oleObj>
              </mc:Choice>
              <mc:Fallback>
                <p:oleObj name="ClipArt" r:id="rId3" imgW="2144713" imgH="1641475" progId="MS_ClipArt_Gallery.2">
                  <p:embed/>
                  <p:pic>
                    <p:nvPicPr>
                      <p:cNvPr id="0" name="OLE substitute image"/>
                      <p:cNvPicPr/>
                      <p:nvPr/>
                    </p:nvPicPr>
                    <p:blipFill>
                      <a:blip r:embed="rId4">
                        <a:extLst>
                          <a:ext uri="{28A0092B-C50C-407E-A947-70E740481C1C}">
                            <a14:useLocalDpi xmlns:a14="http://schemas.microsoft.com/office/drawing/2010/main" val="0"/>
                          </a:ext>
                        </a:extLst>
                      </a:blip>
                      <a:stretch>
                        <a:fillRect/>
                      </a:stretch>
                    </p:blipFill>
                    <p:spPr>
                      <a:xfrm>
                        <a:off x="6778408" y="1618095"/>
                        <a:ext cx="2144713" cy="164147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60778242"/>
      </p:ext>
    </p:extLst>
  </p:cSld>
  <p:clrMapOvr>
    <a:masterClrMapping/>
  </p:clrMapOvr>
  <p:transition/>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1. Основні поняття безпеки</a:t>
            </a:r>
            <a:endParaRPr lang="uk-UA"/>
          </a:p>
        </p:txBody>
      </p:sp>
      <p:sp>
        <p:nvSpPr>
          <p:cNvPr id="3" name="Объект 2"/>
          <p:cNvSpPr>
            <a:spLocks noGrp="1"/>
          </p:cNvSpPr>
          <p:nvPr>
            <p:ph idx="1"/>
          </p:nvPr>
        </p:nvSpPr>
        <p:spPr>
          <a:xfrm>
            <a:off x="508000" y="2287411"/>
            <a:ext cx="11187289" cy="4248855"/>
          </a:xfrm>
        </p:spPr>
        <p:txBody>
          <a:bodyPr>
            <a:noAutofit/>
          </a:bodyPr>
          <a:lstStyle/>
          <a:p>
            <a:r>
              <a:rPr lang="uk-UA" sz="1400"/>
              <a:t>Інформаційна </a:t>
            </a:r>
            <a:r>
              <a:rPr lang="uk-UA" sz="1400" smtClean="0"/>
              <a:t>система (ІС) </a:t>
            </a:r>
            <a:r>
              <a:rPr lang="uk-UA" sz="1400"/>
              <a:t>– сукупність технічного, програмного та організаційного забезпечення для задоволення інформаційних потреб в рамках певної предметної області. </a:t>
            </a:r>
            <a:endParaRPr lang="uk-UA" sz="1400" smtClean="0"/>
          </a:p>
          <a:p>
            <a:r>
              <a:rPr lang="uk-UA" sz="1400" i="1" smtClean="0"/>
              <a:t>Безпека ІС </a:t>
            </a:r>
            <a:r>
              <a:rPr lang="uk-UA" sz="1400" smtClean="0"/>
              <a:t>стає необхідною умовою їх подальшого розвитку.</a:t>
            </a:r>
          </a:p>
          <a:p>
            <a:r>
              <a:rPr lang="uk-UA" sz="1400" smtClean="0"/>
              <a:t>Для кожного випадку визначення безпеки означає специфікацію політики безпеки, тобто множину бажаних цілей. </a:t>
            </a:r>
          </a:p>
          <a:p>
            <a:r>
              <a:rPr lang="uk-UA" sz="1400" smtClean="0"/>
              <a:t>Безпека об'єкта (інформація</a:t>
            </a:r>
            <a:r>
              <a:rPr lang="uk-UA" sz="1400"/>
              <a:t>, дані, </a:t>
            </a:r>
            <a:r>
              <a:rPr lang="uk-UA" sz="1400" smtClean="0"/>
              <a:t>програми, ресурси тощо) проявляється через безпеку його найбільш важливих властивостей або властивостей структурних складових, як протидія на заданому рівні спробами нанести шкоду функціонуванню об'єкта.</a:t>
            </a:r>
          </a:p>
          <a:p>
            <a:r>
              <a:rPr lang="uk-UA" sz="1400" smtClean="0"/>
              <a:t>Однією з важливих структурних складових багатьох обʼєктів безпеки є інформація (або діяльність, предметом якої є інформація).</a:t>
            </a:r>
          </a:p>
          <a:p>
            <a:r>
              <a:rPr lang="ru-RU" sz="1400"/>
              <a:t>Широко поширене в даний час </a:t>
            </a:r>
            <a:r>
              <a:rPr lang="ru-RU" sz="1400" smtClean="0"/>
              <a:t>є поняття </a:t>
            </a:r>
            <a:r>
              <a:rPr lang="ru-RU" sz="1400" b="1"/>
              <a:t>інформаційна </a:t>
            </a:r>
            <a:r>
              <a:rPr lang="ru-RU" sz="1400" b="1" smtClean="0"/>
              <a:t>безпека (</a:t>
            </a:r>
            <a:r>
              <a:rPr lang="uk-UA" sz="1400" b="1" smtClean="0"/>
              <a:t>information security</a:t>
            </a:r>
            <a:r>
              <a:rPr lang="ru-RU" sz="1400" b="1" smtClean="0"/>
              <a:t>) </a:t>
            </a:r>
            <a:r>
              <a:rPr lang="ru-RU" sz="1400"/>
              <a:t>підкреслює важливість інформації в сучасному </a:t>
            </a:r>
            <a:r>
              <a:rPr lang="ru-RU" sz="1400" smtClean="0"/>
              <a:t>суспільстві</a:t>
            </a:r>
            <a:endParaRPr lang="ru-RU" sz="1400"/>
          </a:p>
          <a:p>
            <a:r>
              <a:rPr lang="ru-RU" sz="1400" b="1"/>
              <a:t>Під інформаційною безпекою </a:t>
            </a:r>
            <a:r>
              <a:rPr lang="ru-RU" sz="1400"/>
              <a:t>будемо розуміти захищеність інформації і підтримуючої інфраструктури від випадкових або преднавмисних впливів природного або штучного характеру, втручання в нормальний процес її </a:t>
            </a:r>
            <a:r>
              <a:rPr lang="ru-RU" sz="1400" smtClean="0"/>
              <a:t>функціонування, нанесенням </a:t>
            </a:r>
            <a:r>
              <a:rPr lang="ru-RU" sz="1400"/>
              <a:t>шкоди власникам або користувачам інформації і підтримувальної </a:t>
            </a:r>
            <a:r>
              <a:rPr lang="ru-RU" sz="1400" smtClean="0"/>
              <a:t>інфраструктури,.</a:t>
            </a:r>
            <a:endParaRPr lang="uk-UA" sz="1400"/>
          </a:p>
          <a:p>
            <a:endParaRPr lang="uk-UA" sz="1400" smtClean="0"/>
          </a:p>
        </p:txBody>
      </p:sp>
    </p:spTree>
    <p:extLst>
      <p:ext uri="{BB962C8B-B14F-4D97-AF65-F5344CB8AC3E}">
        <p14:creationId xmlns:p14="http://schemas.microsoft.com/office/powerpoint/2010/main" val="3064731909"/>
      </p:ext>
    </p:extLst>
  </p:cSld>
  <p:clrMapOvr>
    <a:masterClrMapping/>
  </p:clrMapOvr>
  <p:transition/>
  <p:timing/>
</p:sld>
</file>

<file path=ppt/slides/slide4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Объект 2"/>
          <p:cNvSpPr>
            <a:spLocks noGrp="1"/>
          </p:cNvSpPr>
          <p:nvPr>
            <p:ph idx="1"/>
          </p:nvPr>
        </p:nvSpPr>
        <p:spPr>
          <a:xfrm>
            <a:off x="959319" y="1853911"/>
            <a:ext cx="10515600" cy="4351338"/>
          </a:xfrm>
        </p:spPr>
        <p:txBody>
          <a:bodyPr/>
          <a:lstStyle/>
          <a:p>
            <a:pPr marL="0" indent="0">
              <a:buNone/>
            </a:pPr>
            <a:endParaRPr lang="ru-RU"/>
          </a:p>
        </p:txBody>
      </p:sp>
      <p:sp>
        <p:nvSpPr>
          <p:cNvPr id="5" name="Номер слайда 4"/>
          <p:cNvSpPr>
            <a:spLocks noGrp="1"/>
          </p:cNvSpPr>
          <p:nvPr>
            <p:ph type="sldNum" sz="quarter" idx="11"/>
          </p:nvPr>
        </p:nvSpPr>
        <p:spPr/>
        <p:txBody>
          <a:bodyPr/>
          <a:lstStyle/>
          <a:p>
            <a:pPr>
              <a:defRPr/>
            </a:pPr>
            <a:endParaRPr lang="ru-RU" smtClean="0"/>
          </a:p>
          <a:p>
            <a:pPr>
              <a:defRPr/>
            </a:pPr>
            <a:fld id="{B52212F9-A0B8-4161-84F9-BBFFE6137F88}" type="slidenum">
              <a:rPr lang="ru-RU" smtClean="0"/>
              <a:pPr>
                <a:defRPr/>
              </a:pPr>
              <a:t>40</a:t>
            </a:fld>
            <a:endParaRPr lang="ru-RU"/>
          </a:p>
        </p:txBody>
      </p:sp>
      <p:sp>
        <p:nvSpPr>
          <p:cNvPr id="24" name="Text Box 22"/>
          <p:cNvSpPr txBox="1">
            <a:spLocks noChangeArrowheads="1"/>
          </p:cNvSpPr>
          <p:nvPr/>
        </p:nvSpPr>
        <p:spPr bwMode="auto">
          <a:xfrm>
            <a:off x="977740" y="1825422"/>
            <a:ext cx="3311525" cy="4268788"/>
          </a:xfrm>
          <a:prstGeom prst="rect">
            <a:avLst/>
          </a:prstGeom>
          <a:solidFill>
            <a:srgbClr val="0070C0"/>
          </a:solidFill>
          <a:ln w="9525">
            <a:solidFill>
              <a:srgbClr val="CCFF66"/>
            </a:solidFill>
            <a:miter lim="800000"/>
          </a:ln>
        </p:spPr>
        <p:txBody>
          <a:bodyPr>
            <a:spAutoFit/>
          </a:bodyP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l" eaLnBrk="1" hangingPunct="1">
              <a:lnSpc>
                <a:spcPct val="65000"/>
              </a:lnSpc>
              <a:spcBef>
                <a:spcPct val="20000"/>
              </a:spcBef>
            </a:pPr>
            <a:r>
              <a:rPr lang="en-US" altLang="ru-RU" sz="1800" u="none">
                <a:solidFill>
                  <a:srgbClr val="FFFF99"/>
                </a:solidFill>
              </a:rPr>
              <a:t>Command</a:t>
            </a:r>
            <a:r>
              <a:rPr lang="en-US" altLang="ru-RU" sz="1800" b="0" u="none">
                <a:solidFill>
                  <a:schemeClr val="bg1"/>
                </a:solidFill>
              </a:rPr>
              <a:t> </a:t>
            </a:r>
            <a:r>
              <a:rPr lang="ru-RU" altLang="ru-RU" sz="1800" b="0" u="none">
                <a:solidFill>
                  <a:schemeClr val="bg1"/>
                </a:solidFill>
              </a:rPr>
              <a:t>"</a:t>
            </a:r>
            <a:r>
              <a:rPr lang="ru-RU" altLang="ru-RU" sz="1800" b="0" u="none">
                <a:solidFill>
                  <a:srgbClr val="FFCCFF"/>
                </a:solidFill>
                <a:sym typeface="Symbol" pitchFamily="18" charset="2"/>
              </a:rPr>
              <a:t>создать файл“</a:t>
            </a:r>
            <a:r>
              <a:rPr lang="en-US" altLang="ru-RU" sz="1800" b="0" u="none">
                <a:solidFill>
                  <a:srgbClr val="FFCCFF"/>
                </a:solidFill>
                <a:sym typeface="Symbol" pitchFamily="18" charset="2"/>
              </a:rPr>
              <a:t> </a:t>
            </a:r>
            <a:r>
              <a:rPr lang="ru-RU" altLang="ru-RU" sz="1800" b="0" u="none">
                <a:solidFill>
                  <a:srgbClr val="FFCCFF"/>
                </a:solidFill>
                <a:sym typeface="Symbol" pitchFamily="18" charset="2"/>
              </a:rPr>
              <a:t>(</a:t>
            </a:r>
            <a:r>
              <a:rPr lang="en-US" altLang="ru-RU" sz="2000" i="1" u="none">
                <a:solidFill>
                  <a:srgbClr val="FFCCCC"/>
                </a:solidFill>
              </a:rPr>
              <a:t>s</a:t>
            </a:r>
            <a:r>
              <a:rPr lang="ru-RU" altLang="ru-RU" sz="2000" u="none" baseline="-25000">
                <a:solidFill>
                  <a:srgbClr val="FFCCCC"/>
                </a:solidFill>
              </a:rPr>
              <a:t>2</a:t>
            </a:r>
            <a:r>
              <a:rPr lang="en-US" altLang="ru-RU" sz="1800" i="1" u="none">
                <a:solidFill>
                  <a:srgbClr val="FFCCFF"/>
                </a:solidFill>
              </a:rPr>
              <a:t>,</a:t>
            </a:r>
            <a:r>
              <a:rPr lang="en-US" altLang="ru-RU" sz="1800" i="1" u="none">
                <a:solidFill>
                  <a:srgbClr val="FF0066"/>
                </a:solidFill>
              </a:rPr>
              <a:t>f</a:t>
            </a:r>
            <a:r>
              <a:rPr lang="ru-RU" altLang="ru-RU" sz="1800" b="0" u="none">
                <a:solidFill>
                  <a:srgbClr val="FFCCFF"/>
                </a:solidFill>
                <a:sym typeface="Symbol" pitchFamily="18" charset="2"/>
              </a:rPr>
              <a:t>)</a:t>
            </a:r>
            <a:r>
              <a:rPr lang="en-US" altLang="ru-RU" sz="1800" u="none">
                <a:solidFill>
                  <a:srgbClr val="FFFF99"/>
                </a:solidFill>
                <a:sym typeface="Symbol" pitchFamily="18" charset="2"/>
              </a:rPr>
              <a:t>:</a:t>
            </a:r>
            <a:endParaRPr lang="en-US" altLang="ru-RU" sz="1800" u="none">
              <a:solidFill>
                <a:srgbClr val="FFFF99"/>
              </a:solidFill>
            </a:endParaRPr>
          </a:p>
          <a:p>
            <a:pPr algn="l" eaLnBrk="1" hangingPunct="1">
              <a:lnSpc>
                <a:spcPct val="65000"/>
              </a:lnSpc>
              <a:spcBef>
                <a:spcPct val="20000"/>
              </a:spcBef>
            </a:pPr>
            <a:r>
              <a:rPr lang="en-US" altLang="ru-RU" sz="1800" i="1" u="none">
                <a:solidFill>
                  <a:srgbClr val="FFCCFF"/>
                </a:solidFill>
              </a:rPr>
              <a:t> </a:t>
            </a:r>
            <a:r>
              <a:rPr lang="en-US" altLang="ru-RU" sz="1800" b="0" u="none">
                <a:solidFill>
                  <a:srgbClr val="FFFF99"/>
                </a:solidFill>
              </a:rPr>
              <a:t>if</a:t>
            </a:r>
            <a:r>
              <a:rPr lang="en-US" altLang="ru-RU" sz="1800" i="1" u="none">
                <a:solidFill>
                  <a:srgbClr val="FFCCFF"/>
                </a:solidFill>
              </a:rPr>
              <a:t> write </a:t>
            </a:r>
            <a:r>
              <a:rPr lang="en-US" altLang="ru-RU" sz="1800" b="0" u="none">
                <a:solidFill>
                  <a:srgbClr val="FFFF99"/>
                </a:solidFill>
                <a:sym typeface="Symbol" pitchFamily="18" charset="2"/>
              </a:rPr>
              <a:t></a:t>
            </a:r>
            <a:r>
              <a:rPr lang="en-US" altLang="ru-RU" sz="1800" b="0" u="none">
                <a:solidFill>
                  <a:srgbClr val="FFCCFF"/>
                </a:solidFill>
              </a:rPr>
              <a:t> [</a:t>
            </a:r>
            <a:r>
              <a:rPr lang="en-US" altLang="ru-RU" sz="1800" i="1" u="none">
                <a:solidFill>
                  <a:srgbClr val="FFCCFF"/>
                </a:solidFill>
              </a:rPr>
              <a:t>s</a:t>
            </a:r>
            <a:r>
              <a:rPr lang="ru-RU" altLang="ru-RU" sz="2000" u="none" baseline="-25000">
                <a:solidFill>
                  <a:srgbClr val="FFCCCC"/>
                </a:solidFill>
              </a:rPr>
              <a:t>2</a:t>
            </a:r>
            <a:r>
              <a:rPr lang="en-US" altLang="ru-RU" sz="1800" i="1" u="none">
                <a:solidFill>
                  <a:srgbClr val="FFCCFF"/>
                </a:solidFill>
              </a:rPr>
              <a:t>, o</a:t>
            </a:r>
            <a:r>
              <a:rPr lang="ru-RU" altLang="ru-RU" sz="2000" u="none" baseline="-25000">
                <a:solidFill>
                  <a:srgbClr val="FFCCCC"/>
                </a:solidFill>
              </a:rPr>
              <a:t>2</a:t>
            </a:r>
            <a:r>
              <a:rPr lang="en-US" altLang="ru-RU" sz="1800" b="0" u="none">
                <a:solidFill>
                  <a:srgbClr val="FFCCFF"/>
                </a:solidFill>
              </a:rPr>
              <a:t>]</a:t>
            </a:r>
            <a:r>
              <a:rPr lang="en-US" altLang="ru-RU" sz="1800" b="0" u="none">
                <a:solidFill>
                  <a:srgbClr val="FFFFFF"/>
                </a:solidFill>
              </a:rPr>
              <a:t> </a:t>
            </a:r>
            <a:r>
              <a:rPr lang="en-US" altLang="ru-RU" sz="1800" u="none">
                <a:solidFill>
                  <a:srgbClr val="FFFF99"/>
                </a:solidFill>
                <a:sym typeface="Symbol" pitchFamily="18" charset="2"/>
              </a:rPr>
              <a:t>;</a:t>
            </a:r>
          </a:p>
          <a:p>
            <a:pPr algn="l" eaLnBrk="1" hangingPunct="1">
              <a:lnSpc>
                <a:spcPct val="70000"/>
              </a:lnSpc>
              <a:spcBef>
                <a:spcPct val="20000"/>
              </a:spcBef>
            </a:pPr>
            <a:r>
              <a:rPr lang="en-US" altLang="ru-RU" sz="1800" i="1" u="none">
                <a:solidFill>
                  <a:srgbClr val="FFCCFF"/>
                </a:solidFill>
              </a:rPr>
              <a:t> </a:t>
            </a:r>
            <a:r>
              <a:rPr lang="en-US" altLang="ru-RU" sz="1800" b="0" u="none">
                <a:solidFill>
                  <a:srgbClr val="FFFF99"/>
                </a:solidFill>
              </a:rPr>
              <a:t>then</a:t>
            </a:r>
            <a:endParaRPr lang="en-US" altLang="ru-RU" sz="1800" i="1" u="none">
              <a:solidFill>
                <a:srgbClr val="FFCCFF"/>
              </a:solidFill>
            </a:endParaRPr>
          </a:p>
          <a:p>
            <a:pPr algn="l" eaLnBrk="1" hangingPunct="1">
              <a:lnSpc>
                <a:spcPct val="65000"/>
              </a:lnSpc>
              <a:spcBef>
                <a:spcPct val="20000"/>
              </a:spcBef>
            </a:pPr>
            <a:r>
              <a:rPr lang="en-US" altLang="ru-RU" sz="1800" i="1" u="none">
                <a:solidFill>
                  <a:srgbClr val="FFCCFF"/>
                </a:solidFill>
              </a:rPr>
              <a:t>     Create object</a:t>
            </a:r>
            <a:r>
              <a:rPr lang="en-US" altLang="ru-RU" sz="1800" b="0" u="none">
                <a:solidFill>
                  <a:srgbClr val="FFCCFF"/>
                </a:solidFill>
              </a:rPr>
              <a:t> </a:t>
            </a:r>
            <a:r>
              <a:rPr lang="en-US" altLang="ru-RU" sz="1800" i="1" u="none">
                <a:solidFill>
                  <a:srgbClr val="FF0066"/>
                </a:solidFill>
              </a:rPr>
              <a:t>f</a:t>
            </a:r>
            <a:r>
              <a:rPr lang="en-US" altLang="ru-RU" sz="1800" i="1" u="none">
                <a:solidFill>
                  <a:srgbClr val="FFFFCC"/>
                </a:solidFill>
              </a:rPr>
              <a:t> </a:t>
            </a:r>
            <a:r>
              <a:rPr lang="en-US" altLang="ru-RU" sz="1800" u="none">
                <a:solidFill>
                  <a:srgbClr val="FFFF99"/>
                </a:solidFill>
                <a:sym typeface="Symbol" pitchFamily="18" charset="2"/>
              </a:rPr>
              <a:t>;</a:t>
            </a:r>
          </a:p>
          <a:p>
            <a:pPr algn="l" eaLnBrk="1" hangingPunct="1">
              <a:lnSpc>
                <a:spcPct val="65000"/>
              </a:lnSpc>
              <a:spcBef>
                <a:spcPct val="20000"/>
              </a:spcBef>
            </a:pPr>
            <a:r>
              <a:rPr lang="ru-RU" altLang="ru-RU" sz="1800" i="1" u="none">
                <a:solidFill>
                  <a:srgbClr val="FFCCFF"/>
                </a:solidFill>
              </a:rPr>
              <a:t>   </a:t>
            </a:r>
            <a:r>
              <a:rPr lang="en-US" altLang="ru-RU" sz="1800" i="1" u="none">
                <a:solidFill>
                  <a:srgbClr val="FFCCFF"/>
                </a:solidFill>
              </a:rPr>
              <a:t>  Enter "read" into</a:t>
            </a:r>
            <a:r>
              <a:rPr lang="en-US" altLang="ru-RU" sz="1800" i="1" u="none">
                <a:solidFill>
                  <a:srgbClr val="FFFFCC"/>
                </a:solidFill>
              </a:rPr>
              <a:t> </a:t>
            </a:r>
            <a:r>
              <a:rPr lang="en-US" altLang="ru-RU" sz="1800" b="0" u="none">
                <a:solidFill>
                  <a:srgbClr val="FFCCFF"/>
                </a:solidFill>
              </a:rPr>
              <a:t>[</a:t>
            </a:r>
            <a:r>
              <a:rPr lang="en-US" altLang="ru-RU" sz="1800" i="1" u="none">
                <a:solidFill>
                  <a:srgbClr val="FFCCFF"/>
                </a:solidFill>
              </a:rPr>
              <a:t>s</a:t>
            </a:r>
            <a:r>
              <a:rPr lang="ru-RU" altLang="ru-RU" sz="2000" u="none" baseline="-25000">
                <a:solidFill>
                  <a:srgbClr val="FFCCCC"/>
                </a:solidFill>
              </a:rPr>
              <a:t>2</a:t>
            </a:r>
            <a:r>
              <a:rPr lang="en-US" altLang="ru-RU" sz="1800" i="1" u="none">
                <a:solidFill>
                  <a:srgbClr val="FFCCFF"/>
                </a:solidFill>
              </a:rPr>
              <a:t>, </a:t>
            </a:r>
            <a:r>
              <a:rPr lang="en-US" altLang="ru-RU" sz="1800" i="1" u="none">
                <a:solidFill>
                  <a:srgbClr val="FF0066"/>
                </a:solidFill>
              </a:rPr>
              <a:t>f </a:t>
            </a:r>
            <a:r>
              <a:rPr lang="en-US" altLang="ru-RU" sz="1800" b="0" u="none">
                <a:solidFill>
                  <a:srgbClr val="FFCCFF"/>
                </a:solidFill>
              </a:rPr>
              <a:t>]</a:t>
            </a:r>
            <a:r>
              <a:rPr lang="en-US" altLang="ru-RU" sz="1800" b="0" u="none">
                <a:solidFill>
                  <a:srgbClr val="FFFFFF"/>
                </a:solidFill>
              </a:rPr>
              <a:t> </a:t>
            </a:r>
            <a:r>
              <a:rPr lang="en-US" altLang="ru-RU" sz="1800" u="none">
                <a:solidFill>
                  <a:srgbClr val="FFFF99"/>
                </a:solidFill>
                <a:sym typeface="Symbol" pitchFamily="18" charset="2"/>
              </a:rPr>
              <a:t>;</a:t>
            </a:r>
          </a:p>
          <a:p>
            <a:pPr algn="l" eaLnBrk="1" hangingPunct="1">
              <a:lnSpc>
                <a:spcPct val="65000"/>
              </a:lnSpc>
              <a:spcBef>
                <a:spcPct val="20000"/>
              </a:spcBef>
            </a:pPr>
            <a:r>
              <a:rPr lang="en-US" altLang="ru-RU" sz="1800" i="1" u="none">
                <a:solidFill>
                  <a:srgbClr val="FFCCFF"/>
                </a:solidFill>
              </a:rPr>
              <a:t>     Enter "write" into</a:t>
            </a:r>
            <a:r>
              <a:rPr lang="en-US" altLang="ru-RU" sz="1800" i="1" u="none">
                <a:solidFill>
                  <a:srgbClr val="FFFFCC"/>
                </a:solidFill>
              </a:rPr>
              <a:t> </a:t>
            </a:r>
            <a:r>
              <a:rPr lang="en-US" altLang="ru-RU" sz="1800" b="0" u="none">
                <a:solidFill>
                  <a:srgbClr val="FFCCFF"/>
                </a:solidFill>
              </a:rPr>
              <a:t>[</a:t>
            </a:r>
            <a:r>
              <a:rPr lang="en-US" altLang="ru-RU" sz="1800" i="1" u="none">
                <a:solidFill>
                  <a:srgbClr val="FFCCFF"/>
                </a:solidFill>
              </a:rPr>
              <a:t>s</a:t>
            </a:r>
            <a:r>
              <a:rPr lang="ru-RU" altLang="ru-RU" sz="2000" u="none" baseline="-25000">
                <a:solidFill>
                  <a:srgbClr val="FFCCCC"/>
                </a:solidFill>
              </a:rPr>
              <a:t>2</a:t>
            </a:r>
            <a:r>
              <a:rPr lang="en-US" altLang="ru-RU" sz="1800" i="1" u="none">
                <a:solidFill>
                  <a:srgbClr val="FFCCFF"/>
                </a:solidFill>
              </a:rPr>
              <a:t>, </a:t>
            </a:r>
            <a:r>
              <a:rPr lang="en-US" altLang="ru-RU" sz="1800" i="1" u="none">
                <a:solidFill>
                  <a:srgbClr val="FF0066"/>
                </a:solidFill>
              </a:rPr>
              <a:t>f </a:t>
            </a:r>
            <a:r>
              <a:rPr lang="en-US" altLang="ru-RU" sz="1800" b="0" u="none">
                <a:solidFill>
                  <a:srgbClr val="FFCCFF"/>
                </a:solidFill>
              </a:rPr>
              <a:t>] </a:t>
            </a:r>
            <a:r>
              <a:rPr lang="en-US" altLang="ru-RU" sz="1800" u="none">
                <a:solidFill>
                  <a:srgbClr val="FFFF99"/>
                </a:solidFill>
                <a:sym typeface="Symbol" pitchFamily="18" charset="2"/>
              </a:rPr>
              <a:t>;</a:t>
            </a:r>
            <a:endParaRPr lang="ru-RU" altLang="ru-RU" sz="1800" u="none">
              <a:solidFill>
                <a:srgbClr val="FFFF99"/>
              </a:solidFill>
              <a:sym typeface="Symbol" pitchFamily="18" charset="2"/>
            </a:endParaRPr>
          </a:p>
          <a:p>
            <a:pPr algn="l" eaLnBrk="1" hangingPunct="1">
              <a:lnSpc>
                <a:spcPct val="65000"/>
              </a:lnSpc>
              <a:spcBef>
                <a:spcPct val="20000"/>
              </a:spcBef>
            </a:pPr>
            <a:r>
              <a:rPr lang="ru-RU" altLang="ru-RU" sz="1800" i="1" u="none">
                <a:solidFill>
                  <a:srgbClr val="FFCCFF"/>
                </a:solidFill>
              </a:rPr>
              <a:t>  </a:t>
            </a:r>
            <a:r>
              <a:rPr lang="en-US" altLang="ru-RU" sz="1800" i="1" u="none">
                <a:solidFill>
                  <a:srgbClr val="FFCCFF"/>
                </a:solidFill>
              </a:rPr>
              <a:t>   Enter "execute" into</a:t>
            </a:r>
            <a:r>
              <a:rPr lang="en-US" altLang="ru-RU" sz="1800" i="1" u="none">
                <a:solidFill>
                  <a:srgbClr val="FFFFCC"/>
                </a:solidFill>
              </a:rPr>
              <a:t> </a:t>
            </a:r>
            <a:r>
              <a:rPr lang="en-US" altLang="ru-RU" sz="1800" b="0" u="none">
                <a:solidFill>
                  <a:srgbClr val="FFCCFF"/>
                </a:solidFill>
              </a:rPr>
              <a:t>[</a:t>
            </a:r>
            <a:r>
              <a:rPr lang="en-US" altLang="ru-RU" sz="1800" i="1" u="none">
                <a:solidFill>
                  <a:srgbClr val="FFCCFF"/>
                </a:solidFill>
              </a:rPr>
              <a:t>s</a:t>
            </a:r>
            <a:r>
              <a:rPr lang="ru-RU" altLang="ru-RU" sz="2000" u="none" baseline="-25000">
                <a:solidFill>
                  <a:srgbClr val="FFCCCC"/>
                </a:solidFill>
              </a:rPr>
              <a:t>2</a:t>
            </a:r>
            <a:r>
              <a:rPr lang="en-US" altLang="ru-RU" sz="1800" i="1" u="none">
                <a:solidFill>
                  <a:srgbClr val="FFCCFF"/>
                </a:solidFill>
              </a:rPr>
              <a:t>, </a:t>
            </a:r>
            <a:r>
              <a:rPr lang="en-US" altLang="ru-RU" sz="1800" i="1" u="none">
                <a:solidFill>
                  <a:srgbClr val="FF0066"/>
                </a:solidFill>
              </a:rPr>
              <a:t>f </a:t>
            </a:r>
            <a:r>
              <a:rPr lang="en-US" altLang="ru-RU" sz="1800" b="0" u="none">
                <a:solidFill>
                  <a:srgbClr val="FFCCFF"/>
                </a:solidFill>
              </a:rPr>
              <a:t>]</a:t>
            </a:r>
            <a:r>
              <a:rPr lang="en-US" altLang="ru-RU" sz="1800" u="none">
                <a:solidFill>
                  <a:srgbClr val="FFFF99"/>
                </a:solidFill>
                <a:sym typeface="Symbol" pitchFamily="18" charset="2"/>
              </a:rPr>
              <a:t>;</a:t>
            </a:r>
          </a:p>
          <a:p>
            <a:pPr algn="l" eaLnBrk="1" hangingPunct="1">
              <a:lnSpc>
                <a:spcPct val="65000"/>
              </a:lnSpc>
              <a:spcBef>
                <a:spcPct val="20000"/>
              </a:spcBef>
            </a:pPr>
            <a:r>
              <a:rPr lang="en-US" altLang="ru-RU" sz="1800" b="0" u="none">
                <a:solidFill>
                  <a:srgbClr val="FFFF99"/>
                </a:solidFill>
              </a:rPr>
              <a:t> if</a:t>
            </a:r>
            <a:r>
              <a:rPr lang="en-US" altLang="ru-RU" sz="1800" i="1" u="none">
                <a:solidFill>
                  <a:srgbClr val="FFCCFF"/>
                </a:solidFill>
              </a:rPr>
              <a:t> read </a:t>
            </a:r>
            <a:r>
              <a:rPr lang="en-US" altLang="ru-RU" sz="1800" b="0" u="none">
                <a:solidFill>
                  <a:srgbClr val="FFFF99"/>
                </a:solidFill>
                <a:sym typeface="Symbol" pitchFamily="18" charset="2"/>
              </a:rPr>
              <a:t></a:t>
            </a:r>
            <a:r>
              <a:rPr lang="en-US" altLang="ru-RU" sz="1800" b="0" u="none">
                <a:solidFill>
                  <a:srgbClr val="FFCCFF"/>
                </a:solidFill>
              </a:rPr>
              <a:t> [</a:t>
            </a:r>
            <a:r>
              <a:rPr lang="en-US" altLang="ru-RU" sz="1800" i="1" u="none">
                <a:solidFill>
                  <a:srgbClr val="FFCCFF"/>
                </a:solidFill>
              </a:rPr>
              <a:t>s</a:t>
            </a:r>
            <a:r>
              <a:rPr lang="en-US" altLang="ru-RU" sz="2000" u="none" baseline="-25000">
                <a:solidFill>
                  <a:srgbClr val="FFCCCC"/>
                </a:solidFill>
              </a:rPr>
              <a:t>1</a:t>
            </a:r>
            <a:r>
              <a:rPr lang="en-US" altLang="ru-RU" sz="1800" i="1" u="none">
                <a:solidFill>
                  <a:srgbClr val="FFCCFF"/>
                </a:solidFill>
              </a:rPr>
              <a:t>, o</a:t>
            </a:r>
            <a:r>
              <a:rPr lang="ru-RU" altLang="ru-RU" sz="2000" u="none" baseline="-25000">
                <a:solidFill>
                  <a:srgbClr val="FFCCCC"/>
                </a:solidFill>
              </a:rPr>
              <a:t>2</a:t>
            </a:r>
            <a:r>
              <a:rPr lang="en-US" altLang="ru-RU" sz="1800" b="0" u="none">
                <a:solidFill>
                  <a:srgbClr val="FFCCFF"/>
                </a:solidFill>
              </a:rPr>
              <a:t>]</a:t>
            </a:r>
            <a:r>
              <a:rPr lang="en-US" altLang="ru-RU" sz="1800" b="0" u="none">
                <a:solidFill>
                  <a:srgbClr val="FFFFFF"/>
                </a:solidFill>
              </a:rPr>
              <a:t> </a:t>
            </a:r>
            <a:r>
              <a:rPr lang="en-US" altLang="ru-RU" sz="1800" u="none">
                <a:solidFill>
                  <a:srgbClr val="FFFF99"/>
                </a:solidFill>
                <a:sym typeface="Symbol" pitchFamily="18" charset="2"/>
              </a:rPr>
              <a:t>;</a:t>
            </a:r>
          </a:p>
          <a:p>
            <a:pPr algn="l" eaLnBrk="1" hangingPunct="1">
              <a:lnSpc>
                <a:spcPct val="70000"/>
              </a:lnSpc>
              <a:spcBef>
                <a:spcPct val="20000"/>
              </a:spcBef>
            </a:pPr>
            <a:r>
              <a:rPr lang="en-US" altLang="ru-RU" sz="1800" i="1" u="none">
                <a:solidFill>
                  <a:srgbClr val="FFCCFF"/>
                </a:solidFill>
              </a:rPr>
              <a:t>   </a:t>
            </a:r>
            <a:r>
              <a:rPr lang="en-US" altLang="ru-RU" sz="1800" b="0" u="none">
                <a:solidFill>
                  <a:srgbClr val="FFFF99"/>
                </a:solidFill>
              </a:rPr>
              <a:t>then</a:t>
            </a:r>
            <a:endParaRPr lang="en-US" altLang="ru-RU" sz="1800" u="none">
              <a:solidFill>
                <a:srgbClr val="FFFF99"/>
              </a:solidFill>
              <a:sym typeface="Symbol" pitchFamily="18" charset="2"/>
            </a:endParaRPr>
          </a:p>
          <a:p>
            <a:pPr algn="l" eaLnBrk="1" hangingPunct="1">
              <a:lnSpc>
                <a:spcPct val="65000"/>
              </a:lnSpc>
              <a:spcBef>
                <a:spcPct val="20000"/>
              </a:spcBef>
            </a:pPr>
            <a:r>
              <a:rPr lang="en-US" altLang="ru-RU" sz="1800" i="1" u="none">
                <a:solidFill>
                  <a:srgbClr val="FFCCFF"/>
                </a:solidFill>
              </a:rPr>
              <a:t>     Enter "read" into</a:t>
            </a:r>
            <a:r>
              <a:rPr lang="en-US" altLang="ru-RU" sz="1800" i="1" u="none">
                <a:solidFill>
                  <a:srgbClr val="FFFFCC"/>
                </a:solidFill>
              </a:rPr>
              <a:t> </a:t>
            </a:r>
            <a:r>
              <a:rPr lang="en-US" altLang="ru-RU" sz="1800" b="0" u="none">
                <a:solidFill>
                  <a:srgbClr val="FFCCFF"/>
                </a:solidFill>
              </a:rPr>
              <a:t>[</a:t>
            </a:r>
            <a:r>
              <a:rPr lang="en-US" altLang="ru-RU" sz="1800" i="1" u="none">
                <a:solidFill>
                  <a:srgbClr val="FFCCFF"/>
                </a:solidFill>
              </a:rPr>
              <a:t>s</a:t>
            </a:r>
            <a:r>
              <a:rPr lang="en-US" altLang="ru-RU" sz="2000" u="none" baseline="-25000">
                <a:solidFill>
                  <a:srgbClr val="FFCCCC"/>
                </a:solidFill>
              </a:rPr>
              <a:t>1</a:t>
            </a:r>
            <a:r>
              <a:rPr lang="en-US" altLang="ru-RU" sz="1800" i="1" u="none">
                <a:solidFill>
                  <a:srgbClr val="FFCCFF"/>
                </a:solidFill>
              </a:rPr>
              <a:t>, </a:t>
            </a:r>
            <a:r>
              <a:rPr lang="en-US" altLang="ru-RU" sz="1800" i="1" u="none">
                <a:solidFill>
                  <a:srgbClr val="FF0066"/>
                </a:solidFill>
              </a:rPr>
              <a:t>f </a:t>
            </a:r>
            <a:r>
              <a:rPr lang="en-US" altLang="ru-RU" sz="1800" b="0" u="none">
                <a:solidFill>
                  <a:srgbClr val="FFCCFF"/>
                </a:solidFill>
              </a:rPr>
              <a:t>]</a:t>
            </a:r>
            <a:r>
              <a:rPr lang="en-US" altLang="ru-RU" sz="1800" b="0" u="none">
                <a:solidFill>
                  <a:srgbClr val="FFFFFF"/>
                </a:solidFill>
              </a:rPr>
              <a:t> </a:t>
            </a:r>
            <a:r>
              <a:rPr lang="en-US" altLang="ru-RU" sz="1800" u="none">
                <a:solidFill>
                  <a:srgbClr val="FFFF99"/>
                </a:solidFill>
                <a:sym typeface="Symbol" pitchFamily="18" charset="2"/>
              </a:rPr>
              <a:t>;</a:t>
            </a:r>
          </a:p>
          <a:p>
            <a:pPr algn="l" eaLnBrk="1" hangingPunct="1">
              <a:lnSpc>
                <a:spcPct val="65000"/>
              </a:lnSpc>
              <a:spcBef>
                <a:spcPct val="20000"/>
              </a:spcBef>
            </a:pPr>
            <a:r>
              <a:rPr lang="en-US" altLang="ru-RU" sz="1800" b="0" u="none">
                <a:solidFill>
                  <a:srgbClr val="FFFF99"/>
                </a:solidFill>
              </a:rPr>
              <a:t> if</a:t>
            </a:r>
            <a:r>
              <a:rPr lang="en-US" altLang="ru-RU" sz="1800" i="1" u="none">
                <a:solidFill>
                  <a:srgbClr val="FFCCFF"/>
                </a:solidFill>
              </a:rPr>
              <a:t> write </a:t>
            </a:r>
            <a:r>
              <a:rPr lang="en-US" altLang="ru-RU" sz="1800" b="0" u="none">
                <a:solidFill>
                  <a:srgbClr val="FFFF99"/>
                </a:solidFill>
                <a:sym typeface="Symbol" pitchFamily="18" charset="2"/>
              </a:rPr>
              <a:t></a:t>
            </a:r>
            <a:r>
              <a:rPr lang="en-US" altLang="ru-RU" sz="1800" b="0" u="none">
                <a:solidFill>
                  <a:srgbClr val="FFCCFF"/>
                </a:solidFill>
              </a:rPr>
              <a:t> [</a:t>
            </a:r>
            <a:r>
              <a:rPr lang="en-US" altLang="ru-RU" sz="1800" i="1" u="none">
                <a:solidFill>
                  <a:srgbClr val="FFCCFF"/>
                </a:solidFill>
              </a:rPr>
              <a:t>s</a:t>
            </a:r>
            <a:r>
              <a:rPr lang="en-US" altLang="ru-RU" sz="2000" u="none" baseline="-25000">
                <a:solidFill>
                  <a:srgbClr val="FFCCCC"/>
                </a:solidFill>
              </a:rPr>
              <a:t>1</a:t>
            </a:r>
            <a:r>
              <a:rPr lang="en-US" altLang="ru-RU" sz="1800" i="1" u="none">
                <a:solidFill>
                  <a:srgbClr val="FFCCFF"/>
                </a:solidFill>
              </a:rPr>
              <a:t>, o</a:t>
            </a:r>
            <a:r>
              <a:rPr lang="ru-RU" altLang="ru-RU" sz="2000" u="none" baseline="-25000">
                <a:solidFill>
                  <a:srgbClr val="FFCCCC"/>
                </a:solidFill>
              </a:rPr>
              <a:t>2</a:t>
            </a:r>
            <a:r>
              <a:rPr lang="en-US" altLang="ru-RU" sz="1800" b="0" u="none">
                <a:solidFill>
                  <a:srgbClr val="FFCCFF"/>
                </a:solidFill>
              </a:rPr>
              <a:t>]</a:t>
            </a:r>
            <a:r>
              <a:rPr lang="en-US" altLang="ru-RU" sz="1800" b="0" u="none">
                <a:solidFill>
                  <a:srgbClr val="FFFFFF"/>
                </a:solidFill>
              </a:rPr>
              <a:t> </a:t>
            </a:r>
            <a:r>
              <a:rPr lang="en-US" altLang="ru-RU" sz="1800" u="none">
                <a:solidFill>
                  <a:srgbClr val="FFFF99"/>
                </a:solidFill>
                <a:sym typeface="Symbol" pitchFamily="18" charset="2"/>
              </a:rPr>
              <a:t>;</a:t>
            </a:r>
          </a:p>
          <a:p>
            <a:pPr algn="l" eaLnBrk="1" hangingPunct="1">
              <a:lnSpc>
                <a:spcPct val="70000"/>
              </a:lnSpc>
              <a:spcBef>
                <a:spcPct val="20000"/>
              </a:spcBef>
            </a:pPr>
            <a:r>
              <a:rPr lang="en-US" altLang="ru-RU" sz="1800" i="1" u="none">
                <a:solidFill>
                  <a:srgbClr val="FFCCFF"/>
                </a:solidFill>
              </a:rPr>
              <a:t>   </a:t>
            </a:r>
            <a:r>
              <a:rPr lang="en-US" altLang="ru-RU" sz="1800" b="0" u="none">
                <a:solidFill>
                  <a:srgbClr val="FFFF99"/>
                </a:solidFill>
              </a:rPr>
              <a:t>then</a:t>
            </a:r>
            <a:endParaRPr lang="en-US" altLang="ru-RU" sz="1800" u="none">
              <a:solidFill>
                <a:srgbClr val="FFFF99"/>
              </a:solidFill>
              <a:sym typeface="Symbol" pitchFamily="18" charset="2"/>
            </a:endParaRPr>
          </a:p>
          <a:p>
            <a:pPr algn="l" eaLnBrk="1" hangingPunct="1">
              <a:lnSpc>
                <a:spcPct val="65000"/>
              </a:lnSpc>
              <a:spcBef>
                <a:spcPct val="20000"/>
              </a:spcBef>
            </a:pPr>
            <a:r>
              <a:rPr lang="en-US" altLang="ru-RU" sz="1800" i="1" u="none">
                <a:solidFill>
                  <a:srgbClr val="FFCCFF"/>
                </a:solidFill>
              </a:rPr>
              <a:t>     Enter "write" into</a:t>
            </a:r>
            <a:r>
              <a:rPr lang="en-US" altLang="ru-RU" sz="1800" i="1" u="none">
                <a:solidFill>
                  <a:srgbClr val="FFFFCC"/>
                </a:solidFill>
              </a:rPr>
              <a:t> </a:t>
            </a:r>
            <a:r>
              <a:rPr lang="en-US" altLang="ru-RU" sz="1800" b="0" u="none">
                <a:solidFill>
                  <a:srgbClr val="FFCCFF"/>
                </a:solidFill>
              </a:rPr>
              <a:t>[</a:t>
            </a:r>
            <a:r>
              <a:rPr lang="en-US" altLang="ru-RU" sz="1800" i="1" u="none">
                <a:solidFill>
                  <a:srgbClr val="FFCCFF"/>
                </a:solidFill>
              </a:rPr>
              <a:t>s</a:t>
            </a:r>
            <a:r>
              <a:rPr lang="en-US" altLang="ru-RU" sz="2000" u="none" baseline="-25000">
                <a:solidFill>
                  <a:srgbClr val="FFCCCC"/>
                </a:solidFill>
              </a:rPr>
              <a:t>1</a:t>
            </a:r>
            <a:r>
              <a:rPr lang="en-US" altLang="ru-RU" sz="1800" i="1" u="none">
                <a:solidFill>
                  <a:srgbClr val="FFCCFF"/>
                </a:solidFill>
              </a:rPr>
              <a:t>, </a:t>
            </a:r>
            <a:r>
              <a:rPr lang="en-US" altLang="ru-RU" sz="1800" i="1" u="none">
                <a:solidFill>
                  <a:srgbClr val="FF0066"/>
                </a:solidFill>
              </a:rPr>
              <a:t>f </a:t>
            </a:r>
            <a:r>
              <a:rPr lang="en-US" altLang="ru-RU" sz="1800" b="0" u="none">
                <a:solidFill>
                  <a:srgbClr val="FFCCFF"/>
                </a:solidFill>
              </a:rPr>
              <a:t>] </a:t>
            </a:r>
            <a:r>
              <a:rPr lang="en-US" altLang="ru-RU" sz="1800" u="none">
                <a:solidFill>
                  <a:srgbClr val="FFFF99"/>
                </a:solidFill>
                <a:sym typeface="Symbol" pitchFamily="18" charset="2"/>
              </a:rPr>
              <a:t>;</a:t>
            </a:r>
          </a:p>
          <a:p>
            <a:pPr algn="l" eaLnBrk="1" hangingPunct="1">
              <a:lnSpc>
                <a:spcPct val="65000"/>
              </a:lnSpc>
              <a:spcBef>
                <a:spcPct val="20000"/>
              </a:spcBef>
            </a:pPr>
            <a:r>
              <a:rPr lang="en-US" altLang="ru-RU" sz="1800" b="0" u="none">
                <a:solidFill>
                  <a:srgbClr val="FFFF99"/>
                </a:solidFill>
              </a:rPr>
              <a:t> if</a:t>
            </a:r>
            <a:r>
              <a:rPr lang="en-US" altLang="ru-RU" sz="1800" i="1" u="none">
                <a:solidFill>
                  <a:srgbClr val="FFCCFF"/>
                </a:solidFill>
              </a:rPr>
              <a:t> execute </a:t>
            </a:r>
            <a:r>
              <a:rPr lang="en-US" altLang="ru-RU" sz="1800" b="0" u="none">
                <a:solidFill>
                  <a:srgbClr val="FFFF99"/>
                </a:solidFill>
                <a:sym typeface="Symbol" pitchFamily="18" charset="2"/>
              </a:rPr>
              <a:t></a:t>
            </a:r>
            <a:r>
              <a:rPr lang="en-US" altLang="ru-RU" sz="1800" b="0" u="none">
                <a:solidFill>
                  <a:srgbClr val="FFCCFF"/>
                </a:solidFill>
              </a:rPr>
              <a:t> [</a:t>
            </a:r>
            <a:r>
              <a:rPr lang="en-US" altLang="ru-RU" sz="1800" i="1" u="none">
                <a:solidFill>
                  <a:srgbClr val="FFCCFF"/>
                </a:solidFill>
              </a:rPr>
              <a:t>s</a:t>
            </a:r>
            <a:r>
              <a:rPr lang="en-US" altLang="ru-RU" sz="2000" u="none" baseline="-25000">
                <a:solidFill>
                  <a:srgbClr val="FFCCCC"/>
                </a:solidFill>
              </a:rPr>
              <a:t>1</a:t>
            </a:r>
            <a:r>
              <a:rPr lang="en-US" altLang="ru-RU" sz="1800" i="1" u="none">
                <a:solidFill>
                  <a:srgbClr val="FFCCFF"/>
                </a:solidFill>
              </a:rPr>
              <a:t>, o</a:t>
            </a:r>
            <a:r>
              <a:rPr lang="ru-RU" altLang="ru-RU" sz="2000" u="none" baseline="-25000">
                <a:solidFill>
                  <a:srgbClr val="FFCCCC"/>
                </a:solidFill>
              </a:rPr>
              <a:t>2</a:t>
            </a:r>
            <a:r>
              <a:rPr lang="en-US" altLang="ru-RU" sz="1800" b="0" u="none">
                <a:solidFill>
                  <a:srgbClr val="FFCCFF"/>
                </a:solidFill>
              </a:rPr>
              <a:t>]</a:t>
            </a:r>
            <a:r>
              <a:rPr lang="en-US" altLang="ru-RU" sz="1800" b="0" u="none">
                <a:solidFill>
                  <a:srgbClr val="FFFFFF"/>
                </a:solidFill>
              </a:rPr>
              <a:t> </a:t>
            </a:r>
            <a:r>
              <a:rPr lang="en-US" altLang="ru-RU" sz="1800" u="none">
                <a:solidFill>
                  <a:srgbClr val="FFFF99"/>
                </a:solidFill>
                <a:sym typeface="Symbol" pitchFamily="18" charset="2"/>
              </a:rPr>
              <a:t>;</a:t>
            </a:r>
          </a:p>
          <a:p>
            <a:pPr algn="l" eaLnBrk="1" hangingPunct="1">
              <a:lnSpc>
                <a:spcPct val="70000"/>
              </a:lnSpc>
              <a:spcBef>
                <a:spcPct val="20000"/>
              </a:spcBef>
            </a:pPr>
            <a:r>
              <a:rPr lang="en-US" altLang="ru-RU" sz="1800" i="1" u="none">
                <a:solidFill>
                  <a:srgbClr val="FFCCFF"/>
                </a:solidFill>
              </a:rPr>
              <a:t>   </a:t>
            </a:r>
            <a:r>
              <a:rPr lang="en-US" altLang="ru-RU" sz="1800" b="0" u="none">
                <a:solidFill>
                  <a:srgbClr val="FFFF99"/>
                </a:solidFill>
              </a:rPr>
              <a:t>then</a:t>
            </a:r>
            <a:endParaRPr lang="ru-RU" altLang="ru-RU" sz="1800" u="none">
              <a:solidFill>
                <a:srgbClr val="FFFF99"/>
              </a:solidFill>
              <a:sym typeface="Symbol" pitchFamily="18" charset="2"/>
            </a:endParaRPr>
          </a:p>
          <a:p>
            <a:pPr algn="l" eaLnBrk="1" hangingPunct="1">
              <a:lnSpc>
                <a:spcPct val="65000"/>
              </a:lnSpc>
              <a:spcBef>
                <a:spcPct val="20000"/>
              </a:spcBef>
            </a:pPr>
            <a:r>
              <a:rPr lang="ru-RU" altLang="ru-RU" sz="1800" i="1" u="none">
                <a:solidFill>
                  <a:srgbClr val="FFCCFF"/>
                </a:solidFill>
              </a:rPr>
              <a:t>   </a:t>
            </a:r>
            <a:r>
              <a:rPr lang="en-US" altLang="ru-RU" sz="1800" i="1" u="none">
                <a:solidFill>
                  <a:srgbClr val="FFCCFF"/>
                </a:solidFill>
              </a:rPr>
              <a:t>  Enter "execute" into</a:t>
            </a:r>
            <a:r>
              <a:rPr lang="en-US" altLang="ru-RU" sz="1800" i="1" u="none">
                <a:solidFill>
                  <a:srgbClr val="FFFFCC"/>
                </a:solidFill>
              </a:rPr>
              <a:t> </a:t>
            </a:r>
            <a:r>
              <a:rPr lang="en-US" altLang="ru-RU" sz="1800" b="0" u="none">
                <a:solidFill>
                  <a:srgbClr val="FFCCFF"/>
                </a:solidFill>
              </a:rPr>
              <a:t>[</a:t>
            </a:r>
            <a:r>
              <a:rPr lang="en-US" altLang="ru-RU" sz="1800" i="1" u="none">
                <a:solidFill>
                  <a:srgbClr val="FFCCFF"/>
                </a:solidFill>
              </a:rPr>
              <a:t>s</a:t>
            </a:r>
            <a:r>
              <a:rPr lang="en-US" altLang="ru-RU" sz="2000" u="none" baseline="-25000">
                <a:solidFill>
                  <a:srgbClr val="FFCCCC"/>
                </a:solidFill>
              </a:rPr>
              <a:t>1</a:t>
            </a:r>
            <a:r>
              <a:rPr lang="en-US" altLang="ru-RU" sz="1800" i="1" u="none">
                <a:solidFill>
                  <a:srgbClr val="FFCCFF"/>
                </a:solidFill>
              </a:rPr>
              <a:t>, </a:t>
            </a:r>
            <a:r>
              <a:rPr lang="en-US" altLang="ru-RU" sz="1800" i="1" u="none">
                <a:solidFill>
                  <a:srgbClr val="FF0066"/>
                </a:solidFill>
              </a:rPr>
              <a:t>f </a:t>
            </a:r>
            <a:r>
              <a:rPr lang="en-US" altLang="ru-RU" sz="1800" b="0" u="none">
                <a:solidFill>
                  <a:srgbClr val="FFCCFF"/>
                </a:solidFill>
              </a:rPr>
              <a:t>]</a:t>
            </a:r>
            <a:r>
              <a:rPr lang="en-US" altLang="ru-RU" sz="1800" b="0" u="none">
                <a:solidFill>
                  <a:srgbClr val="FFFFFF"/>
                </a:solidFill>
              </a:rPr>
              <a:t> </a:t>
            </a:r>
            <a:r>
              <a:rPr lang="en-US" altLang="ru-RU" sz="1800" u="none">
                <a:solidFill>
                  <a:srgbClr val="FFFF99"/>
                </a:solidFill>
                <a:sym typeface="Symbol" pitchFamily="18" charset="2"/>
              </a:rPr>
              <a:t>;</a:t>
            </a:r>
          </a:p>
          <a:p>
            <a:pPr algn="l" eaLnBrk="1" hangingPunct="1">
              <a:lnSpc>
                <a:spcPct val="65000"/>
              </a:lnSpc>
              <a:spcBef>
                <a:spcPct val="20000"/>
              </a:spcBef>
            </a:pPr>
            <a:r>
              <a:rPr lang="en-US" altLang="ru-RU" sz="1800" u="none">
                <a:solidFill>
                  <a:srgbClr val="FFFF99"/>
                </a:solidFill>
              </a:rPr>
              <a:t>end</a:t>
            </a:r>
            <a:endParaRPr lang="ru-RU" altLang="ru-RU" sz="1800" u="none">
              <a:solidFill>
                <a:srgbClr val="FFFF99"/>
              </a:solidFill>
            </a:endParaRPr>
          </a:p>
        </p:txBody>
      </p:sp>
      <p:sp>
        <p:nvSpPr>
          <p:cNvPr id="25" name="Text Box 23"/>
          <p:cNvSpPr txBox="1">
            <a:spLocks noChangeArrowheads="1"/>
          </p:cNvSpPr>
          <p:nvPr/>
        </p:nvSpPr>
        <p:spPr bwMode="auto">
          <a:xfrm>
            <a:off x="4559141" y="1839372"/>
            <a:ext cx="2808288" cy="2657475"/>
          </a:xfrm>
          <a:prstGeom prst="rect">
            <a:avLst/>
          </a:prstGeom>
          <a:solidFill>
            <a:srgbClr val="0070C0"/>
          </a:solidFill>
          <a:ln w="9525">
            <a:solidFill>
              <a:srgbClr val="CCFF66"/>
            </a:solidFill>
            <a:miter lim="800000"/>
          </a:ln>
        </p:spPr>
        <p:txBody>
          <a:bodyPr>
            <a:spAutoFit/>
          </a:bodyP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l" eaLnBrk="1" hangingPunct="1">
              <a:lnSpc>
                <a:spcPct val="70000"/>
              </a:lnSpc>
              <a:spcBef>
                <a:spcPct val="20000"/>
              </a:spcBef>
            </a:pPr>
            <a:r>
              <a:rPr lang="en-US" altLang="ru-RU" sz="1800" u="none">
                <a:solidFill>
                  <a:srgbClr val="FFFF99"/>
                </a:solidFill>
              </a:rPr>
              <a:t>Command</a:t>
            </a:r>
            <a:r>
              <a:rPr lang="en-US" altLang="ru-RU" sz="1800" b="0" u="none">
                <a:solidFill>
                  <a:schemeClr val="bg1"/>
                </a:solidFill>
              </a:rPr>
              <a:t> </a:t>
            </a:r>
            <a:r>
              <a:rPr lang="ru-RU" altLang="ru-RU" sz="1800" b="0" u="none">
                <a:solidFill>
                  <a:schemeClr val="bg1"/>
                </a:solidFill>
              </a:rPr>
              <a:t>“</a:t>
            </a:r>
            <a:r>
              <a:rPr lang="ru-RU" altLang="ru-RU" sz="1800" b="0" u="none">
                <a:solidFill>
                  <a:srgbClr val="FFCCFF"/>
                </a:solidFill>
                <a:sym typeface="Symbol" pitchFamily="18" charset="2"/>
              </a:rPr>
              <a:t>запустить файл"(</a:t>
            </a:r>
            <a:r>
              <a:rPr lang="en-US" altLang="ru-RU" sz="1800" i="1" u="none">
                <a:solidFill>
                  <a:srgbClr val="FFCCFF"/>
                </a:solidFill>
              </a:rPr>
              <a:t>s</a:t>
            </a:r>
            <a:r>
              <a:rPr lang="en-US" altLang="ru-RU" sz="2000" u="none" baseline="-25000">
                <a:solidFill>
                  <a:srgbClr val="FFCCCC"/>
                </a:solidFill>
              </a:rPr>
              <a:t>1</a:t>
            </a:r>
            <a:r>
              <a:rPr lang="en-US" altLang="ru-RU" sz="1800" i="1" u="none">
                <a:solidFill>
                  <a:srgbClr val="FFCCFF"/>
                </a:solidFill>
              </a:rPr>
              <a:t>,</a:t>
            </a:r>
            <a:r>
              <a:rPr lang="ru-RU" altLang="ru-RU" sz="1800" i="1" u="none">
                <a:solidFill>
                  <a:srgbClr val="FFCCFF"/>
                </a:solidFill>
              </a:rPr>
              <a:t> </a:t>
            </a:r>
            <a:r>
              <a:rPr lang="en-US" altLang="ru-RU" sz="1800" i="1" u="none">
                <a:solidFill>
                  <a:srgbClr val="FF0066"/>
                </a:solidFill>
              </a:rPr>
              <a:t>f </a:t>
            </a:r>
            <a:r>
              <a:rPr lang="ru-RU" altLang="ru-RU" sz="1800" b="0" u="none">
                <a:solidFill>
                  <a:srgbClr val="FFCCFF"/>
                </a:solidFill>
                <a:sym typeface="Symbol" pitchFamily="18" charset="2"/>
              </a:rPr>
              <a:t>)</a:t>
            </a:r>
            <a:r>
              <a:rPr lang="en-US" altLang="ru-RU" sz="1800" u="none">
                <a:solidFill>
                  <a:srgbClr val="FFFF99"/>
                </a:solidFill>
                <a:sym typeface="Symbol" pitchFamily="18" charset="2"/>
              </a:rPr>
              <a:t>:</a:t>
            </a:r>
          </a:p>
          <a:p>
            <a:pPr algn="l" eaLnBrk="1" hangingPunct="1">
              <a:lnSpc>
                <a:spcPct val="70000"/>
              </a:lnSpc>
              <a:spcBef>
                <a:spcPct val="20000"/>
              </a:spcBef>
            </a:pPr>
            <a:r>
              <a:rPr lang="en-US" altLang="ru-RU" sz="1800" u="none">
                <a:solidFill>
                  <a:srgbClr val="FFFF99"/>
                </a:solidFill>
                <a:sym typeface="Symbol" pitchFamily="18" charset="2"/>
              </a:rPr>
              <a:t> </a:t>
            </a:r>
            <a:r>
              <a:rPr lang="en-US" altLang="ru-RU" sz="1800" b="0" u="none">
                <a:solidFill>
                  <a:srgbClr val="FFFF99"/>
                </a:solidFill>
              </a:rPr>
              <a:t>if</a:t>
            </a:r>
            <a:r>
              <a:rPr lang="en-US" altLang="ru-RU" sz="1800" i="1" u="none">
                <a:solidFill>
                  <a:srgbClr val="FFCCFF"/>
                </a:solidFill>
              </a:rPr>
              <a:t> execute </a:t>
            </a:r>
            <a:r>
              <a:rPr lang="en-US" altLang="ru-RU" sz="1800" b="0" u="none">
                <a:solidFill>
                  <a:srgbClr val="FFFF99"/>
                </a:solidFill>
                <a:sym typeface="Symbol" pitchFamily="18" charset="2"/>
              </a:rPr>
              <a:t></a:t>
            </a:r>
            <a:r>
              <a:rPr lang="en-US" altLang="ru-RU" sz="1800" b="0" u="none">
                <a:solidFill>
                  <a:srgbClr val="FFCCFF"/>
                </a:solidFill>
              </a:rPr>
              <a:t> [</a:t>
            </a:r>
            <a:r>
              <a:rPr lang="en-US" altLang="ru-RU" sz="1800" i="1" u="none">
                <a:solidFill>
                  <a:srgbClr val="FFCCFF"/>
                </a:solidFill>
              </a:rPr>
              <a:t>s</a:t>
            </a:r>
            <a:r>
              <a:rPr lang="en-US" altLang="ru-RU" sz="2000" u="none" baseline="-25000">
                <a:solidFill>
                  <a:srgbClr val="FFCCCC"/>
                </a:solidFill>
              </a:rPr>
              <a:t>1</a:t>
            </a:r>
            <a:r>
              <a:rPr lang="en-US" altLang="ru-RU" sz="1800" i="1" u="none">
                <a:solidFill>
                  <a:srgbClr val="FFCCFF"/>
                </a:solidFill>
              </a:rPr>
              <a:t>, </a:t>
            </a:r>
            <a:r>
              <a:rPr lang="en-US" altLang="ru-RU" sz="1800" i="1" u="none">
                <a:solidFill>
                  <a:srgbClr val="FF0066"/>
                </a:solidFill>
              </a:rPr>
              <a:t>f</a:t>
            </a:r>
            <a:r>
              <a:rPr lang="en-US" altLang="ru-RU" sz="1800" i="1" u="none">
                <a:solidFill>
                  <a:srgbClr val="FFCCFF"/>
                </a:solidFill>
              </a:rPr>
              <a:t> </a:t>
            </a:r>
            <a:r>
              <a:rPr lang="en-US" altLang="ru-RU" sz="1800" b="0" u="none">
                <a:solidFill>
                  <a:srgbClr val="FFCCFF"/>
                </a:solidFill>
              </a:rPr>
              <a:t>]</a:t>
            </a:r>
            <a:r>
              <a:rPr lang="en-US" altLang="ru-RU" sz="1800" b="0" u="none">
                <a:solidFill>
                  <a:srgbClr val="FFFFFF"/>
                </a:solidFill>
              </a:rPr>
              <a:t> </a:t>
            </a:r>
            <a:r>
              <a:rPr lang="en-US" altLang="ru-RU" sz="1800" u="none">
                <a:solidFill>
                  <a:srgbClr val="FFFF99"/>
                </a:solidFill>
                <a:sym typeface="Symbol" pitchFamily="18" charset="2"/>
              </a:rPr>
              <a:t>;</a:t>
            </a:r>
          </a:p>
          <a:p>
            <a:pPr algn="l" eaLnBrk="1" hangingPunct="1">
              <a:lnSpc>
                <a:spcPct val="70000"/>
              </a:lnSpc>
              <a:spcBef>
                <a:spcPct val="20000"/>
              </a:spcBef>
            </a:pPr>
            <a:r>
              <a:rPr lang="en-US" altLang="ru-RU" sz="1800" i="1" u="none">
                <a:solidFill>
                  <a:srgbClr val="FFCCFF"/>
                </a:solidFill>
              </a:rPr>
              <a:t>  </a:t>
            </a:r>
            <a:r>
              <a:rPr lang="en-US" altLang="ru-RU" sz="1800" b="0" u="none">
                <a:solidFill>
                  <a:srgbClr val="FFFF99"/>
                </a:solidFill>
              </a:rPr>
              <a:t>then</a:t>
            </a:r>
            <a:endParaRPr lang="en-US" altLang="ru-RU" sz="1800" i="1" u="none">
              <a:solidFill>
                <a:srgbClr val="FFCCFF"/>
              </a:solidFill>
            </a:endParaRPr>
          </a:p>
          <a:p>
            <a:pPr algn="l" eaLnBrk="1" hangingPunct="1">
              <a:lnSpc>
                <a:spcPct val="70000"/>
              </a:lnSpc>
              <a:spcBef>
                <a:spcPct val="20000"/>
              </a:spcBef>
            </a:pPr>
            <a:r>
              <a:rPr lang="en-US" altLang="ru-RU" sz="1800" i="1" u="none">
                <a:solidFill>
                  <a:srgbClr val="FFCCFF"/>
                </a:solidFill>
              </a:rPr>
              <a:t>   Create subject</a:t>
            </a:r>
            <a:r>
              <a:rPr lang="en-US" altLang="ru-RU" sz="1800" b="0" u="none">
                <a:solidFill>
                  <a:srgbClr val="FFCCFF"/>
                </a:solidFill>
              </a:rPr>
              <a:t> </a:t>
            </a:r>
            <a:r>
              <a:rPr lang="en-US" altLang="ru-RU" sz="1800" i="1" u="none">
                <a:solidFill>
                  <a:srgbClr val="FF0066"/>
                </a:solidFill>
              </a:rPr>
              <a:t>f</a:t>
            </a:r>
            <a:r>
              <a:rPr lang="en-US" altLang="ru-RU" sz="1800" i="1" u="none">
                <a:solidFill>
                  <a:srgbClr val="FFCCFF"/>
                </a:solidFill>
              </a:rPr>
              <a:t> </a:t>
            </a:r>
            <a:r>
              <a:rPr lang="en-US" altLang="ru-RU" sz="1800" i="1" u="none">
                <a:solidFill>
                  <a:srgbClr val="FF0066"/>
                </a:solidFill>
                <a:cs typeface="Times New Roman" pitchFamily="18" charset="0"/>
              </a:rPr>
              <a:t>'</a:t>
            </a:r>
            <a:r>
              <a:rPr lang="en-US" altLang="ru-RU" sz="1800" i="1" u="none">
                <a:solidFill>
                  <a:srgbClr val="FFCCFF"/>
                </a:solidFill>
              </a:rPr>
              <a:t> </a:t>
            </a:r>
            <a:r>
              <a:rPr lang="en-US" altLang="ru-RU" sz="1800" u="none">
                <a:solidFill>
                  <a:srgbClr val="FFFF99"/>
                </a:solidFill>
                <a:sym typeface="Symbol" pitchFamily="18" charset="2"/>
              </a:rPr>
              <a:t>;</a:t>
            </a:r>
          </a:p>
          <a:p>
            <a:pPr algn="l" eaLnBrk="1" hangingPunct="1">
              <a:lnSpc>
                <a:spcPct val="65000"/>
              </a:lnSpc>
              <a:spcBef>
                <a:spcPct val="20000"/>
              </a:spcBef>
            </a:pPr>
            <a:r>
              <a:rPr lang="en-US" altLang="ru-RU" sz="1800" i="1" u="none">
                <a:solidFill>
                  <a:srgbClr val="FFCCFF"/>
                </a:solidFill>
              </a:rPr>
              <a:t>   Enter "read“ into</a:t>
            </a:r>
            <a:r>
              <a:rPr lang="en-US" altLang="ru-RU" sz="1800" i="1" u="none">
                <a:solidFill>
                  <a:srgbClr val="FFFFCC"/>
                </a:solidFill>
              </a:rPr>
              <a:t> </a:t>
            </a:r>
            <a:r>
              <a:rPr lang="en-US" altLang="ru-RU" sz="1800" b="0" u="none">
                <a:solidFill>
                  <a:srgbClr val="FFCCFF"/>
                </a:solidFill>
              </a:rPr>
              <a:t>[</a:t>
            </a:r>
            <a:r>
              <a:rPr lang="en-US" altLang="ru-RU" sz="1800" i="1" u="none">
                <a:solidFill>
                  <a:srgbClr val="FF0066"/>
                </a:solidFill>
              </a:rPr>
              <a:t>f </a:t>
            </a:r>
            <a:r>
              <a:rPr lang="en-US" altLang="ru-RU" sz="1800" i="1" u="none">
                <a:solidFill>
                  <a:srgbClr val="FF0066"/>
                </a:solidFill>
                <a:cs typeface="Times New Roman" pitchFamily="18" charset="0"/>
              </a:rPr>
              <a:t>'</a:t>
            </a:r>
            <a:r>
              <a:rPr lang="en-US" altLang="ru-RU" sz="1800" i="1" u="none">
                <a:solidFill>
                  <a:srgbClr val="FFCCFF"/>
                </a:solidFill>
              </a:rPr>
              <a:t>,o</a:t>
            </a:r>
            <a:r>
              <a:rPr lang="en-US" altLang="ru-RU" sz="2000" u="none" baseline="-25000">
                <a:solidFill>
                  <a:srgbClr val="FFCCCC"/>
                </a:solidFill>
              </a:rPr>
              <a:t>1</a:t>
            </a:r>
            <a:r>
              <a:rPr lang="en-US" altLang="ru-RU" sz="1800" b="0" u="none">
                <a:solidFill>
                  <a:srgbClr val="FFCCFF"/>
                </a:solidFill>
              </a:rPr>
              <a:t>]</a:t>
            </a:r>
            <a:r>
              <a:rPr lang="en-US" altLang="ru-RU" sz="1800" u="none">
                <a:solidFill>
                  <a:srgbClr val="FFFF99"/>
                </a:solidFill>
                <a:sym typeface="Symbol" pitchFamily="18" charset="2"/>
              </a:rPr>
              <a:t>;</a:t>
            </a:r>
          </a:p>
          <a:p>
            <a:pPr algn="l" eaLnBrk="1" hangingPunct="1">
              <a:lnSpc>
                <a:spcPct val="65000"/>
              </a:lnSpc>
              <a:spcBef>
                <a:spcPct val="20000"/>
              </a:spcBef>
            </a:pPr>
            <a:r>
              <a:rPr lang="en-US" altLang="ru-RU" sz="1800" i="1" u="none">
                <a:solidFill>
                  <a:srgbClr val="FFCCFF"/>
                </a:solidFill>
              </a:rPr>
              <a:t>   Enter "read" into </a:t>
            </a:r>
            <a:r>
              <a:rPr lang="en-US" altLang="ru-RU" sz="1800" b="0" u="none">
                <a:solidFill>
                  <a:srgbClr val="FFCCFF"/>
                </a:solidFill>
              </a:rPr>
              <a:t>[</a:t>
            </a:r>
            <a:r>
              <a:rPr lang="en-US" altLang="ru-RU" sz="1800" i="1" u="none">
                <a:solidFill>
                  <a:srgbClr val="FF0066"/>
                </a:solidFill>
              </a:rPr>
              <a:t>f </a:t>
            </a:r>
            <a:r>
              <a:rPr lang="en-US" altLang="ru-RU" sz="1800" i="1" u="none">
                <a:solidFill>
                  <a:srgbClr val="FF0066"/>
                </a:solidFill>
                <a:cs typeface="Times New Roman" pitchFamily="18" charset="0"/>
              </a:rPr>
              <a:t>'</a:t>
            </a:r>
            <a:r>
              <a:rPr lang="en-US" altLang="ru-RU" sz="1800" i="1" u="none">
                <a:solidFill>
                  <a:srgbClr val="FFCCFF"/>
                </a:solidFill>
              </a:rPr>
              <a:t>,o</a:t>
            </a:r>
            <a:r>
              <a:rPr lang="en-US" altLang="ru-RU" sz="2000" u="none" baseline="-25000">
                <a:solidFill>
                  <a:srgbClr val="FFCCCC"/>
                </a:solidFill>
              </a:rPr>
              <a:t>3</a:t>
            </a:r>
            <a:r>
              <a:rPr lang="en-US" altLang="ru-RU" sz="1800" b="0" u="none">
                <a:solidFill>
                  <a:srgbClr val="FFCCFF"/>
                </a:solidFill>
              </a:rPr>
              <a:t>]</a:t>
            </a:r>
            <a:r>
              <a:rPr lang="en-US" altLang="ru-RU" sz="1800" u="none">
                <a:solidFill>
                  <a:srgbClr val="FFFF99"/>
                </a:solidFill>
                <a:sym typeface="Symbol" pitchFamily="18" charset="2"/>
              </a:rPr>
              <a:t>;</a:t>
            </a:r>
          </a:p>
          <a:p>
            <a:pPr algn="l" eaLnBrk="1" hangingPunct="1">
              <a:lnSpc>
                <a:spcPct val="70000"/>
              </a:lnSpc>
              <a:spcBef>
                <a:spcPct val="20000"/>
              </a:spcBef>
            </a:pPr>
            <a:r>
              <a:rPr lang="en-US" altLang="ru-RU" sz="1800" b="0" u="none">
                <a:solidFill>
                  <a:srgbClr val="FFFF99"/>
                </a:solidFill>
              </a:rPr>
              <a:t> if</a:t>
            </a:r>
            <a:r>
              <a:rPr lang="en-US" altLang="ru-RU" sz="1800" i="1" u="none">
                <a:solidFill>
                  <a:srgbClr val="FFCCFF"/>
                </a:solidFill>
              </a:rPr>
              <a:t> write </a:t>
            </a:r>
            <a:r>
              <a:rPr lang="en-US" altLang="ru-RU" sz="1800" b="0" u="none">
                <a:solidFill>
                  <a:srgbClr val="FFFF99"/>
                </a:solidFill>
                <a:sym typeface="Symbol" pitchFamily="18" charset="2"/>
              </a:rPr>
              <a:t></a:t>
            </a:r>
            <a:r>
              <a:rPr lang="en-US" altLang="ru-RU" sz="1800" b="0" u="none">
                <a:solidFill>
                  <a:srgbClr val="FFCCFF"/>
                </a:solidFill>
              </a:rPr>
              <a:t> [</a:t>
            </a:r>
            <a:r>
              <a:rPr lang="en-US" altLang="ru-RU" sz="1800" i="1" u="none">
                <a:solidFill>
                  <a:srgbClr val="FFCCFF"/>
                </a:solidFill>
              </a:rPr>
              <a:t>s</a:t>
            </a:r>
            <a:r>
              <a:rPr lang="en-US" altLang="ru-RU" sz="2000" u="none" baseline="-25000">
                <a:solidFill>
                  <a:srgbClr val="FFCCCC"/>
                </a:solidFill>
              </a:rPr>
              <a:t>1</a:t>
            </a:r>
            <a:r>
              <a:rPr lang="en-US" altLang="ru-RU" sz="1800" i="1" u="none">
                <a:solidFill>
                  <a:srgbClr val="FFCCFF"/>
                </a:solidFill>
              </a:rPr>
              <a:t>,o</a:t>
            </a:r>
            <a:r>
              <a:rPr lang="en-US" altLang="ru-RU" sz="2000" u="none" baseline="-25000">
                <a:solidFill>
                  <a:srgbClr val="FFCCCC"/>
                </a:solidFill>
              </a:rPr>
              <a:t>2</a:t>
            </a:r>
            <a:r>
              <a:rPr lang="en-US" altLang="ru-RU" sz="1800" b="0" u="none">
                <a:solidFill>
                  <a:srgbClr val="FFCCFF"/>
                </a:solidFill>
              </a:rPr>
              <a:t>]</a:t>
            </a:r>
            <a:r>
              <a:rPr lang="en-US" altLang="ru-RU" sz="1800" b="0" u="none">
                <a:solidFill>
                  <a:srgbClr val="FFFFFF"/>
                </a:solidFill>
              </a:rPr>
              <a:t> </a:t>
            </a:r>
            <a:r>
              <a:rPr lang="en-US" altLang="ru-RU" sz="1800" u="none">
                <a:solidFill>
                  <a:srgbClr val="FFFF99"/>
                </a:solidFill>
                <a:sym typeface="Symbol" pitchFamily="18" charset="2"/>
              </a:rPr>
              <a:t>;</a:t>
            </a:r>
          </a:p>
          <a:p>
            <a:pPr algn="l" eaLnBrk="1" hangingPunct="1">
              <a:lnSpc>
                <a:spcPct val="70000"/>
              </a:lnSpc>
              <a:spcBef>
                <a:spcPct val="20000"/>
              </a:spcBef>
            </a:pPr>
            <a:r>
              <a:rPr lang="en-US" altLang="ru-RU" sz="1800" i="1" u="none">
                <a:solidFill>
                  <a:srgbClr val="FFCCFF"/>
                </a:solidFill>
              </a:rPr>
              <a:t>  </a:t>
            </a:r>
            <a:r>
              <a:rPr lang="en-US" altLang="ru-RU" sz="1800" b="0" u="none">
                <a:solidFill>
                  <a:srgbClr val="FFFF99"/>
                </a:solidFill>
              </a:rPr>
              <a:t>then</a:t>
            </a:r>
            <a:endParaRPr lang="en-US" altLang="ru-RU" sz="1800" u="none">
              <a:solidFill>
                <a:srgbClr val="FFFF99"/>
              </a:solidFill>
              <a:sym typeface="Symbol" pitchFamily="18" charset="2"/>
            </a:endParaRPr>
          </a:p>
          <a:p>
            <a:pPr algn="l" eaLnBrk="1" hangingPunct="1">
              <a:lnSpc>
                <a:spcPct val="65000"/>
              </a:lnSpc>
              <a:spcBef>
                <a:spcPct val="20000"/>
              </a:spcBef>
            </a:pPr>
            <a:r>
              <a:rPr lang="en-US" altLang="ru-RU" sz="1800" i="1" u="none">
                <a:solidFill>
                  <a:srgbClr val="FFCCFF"/>
                </a:solidFill>
              </a:rPr>
              <a:t>   Enter “write“ into</a:t>
            </a:r>
            <a:r>
              <a:rPr lang="en-US" altLang="ru-RU" sz="1800" i="1" u="none">
                <a:solidFill>
                  <a:srgbClr val="FFFFCC"/>
                </a:solidFill>
              </a:rPr>
              <a:t> </a:t>
            </a:r>
            <a:r>
              <a:rPr lang="en-US" altLang="ru-RU" sz="1800" b="0" u="none">
                <a:solidFill>
                  <a:srgbClr val="FFCCFF"/>
                </a:solidFill>
              </a:rPr>
              <a:t>[</a:t>
            </a:r>
            <a:r>
              <a:rPr lang="en-US" altLang="ru-RU" sz="1800" i="1" u="none">
                <a:solidFill>
                  <a:srgbClr val="FF0066"/>
                </a:solidFill>
              </a:rPr>
              <a:t>f</a:t>
            </a:r>
            <a:r>
              <a:rPr lang="en-US" altLang="ru-RU" sz="1800" i="1" u="none">
                <a:solidFill>
                  <a:srgbClr val="FF0066"/>
                </a:solidFill>
                <a:cs typeface="Times New Roman" pitchFamily="18" charset="0"/>
              </a:rPr>
              <a:t>'</a:t>
            </a:r>
            <a:r>
              <a:rPr lang="en-US" altLang="ru-RU" sz="1800" i="1" u="none">
                <a:solidFill>
                  <a:srgbClr val="FFCCFF"/>
                </a:solidFill>
              </a:rPr>
              <a:t>,o</a:t>
            </a:r>
            <a:r>
              <a:rPr lang="en-US" altLang="ru-RU" sz="2000" u="none" baseline="-25000">
                <a:solidFill>
                  <a:srgbClr val="FFCCCC"/>
                </a:solidFill>
              </a:rPr>
              <a:t>2</a:t>
            </a:r>
            <a:r>
              <a:rPr lang="en-US" altLang="ru-RU" sz="1800" b="0" u="none">
                <a:solidFill>
                  <a:srgbClr val="FFCCFF"/>
                </a:solidFill>
              </a:rPr>
              <a:t>]</a:t>
            </a:r>
            <a:r>
              <a:rPr lang="en-US" altLang="ru-RU" sz="1800" u="none">
                <a:solidFill>
                  <a:srgbClr val="FFFF99"/>
                </a:solidFill>
                <a:sym typeface="Symbol" pitchFamily="18" charset="2"/>
              </a:rPr>
              <a:t>;</a:t>
            </a:r>
          </a:p>
          <a:p>
            <a:pPr algn="l" eaLnBrk="1" hangingPunct="1">
              <a:lnSpc>
                <a:spcPct val="65000"/>
              </a:lnSpc>
              <a:spcBef>
                <a:spcPct val="20000"/>
              </a:spcBef>
            </a:pPr>
            <a:r>
              <a:rPr lang="en-US" altLang="ru-RU" sz="1800" u="none">
                <a:solidFill>
                  <a:srgbClr val="FFFF99"/>
                </a:solidFill>
              </a:rPr>
              <a:t>end</a:t>
            </a:r>
            <a:endParaRPr lang="ru-RU" altLang="ru-RU" sz="1800" u="none">
              <a:solidFill>
                <a:srgbClr val="FFFF99"/>
              </a:solidFill>
            </a:endParaRPr>
          </a:p>
        </p:txBody>
      </p:sp>
      <p:sp>
        <p:nvSpPr>
          <p:cNvPr id="26" name="Text Box 24"/>
          <p:cNvSpPr txBox="1">
            <a:spLocks noChangeArrowheads="1"/>
          </p:cNvSpPr>
          <p:nvPr/>
        </p:nvSpPr>
        <p:spPr bwMode="auto">
          <a:xfrm>
            <a:off x="7692865" y="1839372"/>
            <a:ext cx="2879725" cy="2884487"/>
          </a:xfrm>
          <a:prstGeom prst="rect">
            <a:avLst/>
          </a:prstGeom>
          <a:solidFill>
            <a:srgbClr val="0070C0"/>
          </a:solidFill>
          <a:ln w="9525">
            <a:solidFill>
              <a:srgbClr val="CCFF66"/>
            </a:solidFill>
            <a:miter lim="800000"/>
          </a:ln>
        </p:spPr>
        <p:txBody>
          <a:bodyPr>
            <a:spAutoFit/>
          </a:bodyP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l" eaLnBrk="1" hangingPunct="1">
              <a:lnSpc>
                <a:spcPct val="70000"/>
              </a:lnSpc>
              <a:spcBef>
                <a:spcPct val="20000"/>
              </a:spcBef>
            </a:pPr>
            <a:r>
              <a:rPr lang="en-US" altLang="ru-RU" sz="1800" u="none">
                <a:solidFill>
                  <a:srgbClr val="FFFF99"/>
                </a:solidFill>
              </a:rPr>
              <a:t>Command</a:t>
            </a:r>
            <a:r>
              <a:rPr lang="en-US" altLang="ru-RU" sz="1800" b="0" u="none">
                <a:solidFill>
                  <a:schemeClr val="bg1"/>
                </a:solidFill>
              </a:rPr>
              <a:t> </a:t>
            </a:r>
            <a:r>
              <a:rPr lang="ru-RU" altLang="ru-RU" sz="1800" b="0" u="none">
                <a:solidFill>
                  <a:schemeClr val="bg1"/>
                </a:solidFill>
              </a:rPr>
              <a:t>“</a:t>
            </a:r>
            <a:r>
              <a:rPr lang="ru-RU" altLang="ru-RU" sz="1800" b="0" u="none">
                <a:solidFill>
                  <a:srgbClr val="FFFF00"/>
                </a:solidFill>
                <a:sym typeface="Symbol" pitchFamily="18" charset="2"/>
              </a:rPr>
              <a:t>скопировать файл</a:t>
            </a:r>
            <a:r>
              <a:rPr lang="en-US" altLang="ru-RU" sz="1800" b="0" u="none">
                <a:solidFill>
                  <a:srgbClr val="FFFF00"/>
                </a:solidFill>
                <a:sym typeface="Symbol" pitchFamily="18" charset="2"/>
              </a:rPr>
              <a:t> </a:t>
            </a:r>
            <a:r>
              <a:rPr lang="en-US" altLang="ru-RU" sz="1800" i="1" u="none">
                <a:solidFill>
                  <a:srgbClr val="FFFF00"/>
                </a:solidFill>
              </a:rPr>
              <a:t>o</a:t>
            </a:r>
            <a:r>
              <a:rPr lang="en-US" altLang="ru-RU" sz="2000" u="none" baseline="-25000">
                <a:solidFill>
                  <a:srgbClr val="FFFF00"/>
                </a:solidFill>
              </a:rPr>
              <a:t>3</a:t>
            </a:r>
            <a:r>
              <a:rPr lang="en-US" altLang="ru-RU" sz="1800" b="0" u="none">
                <a:solidFill>
                  <a:srgbClr val="FFFF00"/>
                </a:solidFill>
                <a:sym typeface="Symbol" pitchFamily="18" charset="2"/>
              </a:rPr>
              <a:t> </a:t>
            </a:r>
            <a:r>
              <a:rPr lang="ru-RU" altLang="ru-RU" sz="1800" b="0" u="none">
                <a:solidFill>
                  <a:srgbClr val="FFFF00"/>
                </a:solidFill>
                <a:sym typeface="Symbol" pitchFamily="18" charset="2"/>
              </a:rPr>
              <a:t>программой</a:t>
            </a:r>
            <a:r>
              <a:rPr lang="ru-RU" altLang="ru-RU" sz="1800" b="0" u="none">
                <a:solidFill>
                  <a:srgbClr val="FFCCFF"/>
                </a:solidFill>
                <a:sym typeface="Symbol" pitchFamily="18" charset="2"/>
              </a:rPr>
              <a:t> </a:t>
            </a:r>
            <a:r>
              <a:rPr lang="en-US" altLang="ru-RU" sz="1800" i="1" u="none">
                <a:solidFill>
                  <a:srgbClr val="FF0066"/>
                </a:solidFill>
              </a:rPr>
              <a:t>f</a:t>
            </a:r>
            <a:r>
              <a:rPr lang="ru-RU" altLang="ru-RU" sz="1800" b="0" u="none">
                <a:solidFill>
                  <a:srgbClr val="FFCCFF"/>
                </a:solidFill>
                <a:sym typeface="Symbol" pitchFamily="18" charset="2"/>
              </a:rPr>
              <a:t> </a:t>
            </a:r>
            <a:r>
              <a:rPr lang="en-US" altLang="ru-RU" sz="1800" i="1" u="none">
                <a:solidFill>
                  <a:srgbClr val="FF0066"/>
                </a:solidFill>
                <a:cs typeface="Times New Roman" pitchFamily="18" charset="0"/>
              </a:rPr>
              <a:t>'</a:t>
            </a:r>
            <a:r>
              <a:rPr lang="ru-RU" altLang="ru-RU" sz="1800" b="0" u="none">
                <a:solidFill>
                  <a:srgbClr val="FFCCFF"/>
                </a:solidFill>
                <a:sym typeface="Symbol" pitchFamily="18" charset="2"/>
              </a:rPr>
              <a:t> </a:t>
            </a:r>
            <a:r>
              <a:rPr lang="ru-RU" altLang="ru-RU" sz="1800" b="0" u="none">
                <a:solidFill>
                  <a:srgbClr val="FFFF00"/>
                </a:solidFill>
                <a:sym typeface="Symbol" pitchFamily="18" charset="2"/>
              </a:rPr>
              <a:t>в</a:t>
            </a:r>
            <a:r>
              <a:rPr lang="en-US" altLang="ru-RU" sz="1800" b="0" u="none">
                <a:solidFill>
                  <a:srgbClr val="FFCCFF"/>
                </a:solidFill>
                <a:sym typeface="Symbol" pitchFamily="18" charset="2"/>
              </a:rPr>
              <a:t> </a:t>
            </a:r>
            <a:r>
              <a:rPr lang="en-US" altLang="ru-RU" sz="1800" i="1" u="none">
                <a:solidFill>
                  <a:srgbClr val="FFCCFF"/>
                </a:solidFill>
              </a:rPr>
              <a:t>o</a:t>
            </a:r>
            <a:r>
              <a:rPr lang="ru-RU" altLang="ru-RU" sz="2000" u="none" baseline="-25000">
                <a:solidFill>
                  <a:srgbClr val="FFCCCC"/>
                </a:solidFill>
              </a:rPr>
              <a:t>2</a:t>
            </a:r>
            <a:r>
              <a:rPr lang="ru-RU" altLang="ru-RU" sz="1800" b="0" u="none">
                <a:solidFill>
                  <a:srgbClr val="FFCCFF"/>
                </a:solidFill>
                <a:sym typeface="Symbol" pitchFamily="18" charset="2"/>
              </a:rPr>
              <a:t>“</a:t>
            </a:r>
            <a:r>
              <a:rPr lang="en-US" altLang="ru-RU" sz="1800" b="0" u="none">
                <a:solidFill>
                  <a:srgbClr val="FFCCFF"/>
                </a:solidFill>
                <a:sym typeface="Symbol" pitchFamily="18" charset="2"/>
              </a:rPr>
              <a:t> </a:t>
            </a:r>
            <a:r>
              <a:rPr lang="ru-RU" altLang="ru-RU" sz="1800" b="0" u="none">
                <a:solidFill>
                  <a:srgbClr val="FFCCFF"/>
                </a:solidFill>
                <a:sym typeface="Symbol" pitchFamily="18" charset="2"/>
              </a:rPr>
              <a:t>(</a:t>
            </a:r>
            <a:r>
              <a:rPr lang="en-US" altLang="ru-RU" sz="1800" i="1" u="none">
                <a:solidFill>
                  <a:srgbClr val="FF0066"/>
                </a:solidFill>
              </a:rPr>
              <a:t>f </a:t>
            </a:r>
            <a:r>
              <a:rPr lang="en-US" altLang="ru-RU" sz="1800" i="1" u="none">
                <a:solidFill>
                  <a:srgbClr val="FF0066"/>
                </a:solidFill>
                <a:cs typeface="Times New Roman" pitchFamily="18" charset="0"/>
              </a:rPr>
              <a:t>'</a:t>
            </a:r>
            <a:r>
              <a:rPr lang="en-US" altLang="ru-RU" sz="1800" i="1" u="none">
                <a:solidFill>
                  <a:srgbClr val="FFCCFF"/>
                </a:solidFill>
              </a:rPr>
              <a:t>,o</a:t>
            </a:r>
            <a:r>
              <a:rPr lang="en-US" altLang="ru-RU" sz="2000" u="none" baseline="-25000">
                <a:solidFill>
                  <a:srgbClr val="FFCCCC"/>
                </a:solidFill>
              </a:rPr>
              <a:t>3</a:t>
            </a:r>
            <a:r>
              <a:rPr lang="en-US" altLang="ru-RU" sz="2000" u="none">
                <a:solidFill>
                  <a:srgbClr val="FFCCCC"/>
                </a:solidFill>
              </a:rPr>
              <a:t>, </a:t>
            </a:r>
            <a:r>
              <a:rPr lang="en-US" altLang="ru-RU" sz="1800" i="1" u="none">
                <a:solidFill>
                  <a:srgbClr val="FFCCFF"/>
                </a:solidFill>
              </a:rPr>
              <a:t>o</a:t>
            </a:r>
            <a:r>
              <a:rPr lang="ru-RU" altLang="ru-RU" sz="2000" u="none" baseline="-25000">
                <a:solidFill>
                  <a:srgbClr val="FFCCCC"/>
                </a:solidFill>
              </a:rPr>
              <a:t>2</a:t>
            </a:r>
            <a:r>
              <a:rPr lang="ru-RU" altLang="ru-RU" sz="1800" b="0" u="none">
                <a:solidFill>
                  <a:srgbClr val="FFCCFF"/>
                </a:solidFill>
                <a:sym typeface="Symbol" pitchFamily="18" charset="2"/>
              </a:rPr>
              <a:t>)</a:t>
            </a:r>
            <a:r>
              <a:rPr lang="en-US" altLang="ru-RU" sz="1800" u="none">
                <a:solidFill>
                  <a:srgbClr val="FFFF99"/>
                </a:solidFill>
                <a:sym typeface="Symbol" pitchFamily="18" charset="2"/>
              </a:rPr>
              <a:t>:</a:t>
            </a:r>
            <a:endParaRPr lang="en-US" altLang="ru-RU" sz="1800" u="none">
              <a:solidFill>
                <a:srgbClr val="FFFF99"/>
              </a:solidFill>
            </a:endParaRPr>
          </a:p>
          <a:p>
            <a:pPr algn="l" eaLnBrk="1" hangingPunct="1">
              <a:lnSpc>
                <a:spcPct val="70000"/>
              </a:lnSpc>
              <a:spcBef>
                <a:spcPct val="20000"/>
              </a:spcBef>
            </a:pPr>
            <a:r>
              <a:rPr lang="en-US" altLang="ru-RU" sz="1800" i="1" u="none">
                <a:solidFill>
                  <a:srgbClr val="FFCCFF"/>
                </a:solidFill>
              </a:rPr>
              <a:t>  </a:t>
            </a:r>
            <a:r>
              <a:rPr lang="en-US" altLang="ru-RU" sz="1800" b="0" u="none">
                <a:solidFill>
                  <a:srgbClr val="FFFF99"/>
                </a:solidFill>
              </a:rPr>
              <a:t>if</a:t>
            </a:r>
            <a:r>
              <a:rPr lang="en-US" altLang="ru-RU" sz="1800" i="1" u="none">
                <a:solidFill>
                  <a:srgbClr val="FFCCFF"/>
                </a:solidFill>
              </a:rPr>
              <a:t> read </a:t>
            </a:r>
            <a:r>
              <a:rPr lang="en-US" altLang="ru-RU" sz="1800" b="0" u="none">
                <a:solidFill>
                  <a:srgbClr val="FFFF99"/>
                </a:solidFill>
                <a:sym typeface="Symbol" pitchFamily="18" charset="2"/>
              </a:rPr>
              <a:t></a:t>
            </a:r>
            <a:r>
              <a:rPr lang="en-US" altLang="ru-RU" sz="1800" b="0" u="none">
                <a:solidFill>
                  <a:srgbClr val="FFCCFF"/>
                </a:solidFill>
              </a:rPr>
              <a:t> [</a:t>
            </a:r>
            <a:r>
              <a:rPr lang="en-US" altLang="ru-RU" sz="1800" i="1" u="none">
                <a:solidFill>
                  <a:srgbClr val="FF0066"/>
                </a:solidFill>
              </a:rPr>
              <a:t>f </a:t>
            </a:r>
            <a:r>
              <a:rPr lang="en-US" altLang="ru-RU" sz="1800" i="1" u="none">
                <a:solidFill>
                  <a:srgbClr val="FF0066"/>
                </a:solidFill>
                <a:cs typeface="Times New Roman" pitchFamily="18" charset="0"/>
              </a:rPr>
              <a:t>'</a:t>
            </a:r>
            <a:r>
              <a:rPr lang="en-US" altLang="ru-RU" sz="1800" i="1" u="none">
                <a:solidFill>
                  <a:srgbClr val="FFCCFF"/>
                </a:solidFill>
              </a:rPr>
              <a:t>, o</a:t>
            </a:r>
            <a:r>
              <a:rPr lang="en-US" altLang="ru-RU" sz="2000" u="none" baseline="-25000">
                <a:solidFill>
                  <a:srgbClr val="FFCCCC"/>
                </a:solidFill>
              </a:rPr>
              <a:t>3</a:t>
            </a:r>
            <a:r>
              <a:rPr lang="en-US" altLang="ru-RU" sz="1800" b="0" u="none">
                <a:solidFill>
                  <a:srgbClr val="FFCCFF"/>
                </a:solidFill>
              </a:rPr>
              <a:t>]</a:t>
            </a:r>
            <a:r>
              <a:rPr lang="en-US" altLang="ru-RU" sz="1800" b="0" u="none">
                <a:solidFill>
                  <a:srgbClr val="FFFFFF"/>
                </a:solidFill>
              </a:rPr>
              <a:t> </a:t>
            </a:r>
            <a:r>
              <a:rPr lang="en-US" altLang="ru-RU" sz="1800" b="0" u="none">
                <a:solidFill>
                  <a:srgbClr val="FFFF99"/>
                </a:solidFill>
              </a:rPr>
              <a:t>and</a:t>
            </a:r>
            <a:r>
              <a:rPr lang="en-US" altLang="ru-RU" sz="1800" i="1" u="none">
                <a:solidFill>
                  <a:srgbClr val="FFCCFF"/>
                </a:solidFill>
              </a:rPr>
              <a:t> </a:t>
            </a:r>
          </a:p>
          <a:p>
            <a:pPr algn="l" eaLnBrk="1" hangingPunct="1">
              <a:lnSpc>
                <a:spcPct val="70000"/>
              </a:lnSpc>
              <a:spcBef>
                <a:spcPct val="20000"/>
              </a:spcBef>
            </a:pPr>
            <a:r>
              <a:rPr lang="en-US" altLang="ru-RU" sz="1800" i="1" u="none">
                <a:solidFill>
                  <a:srgbClr val="FFCCFF"/>
                </a:solidFill>
              </a:rPr>
              <a:t>     write </a:t>
            </a:r>
            <a:r>
              <a:rPr lang="en-US" altLang="ru-RU" sz="1800" b="0" u="none">
                <a:solidFill>
                  <a:srgbClr val="FFFF99"/>
                </a:solidFill>
                <a:sym typeface="Symbol" pitchFamily="18" charset="2"/>
              </a:rPr>
              <a:t></a:t>
            </a:r>
            <a:r>
              <a:rPr lang="en-US" altLang="ru-RU" sz="1800" b="0" u="none">
                <a:solidFill>
                  <a:srgbClr val="FFCCFF"/>
                </a:solidFill>
              </a:rPr>
              <a:t> [</a:t>
            </a:r>
            <a:r>
              <a:rPr lang="en-US" altLang="ru-RU" sz="1800" i="1" u="none">
                <a:solidFill>
                  <a:srgbClr val="FF0066"/>
                </a:solidFill>
              </a:rPr>
              <a:t>f </a:t>
            </a:r>
            <a:r>
              <a:rPr lang="en-US" altLang="ru-RU" sz="1800" i="1" u="none">
                <a:solidFill>
                  <a:srgbClr val="FF0066"/>
                </a:solidFill>
                <a:cs typeface="Times New Roman" pitchFamily="18" charset="0"/>
              </a:rPr>
              <a:t>'</a:t>
            </a:r>
            <a:r>
              <a:rPr lang="en-US" altLang="ru-RU" sz="1800" i="1" u="none">
                <a:solidFill>
                  <a:srgbClr val="FFCCFF"/>
                </a:solidFill>
              </a:rPr>
              <a:t>, o</a:t>
            </a:r>
            <a:r>
              <a:rPr lang="en-US" altLang="ru-RU" sz="2000" u="none" baseline="-25000">
                <a:solidFill>
                  <a:srgbClr val="FFCCCC"/>
                </a:solidFill>
              </a:rPr>
              <a:t>2</a:t>
            </a:r>
            <a:r>
              <a:rPr lang="en-US" altLang="ru-RU" sz="1800" b="0" u="none">
                <a:solidFill>
                  <a:srgbClr val="FFCCFF"/>
                </a:solidFill>
              </a:rPr>
              <a:t>]</a:t>
            </a:r>
          </a:p>
          <a:p>
            <a:pPr algn="l" eaLnBrk="1" hangingPunct="1">
              <a:lnSpc>
                <a:spcPct val="70000"/>
              </a:lnSpc>
              <a:spcBef>
                <a:spcPct val="20000"/>
              </a:spcBef>
            </a:pPr>
            <a:r>
              <a:rPr lang="en-US" altLang="ru-RU" sz="1800" b="0" u="none">
                <a:solidFill>
                  <a:srgbClr val="FFFF99"/>
                </a:solidFill>
              </a:rPr>
              <a:t>    then</a:t>
            </a:r>
            <a:endParaRPr lang="en-US" altLang="ru-RU" sz="1800" u="none">
              <a:solidFill>
                <a:srgbClr val="FFFF99"/>
              </a:solidFill>
              <a:sym typeface="Symbol" pitchFamily="18" charset="2"/>
            </a:endParaRPr>
          </a:p>
          <a:p>
            <a:pPr algn="l" eaLnBrk="1" hangingPunct="1">
              <a:lnSpc>
                <a:spcPct val="70000"/>
              </a:lnSpc>
              <a:spcBef>
                <a:spcPct val="20000"/>
              </a:spcBef>
            </a:pPr>
            <a:r>
              <a:rPr lang="en-US" altLang="ru-RU" sz="1800" i="1" u="none">
                <a:solidFill>
                  <a:srgbClr val="FFCCFF"/>
                </a:solidFill>
              </a:rPr>
              <a:t>      Create object o</a:t>
            </a:r>
            <a:r>
              <a:rPr lang="en-US" altLang="ru-RU" sz="1800" i="1" u="none">
                <a:solidFill>
                  <a:srgbClr val="FFCCFF"/>
                </a:solidFill>
                <a:cs typeface="Times New Roman" pitchFamily="18" charset="0"/>
              </a:rPr>
              <a:t>'</a:t>
            </a:r>
            <a:r>
              <a:rPr lang="en-US" altLang="ru-RU" sz="1800" u="none">
                <a:solidFill>
                  <a:srgbClr val="FFFF99"/>
                </a:solidFill>
                <a:sym typeface="Symbol" pitchFamily="18" charset="2"/>
              </a:rPr>
              <a:t>;</a:t>
            </a:r>
            <a:endParaRPr lang="en-US" altLang="ru-RU" sz="1800" i="1" u="none">
              <a:solidFill>
                <a:srgbClr val="FFCCFF"/>
              </a:solidFill>
            </a:endParaRPr>
          </a:p>
          <a:p>
            <a:pPr algn="l" eaLnBrk="1" hangingPunct="1">
              <a:lnSpc>
                <a:spcPct val="70000"/>
              </a:lnSpc>
              <a:spcBef>
                <a:spcPct val="20000"/>
              </a:spcBef>
            </a:pPr>
            <a:r>
              <a:rPr lang="en-US" altLang="ru-RU" sz="1800" i="1" u="none">
                <a:solidFill>
                  <a:srgbClr val="FFCCFF"/>
                </a:solidFill>
              </a:rPr>
              <a:t>      Write </a:t>
            </a:r>
            <a:r>
              <a:rPr lang="en-US" altLang="ru-RU" sz="1800" b="0" u="none">
                <a:solidFill>
                  <a:srgbClr val="FFCCFF"/>
                </a:solidFill>
              </a:rPr>
              <a:t>(</a:t>
            </a:r>
            <a:r>
              <a:rPr lang="en-US" altLang="ru-RU" sz="1800" i="1" u="none">
                <a:solidFill>
                  <a:srgbClr val="FF0066"/>
                </a:solidFill>
              </a:rPr>
              <a:t>f</a:t>
            </a:r>
            <a:r>
              <a:rPr lang="en-US" altLang="ru-RU" sz="1800" i="1" u="none">
                <a:solidFill>
                  <a:srgbClr val="FFCCFF"/>
                </a:solidFill>
              </a:rPr>
              <a:t> </a:t>
            </a:r>
            <a:r>
              <a:rPr lang="en-US" altLang="ru-RU" sz="1800" i="1" u="none">
                <a:solidFill>
                  <a:srgbClr val="FF0066"/>
                </a:solidFill>
                <a:cs typeface="Times New Roman" pitchFamily="18" charset="0"/>
              </a:rPr>
              <a:t>'</a:t>
            </a:r>
            <a:r>
              <a:rPr lang="en-US" altLang="ru-RU" sz="1800" i="1" u="none">
                <a:solidFill>
                  <a:srgbClr val="FFCCFF"/>
                </a:solidFill>
              </a:rPr>
              <a:t>, o</a:t>
            </a:r>
            <a:r>
              <a:rPr lang="en-US" altLang="ru-RU" sz="2000" u="none" baseline="-25000">
                <a:solidFill>
                  <a:srgbClr val="FFCCCC"/>
                </a:solidFill>
              </a:rPr>
              <a:t>3 </a:t>
            </a:r>
            <a:r>
              <a:rPr lang="en-US" altLang="ru-RU" sz="1800" i="1" u="none">
                <a:solidFill>
                  <a:srgbClr val="FFCCFF"/>
                </a:solidFill>
              </a:rPr>
              <a:t>, o</a:t>
            </a:r>
            <a:r>
              <a:rPr lang="en-US" altLang="ru-RU" sz="1800" i="1" u="none">
                <a:solidFill>
                  <a:srgbClr val="FFCCFF"/>
                </a:solidFill>
                <a:cs typeface="Times New Roman" pitchFamily="18" charset="0"/>
              </a:rPr>
              <a:t>'</a:t>
            </a:r>
            <a:r>
              <a:rPr lang="en-US" altLang="ru-RU" sz="1800" b="0" u="none">
                <a:solidFill>
                  <a:srgbClr val="FFCCFF"/>
                </a:solidFill>
              </a:rPr>
              <a:t>)</a:t>
            </a:r>
            <a:r>
              <a:rPr lang="en-US" altLang="ru-RU" sz="1800" u="none">
                <a:solidFill>
                  <a:srgbClr val="FFFF99"/>
                </a:solidFill>
                <a:sym typeface="Symbol" pitchFamily="18" charset="2"/>
              </a:rPr>
              <a:t>;</a:t>
            </a:r>
          </a:p>
          <a:p>
            <a:pPr algn="l" eaLnBrk="1" hangingPunct="1">
              <a:lnSpc>
                <a:spcPct val="65000"/>
              </a:lnSpc>
              <a:spcBef>
                <a:spcPct val="20000"/>
              </a:spcBef>
            </a:pPr>
            <a:r>
              <a:rPr lang="en-US" altLang="ru-RU" sz="1800" b="0" u="none">
                <a:solidFill>
                  <a:srgbClr val="FFFF99"/>
                </a:solidFill>
              </a:rPr>
              <a:t>  if</a:t>
            </a:r>
            <a:r>
              <a:rPr lang="en-US" altLang="ru-RU" sz="1800" i="1" u="none">
                <a:solidFill>
                  <a:srgbClr val="FFCCFF"/>
                </a:solidFill>
              </a:rPr>
              <a:t> read </a:t>
            </a:r>
            <a:r>
              <a:rPr lang="en-US" altLang="ru-RU" sz="1800" b="0" u="none">
                <a:solidFill>
                  <a:srgbClr val="FFFF99"/>
                </a:solidFill>
                <a:sym typeface="Symbol" pitchFamily="18" charset="2"/>
              </a:rPr>
              <a:t></a:t>
            </a:r>
            <a:r>
              <a:rPr lang="en-US" altLang="ru-RU" sz="1800" b="0" u="none">
                <a:solidFill>
                  <a:srgbClr val="FFCCFF"/>
                </a:solidFill>
              </a:rPr>
              <a:t> [</a:t>
            </a:r>
            <a:r>
              <a:rPr lang="en-US" altLang="ru-RU" sz="1800" i="1" u="none">
                <a:solidFill>
                  <a:srgbClr val="FFCCFF"/>
                </a:solidFill>
              </a:rPr>
              <a:t>s</a:t>
            </a:r>
            <a:r>
              <a:rPr lang="en-US" altLang="ru-RU" sz="2000" u="none" baseline="-25000">
                <a:solidFill>
                  <a:srgbClr val="FFCCCC"/>
                </a:solidFill>
              </a:rPr>
              <a:t>2</a:t>
            </a:r>
            <a:r>
              <a:rPr lang="en-US" altLang="ru-RU" sz="1800" i="1" u="none">
                <a:solidFill>
                  <a:srgbClr val="FFCCFF"/>
                </a:solidFill>
              </a:rPr>
              <a:t>, o</a:t>
            </a:r>
            <a:r>
              <a:rPr lang="ru-RU" altLang="ru-RU" sz="2000" u="none" baseline="-25000">
                <a:solidFill>
                  <a:srgbClr val="FFCCCC"/>
                </a:solidFill>
              </a:rPr>
              <a:t>2</a:t>
            </a:r>
            <a:r>
              <a:rPr lang="en-US" altLang="ru-RU" sz="1800" b="0" u="none">
                <a:solidFill>
                  <a:srgbClr val="FFCCFF"/>
                </a:solidFill>
              </a:rPr>
              <a:t>]</a:t>
            </a:r>
            <a:r>
              <a:rPr lang="en-US" altLang="ru-RU" sz="1800" b="0" u="none">
                <a:solidFill>
                  <a:srgbClr val="FFFFFF"/>
                </a:solidFill>
              </a:rPr>
              <a:t> </a:t>
            </a:r>
            <a:r>
              <a:rPr lang="en-US" altLang="ru-RU" sz="1800" u="none">
                <a:solidFill>
                  <a:srgbClr val="FFFF99"/>
                </a:solidFill>
                <a:sym typeface="Symbol" pitchFamily="18" charset="2"/>
              </a:rPr>
              <a:t>;</a:t>
            </a:r>
          </a:p>
          <a:p>
            <a:pPr algn="l" eaLnBrk="1" hangingPunct="1">
              <a:lnSpc>
                <a:spcPct val="70000"/>
              </a:lnSpc>
              <a:spcBef>
                <a:spcPct val="20000"/>
              </a:spcBef>
            </a:pPr>
            <a:r>
              <a:rPr lang="en-US" altLang="ru-RU" sz="1800" i="1" u="none">
                <a:solidFill>
                  <a:srgbClr val="FFCCFF"/>
                </a:solidFill>
              </a:rPr>
              <a:t>   </a:t>
            </a:r>
            <a:r>
              <a:rPr lang="en-US" altLang="ru-RU" sz="1800" b="0" u="none">
                <a:solidFill>
                  <a:srgbClr val="FFFF99"/>
                </a:solidFill>
              </a:rPr>
              <a:t>then</a:t>
            </a:r>
            <a:endParaRPr lang="en-US" altLang="ru-RU" sz="1800" u="none">
              <a:solidFill>
                <a:srgbClr val="FFFF99"/>
              </a:solidFill>
              <a:sym typeface="Symbol" pitchFamily="18" charset="2"/>
            </a:endParaRPr>
          </a:p>
          <a:p>
            <a:pPr algn="l" eaLnBrk="1" hangingPunct="1">
              <a:lnSpc>
                <a:spcPct val="65000"/>
              </a:lnSpc>
              <a:spcBef>
                <a:spcPct val="20000"/>
              </a:spcBef>
            </a:pPr>
            <a:r>
              <a:rPr lang="en-US" altLang="ru-RU" sz="1800" i="1" u="none">
                <a:solidFill>
                  <a:srgbClr val="FFCCFF"/>
                </a:solidFill>
              </a:rPr>
              <a:t>     Enter "read" into</a:t>
            </a:r>
            <a:r>
              <a:rPr lang="en-US" altLang="ru-RU" sz="1800" i="1" u="none">
                <a:solidFill>
                  <a:srgbClr val="FFFFCC"/>
                </a:solidFill>
              </a:rPr>
              <a:t> </a:t>
            </a:r>
            <a:r>
              <a:rPr lang="en-US" altLang="ru-RU" sz="1800" b="0" u="none">
                <a:solidFill>
                  <a:srgbClr val="FFCCFF"/>
                </a:solidFill>
              </a:rPr>
              <a:t>[</a:t>
            </a:r>
            <a:r>
              <a:rPr lang="en-US" altLang="ru-RU" sz="1800" i="1" u="none">
                <a:solidFill>
                  <a:srgbClr val="FFCCFF"/>
                </a:solidFill>
              </a:rPr>
              <a:t>s</a:t>
            </a:r>
            <a:r>
              <a:rPr lang="en-US" altLang="ru-RU" sz="2000" u="none" baseline="-25000">
                <a:solidFill>
                  <a:srgbClr val="FFCCCC"/>
                </a:solidFill>
              </a:rPr>
              <a:t>2</a:t>
            </a:r>
            <a:r>
              <a:rPr lang="en-US" altLang="ru-RU" sz="1800" i="1" u="none">
                <a:solidFill>
                  <a:srgbClr val="FFCCFF"/>
                </a:solidFill>
              </a:rPr>
              <a:t>,o</a:t>
            </a:r>
            <a:r>
              <a:rPr lang="en-US" altLang="ru-RU" sz="1800" i="1" u="none">
                <a:solidFill>
                  <a:srgbClr val="FFCCFF"/>
                </a:solidFill>
                <a:cs typeface="Times New Roman" pitchFamily="18" charset="0"/>
              </a:rPr>
              <a:t>'</a:t>
            </a:r>
            <a:r>
              <a:rPr lang="en-US" altLang="ru-RU" sz="1800" b="0" u="none">
                <a:solidFill>
                  <a:srgbClr val="FFCCFF"/>
                </a:solidFill>
              </a:rPr>
              <a:t>]</a:t>
            </a:r>
            <a:r>
              <a:rPr lang="en-US" altLang="ru-RU" sz="1800" u="none">
                <a:solidFill>
                  <a:srgbClr val="FFFF99"/>
                </a:solidFill>
                <a:sym typeface="Symbol" pitchFamily="18" charset="2"/>
              </a:rPr>
              <a:t>;</a:t>
            </a:r>
          </a:p>
          <a:p>
            <a:pPr algn="l" eaLnBrk="1" hangingPunct="1">
              <a:lnSpc>
                <a:spcPct val="65000"/>
              </a:lnSpc>
              <a:spcBef>
                <a:spcPct val="20000"/>
              </a:spcBef>
            </a:pPr>
            <a:r>
              <a:rPr lang="en-US" altLang="ru-RU" sz="1800" u="none">
                <a:solidFill>
                  <a:srgbClr val="FFFF99"/>
                </a:solidFill>
              </a:rPr>
              <a:t>end</a:t>
            </a:r>
            <a:endParaRPr lang="ru-RU" altLang="ru-RU" sz="1800" u="none">
              <a:solidFill>
                <a:srgbClr val="FFFF99"/>
              </a:solidFill>
            </a:endParaRPr>
          </a:p>
        </p:txBody>
      </p:sp>
      <p:sp>
        <p:nvSpPr>
          <p:cNvPr id="90" name="Rectangle 5"/>
          <p:cNvSpPr>
            <a:spLocks noChangeArrowheads="1"/>
          </p:cNvSpPr>
          <p:nvPr/>
        </p:nvSpPr>
        <p:spPr bwMode="auto">
          <a:xfrm>
            <a:off x="1715928" y="413212"/>
            <a:ext cx="349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s</a:t>
            </a:r>
            <a:r>
              <a:rPr lang="en-US" altLang="ru-RU" sz="2000" u="none" baseline="-25000"/>
              <a:t>1</a:t>
            </a:r>
            <a:endParaRPr lang="ru-RU" altLang="ru-RU" sz="2000" u="none" baseline="-25000"/>
          </a:p>
        </p:txBody>
      </p:sp>
      <p:sp>
        <p:nvSpPr>
          <p:cNvPr id="91" name="Rectangle 6"/>
          <p:cNvSpPr>
            <a:spLocks noChangeArrowheads="1"/>
          </p:cNvSpPr>
          <p:nvPr/>
        </p:nvSpPr>
        <p:spPr bwMode="auto">
          <a:xfrm>
            <a:off x="1715928" y="845012"/>
            <a:ext cx="349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s</a:t>
            </a:r>
            <a:r>
              <a:rPr lang="ru-RU" altLang="ru-RU" sz="2000" u="none" baseline="-25000"/>
              <a:t>2</a:t>
            </a:r>
          </a:p>
        </p:txBody>
      </p:sp>
      <p:sp>
        <p:nvSpPr>
          <p:cNvPr id="92" name="Line 7"/>
          <p:cNvSpPr>
            <a:spLocks noChangeShapeType="1"/>
          </p:cNvSpPr>
          <p:nvPr/>
        </p:nvSpPr>
        <p:spPr bwMode="auto">
          <a:xfrm flipV="1">
            <a:off x="3300253" y="557674"/>
            <a:ext cx="468312" cy="36513"/>
          </a:xfrm>
          <a:prstGeom prst="line">
            <a:avLst/>
          </a:prstGeom>
          <a:noFill/>
          <a:ln w="19050">
            <a:solidFill>
              <a:schemeClr val="tx1"/>
            </a:solidFill>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93" name="Rectangle 8"/>
          <p:cNvSpPr>
            <a:spLocks noChangeArrowheads="1"/>
          </p:cNvSpPr>
          <p:nvPr/>
        </p:nvSpPr>
        <p:spPr bwMode="auto">
          <a:xfrm>
            <a:off x="2976403" y="125874"/>
            <a:ext cx="360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o</a:t>
            </a:r>
            <a:r>
              <a:rPr lang="en-US" altLang="ru-RU" sz="2000" u="none" baseline="-25000"/>
              <a:t>1</a:t>
            </a:r>
            <a:endParaRPr lang="ru-RU" altLang="ru-RU" sz="2000" u="none" baseline="-25000"/>
          </a:p>
        </p:txBody>
      </p:sp>
      <p:sp>
        <p:nvSpPr>
          <p:cNvPr id="94" name="Rectangle 9"/>
          <p:cNvSpPr>
            <a:spLocks noChangeArrowheads="1"/>
          </p:cNvSpPr>
          <p:nvPr/>
        </p:nvSpPr>
        <p:spPr bwMode="auto">
          <a:xfrm>
            <a:off x="2939890" y="1097424"/>
            <a:ext cx="3603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o</a:t>
            </a:r>
            <a:r>
              <a:rPr lang="ru-RU" altLang="ru-RU" sz="2000" u="none" baseline="-25000"/>
              <a:t>2</a:t>
            </a:r>
          </a:p>
        </p:txBody>
      </p:sp>
      <p:sp>
        <p:nvSpPr>
          <p:cNvPr id="95" name="Oval 10"/>
          <p:cNvSpPr>
            <a:spLocks noChangeArrowheads="1"/>
          </p:cNvSpPr>
          <p:nvPr/>
        </p:nvSpPr>
        <p:spPr bwMode="auto">
          <a:xfrm>
            <a:off x="3192304" y="521162"/>
            <a:ext cx="142875" cy="144463"/>
          </a:xfrm>
          <a:prstGeom prst="ellipse">
            <a:avLst/>
          </a:prstGeom>
          <a:solidFill>
            <a:srgbClr val="99FF33"/>
          </a:solidFill>
          <a:ln w="9525">
            <a:solidFill>
              <a:schemeClr val="tx1"/>
            </a:solidFill>
            <a:round/>
          </a:ln>
          <a:effectLst/>
        </p:spPr>
        <p:txBody>
          <a:bodyPr wrap="non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96" name="Oval 11"/>
          <p:cNvSpPr>
            <a:spLocks noChangeArrowheads="1"/>
          </p:cNvSpPr>
          <p:nvPr/>
        </p:nvSpPr>
        <p:spPr bwMode="auto">
          <a:xfrm>
            <a:off x="3192304" y="1168862"/>
            <a:ext cx="142875" cy="144463"/>
          </a:xfrm>
          <a:prstGeom prst="ellipse">
            <a:avLst/>
          </a:prstGeom>
          <a:solidFill>
            <a:srgbClr val="99FF33"/>
          </a:solidFill>
          <a:ln w="9525">
            <a:solidFill>
              <a:schemeClr val="tx1"/>
            </a:solidFill>
            <a:round/>
          </a:ln>
          <a:effectLst/>
        </p:spPr>
        <p:txBody>
          <a:bodyPr wrap="non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97" name="Oval 12"/>
          <p:cNvSpPr>
            <a:spLocks noChangeArrowheads="1"/>
          </p:cNvSpPr>
          <p:nvPr/>
        </p:nvSpPr>
        <p:spPr bwMode="auto">
          <a:xfrm>
            <a:off x="3695541" y="486237"/>
            <a:ext cx="142875" cy="144463"/>
          </a:xfrm>
          <a:prstGeom prst="ellipse">
            <a:avLst/>
          </a:prstGeom>
          <a:solidFill>
            <a:srgbClr val="0070C0"/>
          </a:solidFill>
          <a:ln w="9525">
            <a:solidFill>
              <a:schemeClr val="tx1"/>
            </a:solidFill>
            <a:round/>
          </a:ln>
          <a:effectLst/>
        </p:spPr>
        <p:txBody>
          <a:bodyPr wrap="non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solidFill>
                <a:srgbClr val="0070C0"/>
              </a:solidFill>
              <a:effectLst>
                <a:outerShdw blurRad="38100" dist="38100" dir="2700000" algn="tl">
                  <a:srgbClr val="000000">
                    <a:alpha val="43137"/>
                  </a:srgbClr>
                </a:outerShdw>
              </a:effectLst>
            </a:endParaRPr>
          </a:p>
        </p:txBody>
      </p:sp>
      <p:sp>
        <p:nvSpPr>
          <p:cNvPr id="98" name="Rectangle 13"/>
          <p:cNvSpPr>
            <a:spLocks noChangeArrowheads="1"/>
          </p:cNvSpPr>
          <p:nvPr/>
        </p:nvSpPr>
        <p:spPr bwMode="auto">
          <a:xfrm>
            <a:off x="3768565" y="125874"/>
            <a:ext cx="1187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l" eaLnBrk="1" hangingPunct="1">
              <a:lnSpc>
                <a:spcPct val="100000"/>
              </a:lnSpc>
            </a:pPr>
            <a:r>
              <a:rPr lang="en-US" altLang="ru-RU" sz="2000" i="1" u="none">
                <a:solidFill>
                  <a:srgbClr val="0070C0"/>
                </a:solidFill>
              </a:rPr>
              <a:t>o</a:t>
            </a:r>
            <a:r>
              <a:rPr lang="ru-RU" altLang="ru-RU" sz="2000" u="none" baseline="-25000">
                <a:solidFill>
                  <a:srgbClr val="0070C0"/>
                </a:solidFill>
              </a:rPr>
              <a:t>3 </a:t>
            </a:r>
            <a:r>
              <a:rPr lang="ru-RU" altLang="ru-RU" sz="2000" i="1" u="none">
                <a:solidFill>
                  <a:srgbClr val="0070C0"/>
                </a:solidFill>
              </a:rPr>
              <a:t>=</a:t>
            </a:r>
            <a:r>
              <a:rPr lang="en-US" altLang="ru-RU" sz="2000" i="1" u="none">
                <a:solidFill>
                  <a:srgbClr val="0070C0"/>
                </a:solidFill>
              </a:rPr>
              <a:t>secret</a:t>
            </a:r>
            <a:endParaRPr lang="ru-RU" altLang="ru-RU" sz="2000" i="1" u="none">
              <a:solidFill>
                <a:srgbClr val="0070C0"/>
              </a:solidFill>
            </a:endParaRPr>
          </a:p>
        </p:txBody>
      </p:sp>
      <p:sp>
        <p:nvSpPr>
          <p:cNvPr id="99" name="Line 14"/>
          <p:cNvSpPr>
            <a:spLocks noChangeShapeType="1"/>
          </p:cNvSpPr>
          <p:nvPr/>
        </p:nvSpPr>
        <p:spPr bwMode="auto">
          <a:xfrm flipV="1">
            <a:off x="2076290" y="594187"/>
            <a:ext cx="1116012" cy="142875"/>
          </a:xfrm>
          <a:prstGeom prst="line">
            <a:avLst/>
          </a:prstGeom>
          <a:noFill/>
          <a:ln w="19050">
            <a:solidFill>
              <a:schemeClr val="tx1"/>
            </a:solidFill>
            <a:prstDash val="sysDot"/>
            <a:round/>
            <a:tailEnd type="stealth" w="med" len="me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00" name="Line 15"/>
          <p:cNvSpPr>
            <a:spLocks noChangeShapeType="1"/>
          </p:cNvSpPr>
          <p:nvPr/>
        </p:nvSpPr>
        <p:spPr bwMode="auto">
          <a:xfrm>
            <a:off x="2076290" y="1132348"/>
            <a:ext cx="1116012" cy="109538"/>
          </a:xfrm>
          <a:prstGeom prst="line">
            <a:avLst/>
          </a:prstGeom>
          <a:noFill/>
          <a:ln w="19050">
            <a:solidFill>
              <a:schemeClr val="tx1"/>
            </a:solidFill>
            <a:prstDash val="sysDot"/>
            <a:round/>
            <a:tailEnd type="stealth" w="med" len="me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01" name="Oval 16"/>
          <p:cNvSpPr>
            <a:spLocks noChangeArrowheads="1"/>
          </p:cNvSpPr>
          <p:nvPr/>
        </p:nvSpPr>
        <p:spPr bwMode="auto">
          <a:xfrm>
            <a:off x="2004854" y="1060912"/>
            <a:ext cx="142875" cy="144463"/>
          </a:xfrm>
          <a:prstGeom prst="ellipse">
            <a:avLst/>
          </a:prstGeom>
          <a:solidFill>
            <a:srgbClr val="FFCC99"/>
          </a:solidFill>
          <a:ln w="9525">
            <a:solidFill>
              <a:schemeClr val="tx1"/>
            </a:solidFill>
            <a:round/>
          </a:ln>
          <a:effectLst/>
        </p:spPr>
        <p:txBody>
          <a:bodyPr wrap="non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02" name="Line 17"/>
          <p:cNvSpPr>
            <a:spLocks noChangeShapeType="1"/>
          </p:cNvSpPr>
          <p:nvPr/>
        </p:nvSpPr>
        <p:spPr bwMode="auto">
          <a:xfrm>
            <a:off x="2076290" y="737062"/>
            <a:ext cx="1116012" cy="468313"/>
          </a:xfrm>
          <a:prstGeom prst="line">
            <a:avLst/>
          </a:prstGeom>
          <a:noFill/>
          <a:ln w="19050">
            <a:solidFill>
              <a:schemeClr val="tx1"/>
            </a:solidFill>
            <a:prstDash val="sysDot"/>
            <a:round/>
            <a:tailEnd type="stealth" w="med" len="me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03" name="Text Box 18"/>
          <p:cNvSpPr txBox="1">
            <a:spLocks noChangeArrowheads="1"/>
          </p:cNvSpPr>
          <p:nvPr/>
        </p:nvSpPr>
        <p:spPr bwMode="auto">
          <a:xfrm rot="21133370">
            <a:off x="2147728" y="305262"/>
            <a:ext cx="971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l" eaLnBrk="1" hangingPunct="1">
              <a:lnSpc>
                <a:spcPct val="100000"/>
              </a:lnSpc>
              <a:spcBef>
                <a:spcPct val="50000"/>
              </a:spcBef>
            </a:pPr>
            <a:r>
              <a:rPr lang="en-US" altLang="ru-RU" sz="2000" i="1" u="none" err="1"/>
              <a:t>r,w,e</a:t>
            </a:r>
            <a:endParaRPr lang="ru-RU" altLang="ru-RU" sz="2000" i="1" u="none"/>
          </a:p>
        </p:txBody>
      </p:sp>
      <p:sp>
        <p:nvSpPr>
          <p:cNvPr id="104" name="Text Box 19"/>
          <p:cNvSpPr txBox="1">
            <a:spLocks noChangeArrowheads="1"/>
          </p:cNvSpPr>
          <p:nvPr/>
        </p:nvSpPr>
        <p:spPr bwMode="auto">
          <a:xfrm rot="260890">
            <a:off x="2112803" y="1060912"/>
            <a:ext cx="971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l" eaLnBrk="1" hangingPunct="1">
              <a:lnSpc>
                <a:spcPct val="100000"/>
              </a:lnSpc>
              <a:spcBef>
                <a:spcPct val="50000"/>
              </a:spcBef>
            </a:pPr>
            <a:r>
              <a:rPr lang="en-US" altLang="ru-RU" sz="2000" i="1" u="none" err="1"/>
              <a:t>r,w,e</a:t>
            </a:r>
            <a:endParaRPr lang="ru-RU" altLang="ru-RU" sz="2000" i="1" u="none"/>
          </a:p>
        </p:txBody>
      </p:sp>
      <p:sp>
        <p:nvSpPr>
          <p:cNvPr id="105" name="Text Box 20"/>
          <p:cNvSpPr txBox="1">
            <a:spLocks noChangeArrowheads="1"/>
          </p:cNvSpPr>
          <p:nvPr/>
        </p:nvSpPr>
        <p:spPr bwMode="auto">
          <a:xfrm rot="1229350">
            <a:off x="2363628" y="700549"/>
            <a:ext cx="971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l" eaLnBrk="1" hangingPunct="1">
              <a:lnSpc>
                <a:spcPct val="100000"/>
              </a:lnSpc>
              <a:spcBef>
                <a:spcPct val="50000"/>
              </a:spcBef>
            </a:pPr>
            <a:r>
              <a:rPr lang="en-US" altLang="ru-RU" sz="2000" i="1" u="none" err="1"/>
              <a:t>r,w,e</a:t>
            </a:r>
            <a:endParaRPr lang="ru-RU" altLang="ru-RU" sz="2000" i="1" u="none"/>
          </a:p>
        </p:txBody>
      </p:sp>
      <p:sp>
        <p:nvSpPr>
          <p:cNvPr id="106" name="Oval 21"/>
          <p:cNvSpPr>
            <a:spLocks noChangeArrowheads="1"/>
          </p:cNvSpPr>
          <p:nvPr/>
        </p:nvSpPr>
        <p:spPr bwMode="auto">
          <a:xfrm>
            <a:off x="2004854" y="664037"/>
            <a:ext cx="142875" cy="144463"/>
          </a:xfrm>
          <a:prstGeom prst="ellipse">
            <a:avLst/>
          </a:prstGeom>
          <a:solidFill>
            <a:srgbClr val="FFCC99"/>
          </a:solidFill>
          <a:ln w="9525">
            <a:solidFill>
              <a:schemeClr val="tx1"/>
            </a:solidFill>
            <a:round/>
          </a:ln>
          <a:effectLst/>
        </p:spPr>
        <p:txBody>
          <a:bodyPr wrap="non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08" name="Rectangle 26"/>
          <p:cNvSpPr>
            <a:spLocks noChangeArrowheads="1"/>
          </p:cNvSpPr>
          <p:nvPr/>
        </p:nvSpPr>
        <p:spPr bwMode="auto">
          <a:xfrm>
            <a:off x="4559140" y="413212"/>
            <a:ext cx="349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s</a:t>
            </a:r>
            <a:r>
              <a:rPr lang="en-US" altLang="ru-RU" sz="2000" u="none" baseline="-25000"/>
              <a:t>1</a:t>
            </a:r>
            <a:endParaRPr lang="ru-RU" altLang="ru-RU" sz="2000" u="none" baseline="-25000"/>
          </a:p>
        </p:txBody>
      </p:sp>
      <p:sp>
        <p:nvSpPr>
          <p:cNvPr id="109" name="Rectangle 27"/>
          <p:cNvSpPr>
            <a:spLocks noChangeArrowheads="1"/>
          </p:cNvSpPr>
          <p:nvPr/>
        </p:nvSpPr>
        <p:spPr bwMode="auto">
          <a:xfrm>
            <a:off x="4559140" y="845012"/>
            <a:ext cx="349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s</a:t>
            </a:r>
            <a:r>
              <a:rPr lang="ru-RU" altLang="ru-RU" sz="2000" u="none" baseline="-25000"/>
              <a:t>2</a:t>
            </a:r>
          </a:p>
        </p:txBody>
      </p:sp>
      <p:sp>
        <p:nvSpPr>
          <p:cNvPr id="110" name="Line 28"/>
          <p:cNvSpPr>
            <a:spLocks noChangeShapeType="1"/>
          </p:cNvSpPr>
          <p:nvPr/>
        </p:nvSpPr>
        <p:spPr bwMode="auto">
          <a:xfrm flipV="1">
            <a:off x="6143466" y="557673"/>
            <a:ext cx="468313" cy="36512"/>
          </a:xfrm>
          <a:prstGeom prst="line">
            <a:avLst/>
          </a:prstGeom>
          <a:noFill/>
          <a:ln w="19050">
            <a:solidFill>
              <a:schemeClr val="tx1"/>
            </a:solidFill>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11" name="Rectangle 29"/>
          <p:cNvSpPr>
            <a:spLocks noChangeArrowheads="1"/>
          </p:cNvSpPr>
          <p:nvPr/>
        </p:nvSpPr>
        <p:spPr bwMode="auto">
          <a:xfrm>
            <a:off x="5783104" y="1097424"/>
            <a:ext cx="360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o</a:t>
            </a:r>
            <a:r>
              <a:rPr lang="ru-RU" altLang="ru-RU" sz="2000" u="none" baseline="-25000"/>
              <a:t>2</a:t>
            </a:r>
          </a:p>
        </p:txBody>
      </p:sp>
      <p:sp>
        <p:nvSpPr>
          <p:cNvPr id="112" name="Oval 30"/>
          <p:cNvSpPr>
            <a:spLocks noChangeArrowheads="1"/>
          </p:cNvSpPr>
          <p:nvPr/>
        </p:nvSpPr>
        <p:spPr bwMode="auto">
          <a:xfrm>
            <a:off x="6035516" y="521161"/>
            <a:ext cx="142875" cy="144462"/>
          </a:xfrm>
          <a:prstGeom prst="ellipse">
            <a:avLst/>
          </a:prstGeom>
          <a:solidFill>
            <a:srgbClr val="99FF33"/>
          </a:solidFill>
          <a:ln w="9525">
            <a:solidFill>
              <a:schemeClr val="tx1"/>
            </a:solidFill>
            <a:round/>
          </a:ln>
          <a:effectLst/>
        </p:spPr>
        <p:txBody>
          <a:bodyPr wrap="non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13" name="Oval 31"/>
          <p:cNvSpPr>
            <a:spLocks noChangeArrowheads="1"/>
          </p:cNvSpPr>
          <p:nvPr/>
        </p:nvSpPr>
        <p:spPr bwMode="auto">
          <a:xfrm>
            <a:off x="6538754" y="486236"/>
            <a:ext cx="142875" cy="144462"/>
          </a:xfrm>
          <a:prstGeom prst="ellipse">
            <a:avLst/>
          </a:prstGeom>
          <a:solidFill>
            <a:srgbClr val="0070C0"/>
          </a:solidFill>
          <a:ln w="9525">
            <a:solidFill>
              <a:schemeClr val="tx1"/>
            </a:solidFill>
            <a:round/>
          </a:ln>
          <a:effectLst/>
        </p:spPr>
        <p:txBody>
          <a:bodyPr wrap="non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solidFill>
                <a:srgbClr val="0070C0"/>
              </a:solidFill>
              <a:effectLst>
                <a:outerShdw blurRad="38100" dist="38100" dir="2700000" algn="tl">
                  <a:srgbClr val="000000">
                    <a:alpha val="43137"/>
                  </a:srgbClr>
                </a:outerShdw>
              </a:effectLst>
            </a:endParaRPr>
          </a:p>
        </p:txBody>
      </p:sp>
      <p:sp>
        <p:nvSpPr>
          <p:cNvPr id="114" name="Line 32"/>
          <p:cNvSpPr>
            <a:spLocks noChangeShapeType="1"/>
          </p:cNvSpPr>
          <p:nvPr/>
        </p:nvSpPr>
        <p:spPr bwMode="auto">
          <a:xfrm flipV="1">
            <a:off x="4919504" y="594187"/>
            <a:ext cx="1116013" cy="142875"/>
          </a:xfrm>
          <a:prstGeom prst="line">
            <a:avLst/>
          </a:prstGeom>
          <a:noFill/>
          <a:ln w="19050">
            <a:solidFill>
              <a:schemeClr val="tx1"/>
            </a:solidFill>
            <a:prstDash val="sysDot"/>
            <a:round/>
            <a:tailEnd type="stealth" w="med" len="me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15" name="Line 33"/>
          <p:cNvSpPr>
            <a:spLocks noChangeShapeType="1"/>
          </p:cNvSpPr>
          <p:nvPr/>
        </p:nvSpPr>
        <p:spPr bwMode="auto">
          <a:xfrm>
            <a:off x="4919504" y="1132349"/>
            <a:ext cx="1116013" cy="109537"/>
          </a:xfrm>
          <a:prstGeom prst="line">
            <a:avLst/>
          </a:prstGeom>
          <a:noFill/>
          <a:ln w="19050">
            <a:solidFill>
              <a:schemeClr val="tx1"/>
            </a:solidFill>
            <a:prstDash val="sysDot"/>
            <a:round/>
            <a:tailEnd type="stealth" w="med" len="me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16" name="Oval 34"/>
          <p:cNvSpPr>
            <a:spLocks noChangeArrowheads="1"/>
          </p:cNvSpPr>
          <p:nvPr/>
        </p:nvSpPr>
        <p:spPr bwMode="auto">
          <a:xfrm>
            <a:off x="4848066" y="1060911"/>
            <a:ext cx="142875" cy="144462"/>
          </a:xfrm>
          <a:prstGeom prst="ellipse">
            <a:avLst/>
          </a:prstGeom>
          <a:solidFill>
            <a:srgbClr val="FFCC99"/>
          </a:solidFill>
          <a:ln w="9525">
            <a:solidFill>
              <a:schemeClr val="tx1"/>
            </a:solidFill>
            <a:round/>
          </a:ln>
          <a:effectLst/>
        </p:spPr>
        <p:txBody>
          <a:bodyPr wrap="non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17" name="Line 35"/>
          <p:cNvSpPr>
            <a:spLocks noChangeShapeType="1"/>
          </p:cNvSpPr>
          <p:nvPr/>
        </p:nvSpPr>
        <p:spPr bwMode="auto">
          <a:xfrm>
            <a:off x="4919504" y="737061"/>
            <a:ext cx="1116013" cy="468312"/>
          </a:xfrm>
          <a:prstGeom prst="line">
            <a:avLst/>
          </a:prstGeom>
          <a:noFill/>
          <a:ln w="19050">
            <a:solidFill>
              <a:schemeClr val="tx1"/>
            </a:solidFill>
            <a:prstDash val="sysDot"/>
            <a:round/>
            <a:tailEnd type="stealth" w="med" len="me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18" name="Text Box 36"/>
          <p:cNvSpPr txBox="1">
            <a:spLocks noChangeArrowheads="1"/>
          </p:cNvSpPr>
          <p:nvPr/>
        </p:nvSpPr>
        <p:spPr bwMode="auto">
          <a:xfrm rot="21133370">
            <a:off x="4990940" y="305262"/>
            <a:ext cx="971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l" eaLnBrk="1" hangingPunct="1">
              <a:lnSpc>
                <a:spcPct val="100000"/>
              </a:lnSpc>
              <a:spcBef>
                <a:spcPct val="50000"/>
              </a:spcBef>
            </a:pPr>
            <a:r>
              <a:rPr lang="en-US" altLang="ru-RU" sz="2000" i="1" u="none"/>
              <a:t>r,w,e</a:t>
            </a:r>
            <a:endParaRPr lang="ru-RU" altLang="ru-RU" sz="2000" i="1" u="none"/>
          </a:p>
        </p:txBody>
      </p:sp>
      <p:sp>
        <p:nvSpPr>
          <p:cNvPr id="119" name="Text Box 37"/>
          <p:cNvSpPr txBox="1">
            <a:spLocks noChangeArrowheads="1"/>
          </p:cNvSpPr>
          <p:nvPr/>
        </p:nvSpPr>
        <p:spPr bwMode="auto">
          <a:xfrm rot="260890">
            <a:off x="4956015" y="1060912"/>
            <a:ext cx="971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l" eaLnBrk="1" hangingPunct="1">
              <a:lnSpc>
                <a:spcPct val="100000"/>
              </a:lnSpc>
              <a:spcBef>
                <a:spcPct val="50000"/>
              </a:spcBef>
            </a:pPr>
            <a:r>
              <a:rPr lang="en-US" altLang="ru-RU" sz="2000" i="1" u="none"/>
              <a:t>r,w,e</a:t>
            </a:r>
            <a:endParaRPr lang="ru-RU" altLang="ru-RU" sz="2000" i="1" u="none"/>
          </a:p>
        </p:txBody>
      </p:sp>
      <p:sp>
        <p:nvSpPr>
          <p:cNvPr id="120" name="Text Box 38"/>
          <p:cNvSpPr txBox="1">
            <a:spLocks noChangeArrowheads="1"/>
          </p:cNvSpPr>
          <p:nvPr/>
        </p:nvSpPr>
        <p:spPr bwMode="auto">
          <a:xfrm rot="1229350">
            <a:off x="5206840" y="700549"/>
            <a:ext cx="971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l" eaLnBrk="1" hangingPunct="1">
              <a:lnSpc>
                <a:spcPct val="100000"/>
              </a:lnSpc>
              <a:spcBef>
                <a:spcPct val="50000"/>
              </a:spcBef>
            </a:pPr>
            <a:r>
              <a:rPr lang="en-US" altLang="ru-RU" sz="2000" i="1" u="none"/>
              <a:t>r,w,e</a:t>
            </a:r>
            <a:endParaRPr lang="ru-RU" altLang="ru-RU" sz="2000" i="1" u="none"/>
          </a:p>
        </p:txBody>
      </p:sp>
      <p:sp>
        <p:nvSpPr>
          <p:cNvPr id="121" name="Oval 39"/>
          <p:cNvSpPr>
            <a:spLocks noChangeArrowheads="1"/>
          </p:cNvSpPr>
          <p:nvPr/>
        </p:nvSpPr>
        <p:spPr bwMode="auto">
          <a:xfrm>
            <a:off x="4848066" y="664036"/>
            <a:ext cx="142875" cy="144462"/>
          </a:xfrm>
          <a:prstGeom prst="ellipse">
            <a:avLst/>
          </a:prstGeom>
          <a:solidFill>
            <a:srgbClr val="FFCC99"/>
          </a:solidFill>
          <a:ln w="9525">
            <a:solidFill>
              <a:schemeClr val="tx1"/>
            </a:solidFill>
            <a:round/>
          </a:ln>
          <a:effectLst/>
        </p:spPr>
        <p:txBody>
          <a:bodyPr wrap="non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22" name="Line 40"/>
          <p:cNvSpPr>
            <a:spLocks noChangeShapeType="1"/>
          </p:cNvSpPr>
          <p:nvPr/>
        </p:nvSpPr>
        <p:spPr bwMode="auto">
          <a:xfrm flipV="1">
            <a:off x="6145053" y="989473"/>
            <a:ext cx="431800" cy="252412"/>
          </a:xfrm>
          <a:prstGeom prst="line">
            <a:avLst/>
          </a:prstGeom>
          <a:noFill/>
          <a:ln w="19050">
            <a:solidFill>
              <a:schemeClr val="accent2"/>
            </a:solidFill>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23" name="Oval 41"/>
          <p:cNvSpPr>
            <a:spLocks noChangeArrowheads="1"/>
          </p:cNvSpPr>
          <p:nvPr/>
        </p:nvSpPr>
        <p:spPr bwMode="auto">
          <a:xfrm>
            <a:off x="6035516" y="1168861"/>
            <a:ext cx="142875" cy="144462"/>
          </a:xfrm>
          <a:prstGeom prst="ellipse">
            <a:avLst/>
          </a:prstGeom>
          <a:solidFill>
            <a:srgbClr val="99FF33"/>
          </a:solidFill>
          <a:ln w="9525">
            <a:solidFill>
              <a:schemeClr val="tx1"/>
            </a:solidFill>
            <a:round/>
          </a:ln>
          <a:effectLst/>
        </p:spPr>
        <p:txBody>
          <a:bodyPr wrap="non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24" name="Oval 42"/>
          <p:cNvSpPr>
            <a:spLocks noChangeArrowheads="1"/>
          </p:cNvSpPr>
          <p:nvPr/>
        </p:nvSpPr>
        <p:spPr bwMode="auto">
          <a:xfrm>
            <a:off x="6540341" y="881523"/>
            <a:ext cx="142875" cy="144462"/>
          </a:xfrm>
          <a:prstGeom prst="ellipse">
            <a:avLst/>
          </a:prstGeom>
          <a:solidFill>
            <a:schemeClr val="accent2"/>
          </a:solidFill>
          <a:ln w="9525">
            <a:solidFill>
              <a:schemeClr val="accent2"/>
            </a:solidFill>
            <a:round/>
          </a:ln>
          <a:effectLst/>
        </p:spPr>
        <p:txBody>
          <a:bodyPr wrap="non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25" name="Rectangle 43"/>
          <p:cNvSpPr>
            <a:spLocks noChangeArrowheads="1"/>
          </p:cNvSpPr>
          <p:nvPr/>
        </p:nvSpPr>
        <p:spPr bwMode="auto">
          <a:xfrm>
            <a:off x="6684804" y="702137"/>
            <a:ext cx="360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solidFill>
                  <a:schemeClr val="accent2"/>
                </a:solidFill>
              </a:rPr>
              <a:t>f</a:t>
            </a:r>
            <a:endParaRPr lang="ru-RU" altLang="ru-RU" sz="2000" u="none" baseline="-25000">
              <a:solidFill>
                <a:schemeClr val="accent2"/>
              </a:solidFill>
            </a:endParaRPr>
          </a:p>
        </p:txBody>
      </p:sp>
      <p:sp>
        <p:nvSpPr>
          <p:cNvPr id="126" name="Rectangle 44"/>
          <p:cNvSpPr>
            <a:spLocks noChangeArrowheads="1"/>
          </p:cNvSpPr>
          <p:nvPr/>
        </p:nvSpPr>
        <p:spPr bwMode="auto">
          <a:xfrm>
            <a:off x="6468903" y="89362"/>
            <a:ext cx="1187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l" eaLnBrk="1" hangingPunct="1">
              <a:lnSpc>
                <a:spcPct val="100000"/>
              </a:lnSpc>
            </a:pPr>
            <a:r>
              <a:rPr lang="en-US" altLang="ru-RU" sz="2000" i="1" u="none">
                <a:solidFill>
                  <a:srgbClr val="0070C0"/>
                </a:solidFill>
              </a:rPr>
              <a:t>o</a:t>
            </a:r>
            <a:r>
              <a:rPr lang="ru-RU" altLang="ru-RU" sz="2000" u="none" baseline="-25000">
                <a:solidFill>
                  <a:srgbClr val="0070C0"/>
                </a:solidFill>
              </a:rPr>
              <a:t>3 </a:t>
            </a:r>
            <a:r>
              <a:rPr lang="ru-RU" altLang="ru-RU" sz="2000" i="1" u="none">
                <a:solidFill>
                  <a:srgbClr val="0070C0"/>
                </a:solidFill>
              </a:rPr>
              <a:t>=</a:t>
            </a:r>
            <a:r>
              <a:rPr lang="en-US" altLang="ru-RU" sz="2000" i="1" u="none">
                <a:solidFill>
                  <a:srgbClr val="0070C0"/>
                </a:solidFill>
              </a:rPr>
              <a:t>secret</a:t>
            </a:r>
            <a:endParaRPr lang="ru-RU" altLang="ru-RU" sz="2000" i="1" u="none">
              <a:solidFill>
                <a:srgbClr val="0070C0"/>
              </a:solidFill>
            </a:endParaRPr>
          </a:p>
        </p:txBody>
      </p:sp>
      <p:sp>
        <p:nvSpPr>
          <p:cNvPr id="128" name="Rectangle 46"/>
          <p:cNvSpPr>
            <a:spLocks noChangeArrowheads="1"/>
          </p:cNvSpPr>
          <p:nvPr/>
        </p:nvSpPr>
        <p:spPr bwMode="auto">
          <a:xfrm>
            <a:off x="7403940" y="270337"/>
            <a:ext cx="349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s</a:t>
            </a:r>
            <a:r>
              <a:rPr lang="en-US" altLang="ru-RU" sz="2000" u="none" baseline="-25000"/>
              <a:t>1</a:t>
            </a:r>
            <a:endParaRPr lang="ru-RU" altLang="ru-RU" sz="2000" u="none" baseline="-25000"/>
          </a:p>
        </p:txBody>
      </p:sp>
      <p:sp>
        <p:nvSpPr>
          <p:cNvPr id="129" name="Rectangle 47"/>
          <p:cNvSpPr>
            <a:spLocks noChangeArrowheads="1"/>
          </p:cNvSpPr>
          <p:nvPr/>
        </p:nvSpPr>
        <p:spPr bwMode="auto">
          <a:xfrm>
            <a:off x="7403940" y="702137"/>
            <a:ext cx="349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s</a:t>
            </a:r>
            <a:r>
              <a:rPr lang="ru-RU" altLang="ru-RU" sz="2000" u="none" baseline="-25000"/>
              <a:t>2</a:t>
            </a:r>
          </a:p>
        </p:txBody>
      </p:sp>
      <p:sp>
        <p:nvSpPr>
          <p:cNvPr id="130" name="Line 48"/>
          <p:cNvSpPr>
            <a:spLocks noChangeShapeType="1"/>
          </p:cNvSpPr>
          <p:nvPr/>
        </p:nvSpPr>
        <p:spPr bwMode="auto">
          <a:xfrm flipV="1">
            <a:off x="8988266" y="414799"/>
            <a:ext cx="468313" cy="36513"/>
          </a:xfrm>
          <a:prstGeom prst="line">
            <a:avLst/>
          </a:prstGeom>
          <a:noFill/>
          <a:ln w="19050">
            <a:solidFill>
              <a:schemeClr val="tx1"/>
            </a:solidFill>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31" name="Rectangle 49"/>
          <p:cNvSpPr>
            <a:spLocks noChangeArrowheads="1"/>
          </p:cNvSpPr>
          <p:nvPr/>
        </p:nvSpPr>
        <p:spPr bwMode="auto">
          <a:xfrm>
            <a:off x="8627904" y="954549"/>
            <a:ext cx="360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t>o</a:t>
            </a:r>
            <a:r>
              <a:rPr lang="ru-RU" altLang="ru-RU" sz="2000" u="none" baseline="-25000"/>
              <a:t>2</a:t>
            </a:r>
          </a:p>
        </p:txBody>
      </p:sp>
      <p:sp>
        <p:nvSpPr>
          <p:cNvPr id="132" name="Line 50"/>
          <p:cNvSpPr>
            <a:spLocks noChangeShapeType="1"/>
          </p:cNvSpPr>
          <p:nvPr/>
        </p:nvSpPr>
        <p:spPr bwMode="auto">
          <a:xfrm>
            <a:off x="8951754" y="1099012"/>
            <a:ext cx="504825" cy="36513"/>
          </a:xfrm>
          <a:prstGeom prst="line">
            <a:avLst/>
          </a:prstGeom>
          <a:noFill/>
          <a:ln w="19050">
            <a:solidFill>
              <a:schemeClr val="accent2"/>
            </a:solidFill>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33" name="Oval 51"/>
          <p:cNvSpPr>
            <a:spLocks noChangeArrowheads="1"/>
          </p:cNvSpPr>
          <p:nvPr/>
        </p:nvSpPr>
        <p:spPr bwMode="auto">
          <a:xfrm>
            <a:off x="8880316" y="378287"/>
            <a:ext cx="142875" cy="144463"/>
          </a:xfrm>
          <a:prstGeom prst="ellipse">
            <a:avLst/>
          </a:prstGeom>
          <a:solidFill>
            <a:srgbClr val="99FF33"/>
          </a:solidFill>
          <a:ln w="9525">
            <a:solidFill>
              <a:schemeClr val="tx1"/>
            </a:solidFill>
            <a:round/>
          </a:ln>
          <a:effectLst/>
        </p:spPr>
        <p:txBody>
          <a:bodyPr wrap="non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34" name="Oval 52"/>
          <p:cNvSpPr>
            <a:spLocks noChangeArrowheads="1"/>
          </p:cNvSpPr>
          <p:nvPr/>
        </p:nvSpPr>
        <p:spPr bwMode="auto">
          <a:xfrm>
            <a:off x="9383554" y="343362"/>
            <a:ext cx="142875" cy="144463"/>
          </a:xfrm>
          <a:prstGeom prst="ellipse">
            <a:avLst/>
          </a:prstGeom>
          <a:solidFill>
            <a:srgbClr val="0070C0"/>
          </a:solidFill>
          <a:ln w="9525">
            <a:solidFill>
              <a:schemeClr val="tx1"/>
            </a:solidFill>
            <a:round/>
          </a:ln>
          <a:effectLst/>
        </p:spPr>
        <p:txBody>
          <a:bodyPr wrap="non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solidFill>
                <a:srgbClr val="0070C0"/>
              </a:solidFill>
              <a:effectLst>
                <a:outerShdw blurRad="38100" dist="38100" dir="2700000" algn="tl">
                  <a:srgbClr val="000000">
                    <a:alpha val="43137"/>
                  </a:srgbClr>
                </a:outerShdw>
              </a:effectLst>
            </a:endParaRPr>
          </a:p>
        </p:txBody>
      </p:sp>
      <p:sp>
        <p:nvSpPr>
          <p:cNvPr id="135" name="Line 53"/>
          <p:cNvSpPr>
            <a:spLocks noChangeShapeType="1"/>
          </p:cNvSpPr>
          <p:nvPr/>
        </p:nvSpPr>
        <p:spPr bwMode="auto">
          <a:xfrm flipV="1">
            <a:off x="7764304" y="451312"/>
            <a:ext cx="1116013" cy="142875"/>
          </a:xfrm>
          <a:prstGeom prst="line">
            <a:avLst/>
          </a:prstGeom>
          <a:noFill/>
          <a:ln w="19050">
            <a:solidFill>
              <a:schemeClr val="tx1"/>
            </a:solidFill>
            <a:prstDash val="sysDot"/>
            <a:round/>
            <a:tailEnd type="stealth" w="med" len="me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36" name="Line 54"/>
          <p:cNvSpPr>
            <a:spLocks noChangeShapeType="1"/>
          </p:cNvSpPr>
          <p:nvPr/>
        </p:nvSpPr>
        <p:spPr bwMode="auto">
          <a:xfrm>
            <a:off x="7764304" y="989473"/>
            <a:ext cx="1116013" cy="109538"/>
          </a:xfrm>
          <a:prstGeom prst="line">
            <a:avLst/>
          </a:prstGeom>
          <a:noFill/>
          <a:ln w="19050">
            <a:solidFill>
              <a:schemeClr val="tx1"/>
            </a:solidFill>
            <a:prstDash val="sysDot"/>
            <a:round/>
            <a:tailEnd type="stealth" w="med" len="me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37" name="Oval 55"/>
          <p:cNvSpPr>
            <a:spLocks noChangeArrowheads="1"/>
          </p:cNvSpPr>
          <p:nvPr/>
        </p:nvSpPr>
        <p:spPr bwMode="auto">
          <a:xfrm>
            <a:off x="7692866" y="918037"/>
            <a:ext cx="142875" cy="144463"/>
          </a:xfrm>
          <a:prstGeom prst="ellipse">
            <a:avLst/>
          </a:prstGeom>
          <a:solidFill>
            <a:srgbClr val="FFCC99"/>
          </a:solidFill>
          <a:ln w="9525">
            <a:solidFill>
              <a:schemeClr val="tx1"/>
            </a:solidFill>
            <a:round/>
          </a:ln>
          <a:effectLst/>
        </p:spPr>
        <p:txBody>
          <a:bodyPr wrap="non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38" name="Line 56"/>
          <p:cNvSpPr>
            <a:spLocks noChangeShapeType="1"/>
          </p:cNvSpPr>
          <p:nvPr/>
        </p:nvSpPr>
        <p:spPr bwMode="auto">
          <a:xfrm>
            <a:off x="7764304" y="594187"/>
            <a:ext cx="1116013" cy="468313"/>
          </a:xfrm>
          <a:prstGeom prst="line">
            <a:avLst/>
          </a:prstGeom>
          <a:noFill/>
          <a:ln w="19050">
            <a:solidFill>
              <a:schemeClr val="tx1"/>
            </a:solidFill>
            <a:prstDash val="sysDot"/>
            <a:round/>
            <a:tailEnd type="stealth" w="med" len="me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39" name="Text Box 57"/>
          <p:cNvSpPr txBox="1">
            <a:spLocks noChangeArrowheads="1"/>
          </p:cNvSpPr>
          <p:nvPr/>
        </p:nvSpPr>
        <p:spPr bwMode="auto">
          <a:xfrm rot="260890">
            <a:off x="7800815" y="918037"/>
            <a:ext cx="971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l" eaLnBrk="1" hangingPunct="1">
              <a:lnSpc>
                <a:spcPct val="100000"/>
              </a:lnSpc>
              <a:spcBef>
                <a:spcPct val="50000"/>
              </a:spcBef>
            </a:pPr>
            <a:r>
              <a:rPr lang="en-US" altLang="ru-RU" sz="2000" i="1" u="none"/>
              <a:t>r,w,e</a:t>
            </a:r>
            <a:endParaRPr lang="ru-RU" altLang="ru-RU" sz="2000" i="1" u="none"/>
          </a:p>
        </p:txBody>
      </p:sp>
      <p:sp>
        <p:nvSpPr>
          <p:cNvPr id="140" name="Text Box 58"/>
          <p:cNvSpPr txBox="1">
            <a:spLocks noChangeArrowheads="1"/>
          </p:cNvSpPr>
          <p:nvPr/>
        </p:nvSpPr>
        <p:spPr bwMode="auto">
          <a:xfrm rot="1229350">
            <a:off x="8051640" y="557674"/>
            <a:ext cx="971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l" eaLnBrk="1" hangingPunct="1">
              <a:lnSpc>
                <a:spcPct val="100000"/>
              </a:lnSpc>
              <a:spcBef>
                <a:spcPct val="50000"/>
              </a:spcBef>
            </a:pPr>
            <a:r>
              <a:rPr lang="en-US" altLang="ru-RU" sz="2000" i="1" u="none"/>
              <a:t>r,w,e</a:t>
            </a:r>
            <a:endParaRPr lang="ru-RU" altLang="ru-RU" sz="2000" i="1" u="none"/>
          </a:p>
        </p:txBody>
      </p:sp>
      <p:sp>
        <p:nvSpPr>
          <p:cNvPr id="141" name="Oval 59"/>
          <p:cNvSpPr>
            <a:spLocks noChangeArrowheads="1"/>
          </p:cNvSpPr>
          <p:nvPr/>
        </p:nvSpPr>
        <p:spPr bwMode="auto">
          <a:xfrm>
            <a:off x="7692866" y="521162"/>
            <a:ext cx="142875" cy="144463"/>
          </a:xfrm>
          <a:prstGeom prst="ellipse">
            <a:avLst/>
          </a:prstGeom>
          <a:solidFill>
            <a:srgbClr val="FFCC99"/>
          </a:solidFill>
          <a:ln w="9525">
            <a:solidFill>
              <a:schemeClr val="tx1"/>
            </a:solidFill>
            <a:round/>
          </a:ln>
          <a:effectLst/>
        </p:spPr>
        <p:txBody>
          <a:bodyPr wrap="non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42" name="Line 60"/>
          <p:cNvSpPr>
            <a:spLocks noChangeShapeType="1"/>
          </p:cNvSpPr>
          <p:nvPr/>
        </p:nvSpPr>
        <p:spPr bwMode="auto">
          <a:xfrm flipV="1">
            <a:off x="8989853" y="846599"/>
            <a:ext cx="431800" cy="252413"/>
          </a:xfrm>
          <a:prstGeom prst="line">
            <a:avLst/>
          </a:prstGeom>
          <a:noFill/>
          <a:ln w="19050">
            <a:solidFill>
              <a:schemeClr val="accent2"/>
            </a:solidFill>
            <a:round/>
          </a:ln>
          <a:effectLst/>
        </p:spPr>
        <p:txBody>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43" name="Oval 61"/>
          <p:cNvSpPr>
            <a:spLocks noChangeArrowheads="1"/>
          </p:cNvSpPr>
          <p:nvPr/>
        </p:nvSpPr>
        <p:spPr bwMode="auto">
          <a:xfrm>
            <a:off x="9383554" y="1062499"/>
            <a:ext cx="142875" cy="144463"/>
          </a:xfrm>
          <a:prstGeom prst="ellipse">
            <a:avLst/>
          </a:prstGeom>
          <a:solidFill>
            <a:schemeClr val="accent2"/>
          </a:solidFill>
          <a:ln w="9525">
            <a:solidFill>
              <a:schemeClr val="accent2"/>
            </a:solidFill>
            <a:round/>
          </a:ln>
          <a:effectLst/>
        </p:spPr>
        <p:txBody>
          <a:bodyPr wrap="non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44" name="Oval 62"/>
          <p:cNvSpPr>
            <a:spLocks noChangeArrowheads="1"/>
          </p:cNvSpPr>
          <p:nvPr/>
        </p:nvSpPr>
        <p:spPr bwMode="auto">
          <a:xfrm>
            <a:off x="9385141" y="738649"/>
            <a:ext cx="142875" cy="144463"/>
          </a:xfrm>
          <a:prstGeom prst="ellipse">
            <a:avLst/>
          </a:prstGeom>
          <a:solidFill>
            <a:schemeClr val="accent2"/>
          </a:solidFill>
          <a:ln w="9525">
            <a:solidFill>
              <a:schemeClr val="accent2"/>
            </a:solidFill>
            <a:round/>
          </a:ln>
          <a:effectLst/>
        </p:spPr>
        <p:txBody>
          <a:bodyPr wrap="non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45" name="Rectangle 63"/>
          <p:cNvSpPr>
            <a:spLocks noChangeArrowheads="1"/>
          </p:cNvSpPr>
          <p:nvPr/>
        </p:nvSpPr>
        <p:spPr bwMode="auto">
          <a:xfrm>
            <a:off x="9529604" y="559262"/>
            <a:ext cx="3603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solidFill>
                  <a:schemeClr val="accent2"/>
                </a:solidFill>
              </a:rPr>
              <a:t>f</a:t>
            </a:r>
            <a:endParaRPr lang="ru-RU" altLang="ru-RU" sz="2000" u="none" baseline="-25000">
              <a:solidFill>
                <a:schemeClr val="accent2"/>
              </a:solidFill>
            </a:endParaRPr>
          </a:p>
        </p:txBody>
      </p:sp>
      <p:sp>
        <p:nvSpPr>
          <p:cNvPr id="146" name="Oval 64"/>
          <p:cNvSpPr>
            <a:spLocks noChangeArrowheads="1"/>
          </p:cNvSpPr>
          <p:nvPr/>
        </p:nvSpPr>
        <p:spPr bwMode="auto">
          <a:xfrm>
            <a:off x="8880316" y="1025987"/>
            <a:ext cx="142875" cy="144463"/>
          </a:xfrm>
          <a:prstGeom prst="ellipse">
            <a:avLst/>
          </a:prstGeom>
          <a:solidFill>
            <a:srgbClr val="99FF33"/>
          </a:solidFill>
          <a:ln w="9525">
            <a:solidFill>
              <a:schemeClr val="tx1"/>
            </a:solidFill>
            <a:round/>
          </a:ln>
          <a:effectLst/>
        </p:spPr>
        <p:txBody>
          <a:bodyPr wrap="none" anchor="ct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ru-RU">
              <a:effectLst>
                <a:outerShdw blurRad="38100" dist="38100" dir="2700000" algn="tl">
                  <a:srgbClr val="000000">
                    <a:alpha val="43137"/>
                  </a:srgbClr>
                </a:outerShdw>
              </a:effectLst>
            </a:endParaRPr>
          </a:p>
        </p:txBody>
      </p:sp>
      <p:sp>
        <p:nvSpPr>
          <p:cNvPr id="147" name="Rectangle 65"/>
          <p:cNvSpPr>
            <a:spLocks noChangeArrowheads="1"/>
          </p:cNvSpPr>
          <p:nvPr/>
        </p:nvSpPr>
        <p:spPr bwMode="auto">
          <a:xfrm>
            <a:off x="9493090" y="1060912"/>
            <a:ext cx="6111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ctr" eaLnBrk="1" hangingPunct="1">
              <a:lnSpc>
                <a:spcPct val="100000"/>
              </a:lnSpc>
            </a:pPr>
            <a:r>
              <a:rPr lang="en-US" altLang="ru-RU" sz="2000" i="1" u="none">
                <a:solidFill>
                  <a:schemeClr val="accent2"/>
                </a:solidFill>
              </a:rPr>
              <a:t>o</a:t>
            </a:r>
            <a:r>
              <a:rPr lang="en-US" altLang="ru-RU" sz="2000" i="1" u="none">
                <a:solidFill>
                  <a:schemeClr val="accent2"/>
                </a:solidFill>
                <a:cs typeface="Times New Roman" pitchFamily="18" charset="0"/>
              </a:rPr>
              <a:t>'</a:t>
            </a:r>
            <a:r>
              <a:rPr lang="ru-RU" altLang="ru-RU" sz="2000" i="1" u="none">
                <a:solidFill>
                  <a:schemeClr val="accent2"/>
                </a:solidFill>
              </a:rPr>
              <a:t>= </a:t>
            </a:r>
            <a:r>
              <a:rPr lang="en-US" altLang="ru-RU" sz="2000" i="1" u="none">
                <a:solidFill>
                  <a:schemeClr val="accent2"/>
                </a:solidFill>
              </a:rPr>
              <a:t>o</a:t>
            </a:r>
            <a:r>
              <a:rPr lang="ru-RU" altLang="ru-RU" sz="2000" u="none" baseline="-25000">
                <a:solidFill>
                  <a:schemeClr val="accent2"/>
                </a:solidFill>
              </a:rPr>
              <a:t>3</a:t>
            </a:r>
          </a:p>
        </p:txBody>
      </p:sp>
      <p:sp>
        <p:nvSpPr>
          <p:cNvPr id="148" name="Rectangle 66"/>
          <p:cNvSpPr>
            <a:spLocks noChangeArrowheads="1"/>
          </p:cNvSpPr>
          <p:nvPr/>
        </p:nvSpPr>
        <p:spPr bwMode="auto">
          <a:xfrm>
            <a:off x="9385140" y="17924"/>
            <a:ext cx="1187450" cy="396875"/>
          </a:xfrm>
          <a:prstGeom prst="rect">
            <a:avLst/>
          </a:prstGeom>
          <a:noFill/>
          <a:ln>
            <a:noFill/>
          </a:ln>
        </p:spPr>
        <p:txBody>
          <a:bodyPr wrap="none" anchor="ctr"/>
          <a:lstStyle>
            <a:defPPr>
              <a:defRPr lang="ru-RU"/>
            </a:defPPr>
            <a:lvl1pPr marL="0" algn="l" defTabSz="914400" rtl="0" eaLnBrk="1" latinLnBrk="0" hangingPunct="1">
              <a:defRPr sz="3200" b="1" u="sng" kern="1200">
                <a:solidFill>
                  <a:schemeClr val="tx1"/>
                </a:solidFill>
                <a:latin typeface="Times New Roman" pitchFamily="18" charset="0"/>
                <a:ea typeface="+mn-ea"/>
                <a:cs typeface="+mn-cs"/>
              </a:defRPr>
            </a:lvl1pPr>
            <a:lvl2pPr marL="742950" indent="-285750" algn="l" defTabSz="914400" rtl="0" eaLnBrk="1" latinLnBrk="0" hangingPunct="1">
              <a:defRPr sz="3200" b="1" u="sng" kern="1200">
                <a:solidFill>
                  <a:schemeClr val="tx1"/>
                </a:solidFill>
                <a:latin typeface="Times New Roman" pitchFamily="18" charset="0"/>
                <a:ea typeface="+mn-ea"/>
                <a:cs typeface="+mn-cs"/>
              </a:defRPr>
            </a:lvl2pPr>
            <a:lvl3pPr marL="1143000" indent="-228600" algn="l" defTabSz="914400" rtl="0" eaLnBrk="1" latinLnBrk="0" hangingPunct="1">
              <a:defRPr sz="3200" b="1" u="sng" kern="1200">
                <a:solidFill>
                  <a:schemeClr val="tx1"/>
                </a:solidFill>
                <a:latin typeface="Times New Roman" pitchFamily="18" charset="0"/>
                <a:ea typeface="+mn-ea"/>
                <a:cs typeface="+mn-cs"/>
              </a:defRPr>
            </a:lvl3pPr>
            <a:lvl4pPr marL="1600200" indent="-228600" algn="l" defTabSz="914400" rtl="0" eaLnBrk="1" latinLnBrk="0" hangingPunct="1">
              <a:defRPr sz="3200" b="1" u="sng" kern="1200">
                <a:solidFill>
                  <a:schemeClr val="tx1"/>
                </a:solidFill>
                <a:latin typeface="Times New Roman" pitchFamily="18" charset="0"/>
                <a:ea typeface="+mn-ea"/>
                <a:cs typeface="+mn-cs"/>
              </a:defRPr>
            </a:lvl4pPr>
            <a:lvl5pPr marL="2057400" indent="-228600" algn="l" defTabSz="914400" rtl="0" eaLnBrk="1" latinLnBrk="0" hangingPunct="1">
              <a:defRPr sz="3200" b="1" u="sng" kern="1200">
                <a:solidFill>
                  <a:schemeClr val="tx1"/>
                </a:solidFill>
                <a:latin typeface="Times New Roman" pitchFamily="18" charset="0"/>
                <a:ea typeface="+mn-ea"/>
                <a:cs typeface="+mn-cs"/>
              </a:defRPr>
            </a:lvl5pPr>
            <a:lvl6pPr marL="25146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6pPr>
            <a:lvl7pPr marL="29718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7pPr>
            <a:lvl8pPr marL="34290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8pPr>
            <a:lvl9pPr marL="3886200" indent="-228600" algn="r" defTabSz="914400" rtl="0" eaLnBrk="0" fontAlgn="base" latinLnBrk="0" hangingPunct="0">
              <a:lnSpc>
                <a:spcPct val="90000"/>
              </a:lnSpc>
              <a:spcBef>
                <a:spcPct val="0"/>
              </a:spcBef>
              <a:spcAft>
                <a:spcPct val="0"/>
              </a:spcAft>
              <a:defRPr sz="3200" b="1" u="sng" kern="1200">
                <a:solidFill>
                  <a:schemeClr val="tx1"/>
                </a:solidFill>
                <a:latin typeface="Times New Roman" pitchFamily="18" charset="0"/>
                <a:ea typeface="+mn-ea"/>
                <a:cs typeface="+mn-cs"/>
              </a:defRPr>
            </a:lvl9pPr>
          </a:lstStyle>
          <a:p>
            <a:pPr algn="l" eaLnBrk="1" hangingPunct="1">
              <a:lnSpc>
                <a:spcPct val="100000"/>
              </a:lnSpc>
            </a:pPr>
            <a:r>
              <a:rPr lang="en-US" altLang="ru-RU" sz="2000" i="1" u="none">
                <a:solidFill>
                  <a:srgbClr val="0070C0"/>
                </a:solidFill>
              </a:rPr>
              <a:t>o</a:t>
            </a:r>
            <a:r>
              <a:rPr lang="ru-RU" altLang="ru-RU" sz="2000" u="none" baseline="-25000">
                <a:solidFill>
                  <a:srgbClr val="0070C0"/>
                </a:solidFill>
              </a:rPr>
              <a:t>3 </a:t>
            </a:r>
            <a:r>
              <a:rPr lang="ru-RU" altLang="ru-RU" sz="2000" i="1" u="none">
                <a:solidFill>
                  <a:srgbClr val="0070C0"/>
                </a:solidFill>
              </a:rPr>
              <a:t>=</a:t>
            </a:r>
            <a:r>
              <a:rPr lang="en-US" altLang="ru-RU" sz="2000" i="1" u="none">
                <a:solidFill>
                  <a:srgbClr val="0070C0"/>
                </a:solidFill>
              </a:rPr>
              <a:t>secret</a:t>
            </a:r>
            <a:endParaRPr lang="ru-RU" altLang="ru-RU" sz="2000" i="1" u="none">
              <a:solidFill>
                <a:srgbClr val="0070C0"/>
              </a:solidFill>
            </a:endParaRPr>
          </a:p>
        </p:txBody>
      </p:sp>
    </p:spTree>
    <p:extLst>
      <p:ext uri="{BB962C8B-B14F-4D97-AF65-F5344CB8AC3E}">
        <p14:creationId xmlns:p14="http://schemas.microsoft.com/office/powerpoint/2010/main" val="36040219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7" presetClass="entr" presetSubtype="8" dur="500" fill="hold" grpId="0" nodeType="clickEffect">
                                  <p:stCondLst>
                                    <p:cond delay="0"/>
                                  </p:stCondLst>
                                  <p:childTnLst>
                                    <p:set>
                                      <p:cBhvr>
                                        <p:cTn id="6" dur="1" fill="hold">
                                          <p:stCondLst>
                                            <p:cond delay="0"/>
                                          </p:stCondLst>
                                        </p:cTn>
                                        <p:tgtEl>
                                          <p:spTgt spid="24">
                                            <p:bg/>
                                          </p:spTgt>
                                        </p:tgtEl>
                                        <p:attrNameLst>
                                          <p:attrName>style.visibility</p:attrName>
                                        </p:attrNameLst>
                                      </p:cBhvr>
                                      <p:to>
                                        <p:strVal val="visible"/>
                                      </p:to>
                                    </p:set>
                                    <p:anim calcmode="lin" valueType="num">
                                      <p:cBhvr>
                                        <p:cTn id="7" dur="500" fill="hold"/>
                                        <p:tgtEl>
                                          <p:spTgt spid="24">
                                            <p:bg/>
                                          </p:spTgt>
                                        </p:tgtEl>
                                        <p:attrNameLst>
                                          <p:attrName>ppt_x</p:attrName>
                                        </p:attrNameLst>
                                      </p:cBhvr>
                                      <p:tavLst>
                                        <p:tav tm="0">
                                          <p:val>
                                            <p:strVal val="#ppt_x-#ppt_w/2"/>
                                          </p:val>
                                        </p:tav>
                                        <p:tav tm="100000">
                                          <p:val>
                                            <p:strVal val="#ppt_x"/>
                                          </p:val>
                                        </p:tav>
                                      </p:tavLst>
                                    </p:anim>
                                    <p:anim calcmode="lin" valueType="num">
                                      <p:cBhvr>
                                        <p:cTn id="8" dur="500" fill="hold"/>
                                        <p:tgtEl>
                                          <p:spTgt spid="24">
                                            <p:bg/>
                                          </p:spTgt>
                                        </p:tgtEl>
                                        <p:attrNameLst>
                                          <p:attrName>ppt_y</p:attrName>
                                        </p:attrNameLst>
                                      </p:cBhvr>
                                      <p:tavLst>
                                        <p:tav tm="0">
                                          <p:val>
                                            <p:strVal val="#ppt_y"/>
                                          </p:val>
                                        </p:tav>
                                        <p:tav tm="100000">
                                          <p:val>
                                            <p:strVal val="#ppt_y"/>
                                          </p:val>
                                        </p:tav>
                                      </p:tavLst>
                                    </p:anim>
                                    <p:anim calcmode="lin" valueType="num">
                                      <p:cBhvr>
                                        <p:cTn id="9" dur="500" fill="hold"/>
                                        <p:tgtEl>
                                          <p:spTgt spid="24">
                                            <p:bg/>
                                          </p:spTgt>
                                        </p:tgtEl>
                                        <p:attrNameLst>
                                          <p:attrName>ppt_w</p:attrName>
                                        </p:attrNameLst>
                                      </p:cBhvr>
                                      <p:tavLst>
                                        <p:tav tm="0">
                                          <p:val>
                                            <p:fltVal val="0"/>
                                          </p:val>
                                        </p:tav>
                                        <p:tav tm="100000">
                                          <p:val>
                                            <p:strVal val="#ppt_w"/>
                                          </p:val>
                                        </p:tav>
                                      </p:tavLst>
                                    </p:anim>
                                    <p:anim calcmode="lin" valueType="num">
                                      <p:cBhvr>
                                        <p:cTn id="10" dur="500" fill="hold"/>
                                        <p:tgtEl>
                                          <p:spTgt spid="24">
                                            <p:bg/>
                                          </p:spTgt>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p:stCondLst>
                              <p:cond delay="0"/>
                            </p:stCondLst>
                            <p:childTnLst>
                              <p:par>
                                <p:cTn id="13" presetID="17" presetClass="entr" presetSubtype="8" dur="500" fill="hold" grpId="0" nodeType="click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 calcmode="lin" valueType="num">
                                      <p:cBhvr>
                                        <p:cTn id="15" dur="500" fill="hold"/>
                                        <p:tgtEl>
                                          <p:spTgt spid="24">
                                            <p:txEl>
                                              <p:pRg st="0" end="0"/>
                                            </p:txEl>
                                          </p:spTgt>
                                        </p:tgtEl>
                                        <p:attrNameLst>
                                          <p:attrName>ppt_x</p:attrName>
                                        </p:attrNameLst>
                                      </p:cBhvr>
                                      <p:tavLst>
                                        <p:tav tm="0">
                                          <p:val>
                                            <p:strVal val="#ppt_x-#ppt_w/2"/>
                                          </p:val>
                                        </p:tav>
                                        <p:tav tm="100000">
                                          <p:val>
                                            <p:strVal val="#ppt_x"/>
                                          </p:val>
                                        </p:tav>
                                      </p:tavLst>
                                    </p:anim>
                                    <p:anim calcmode="lin" valueType="num">
                                      <p:cBhvr>
                                        <p:cTn id="16" dur="500" fill="hold"/>
                                        <p:tgtEl>
                                          <p:spTgt spid="24">
                                            <p:txEl>
                                              <p:pRg st="0" end="0"/>
                                            </p:txEl>
                                          </p:spTgt>
                                        </p:tgtEl>
                                        <p:attrNameLst>
                                          <p:attrName>ppt_y</p:attrName>
                                        </p:attrNameLst>
                                      </p:cBhvr>
                                      <p:tavLst>
                                        <p:tav tm="0">
                                          <p:val>
                                            <p:strVal val="#ppt_y"/>
                                          </p:val>
                                        </p:tav>
                                        <p:tav tm="100000">
                                          <p:val>
                                            <p:strVal val="#ppt_y"/>
                                          </p:val>
                                        </p:tav>
                                      </p:tavLst>
                                    </p:anim>
                                    <p:anim calcmode="lin" valueType="num">
                                      <p:cBhvr>
                                        <p:cTn id="17"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24">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p:stCondLst>
                              <p:cond delay="0"/>
                            </p:stCondLst>
                            <p:childTnLst>
                              <p:par>
                                <p:cTn id="21" presetID="17" presetClass="entr" presetSubtype="8" dur="500" fill="hold" grpId="0" nodeType="clickEffect">
                                  <p:stCondLst>
                                    <p:cond delay="0"/>
                                  </p:stCondLst>
                                  <p:childTnLst>
                                    <p:set>
                                      <p:cBhvr>
                                        <p:cTn id="22" dur="1" fill="hold">
                                          <p:stCondLst>
                                            <p:cond delay="0"/>
                                          </p:stCondLst>
                                        </p:cTn>
                                        <p:tgtEl>
                                          <p:spTgt spid="24">
                                            <p:txEl>
                                              <p:pRg st="1" end="1"/>
                                            </p:txEl>
                                          </p:spTgt>
                                        </p:tgtEl>
                                        <p:attrNameLst>
                                          <p:attrName>style.visibility</p:attrName>
                                        </p:attrNameLst>
                                      </p:cBhvr>
                                      <p:to>
                                        <p:strVal val="visible"/>
                                      </p:to>
                                    </p:set>
                                    <p:anim calcmode="lin" valueType="num">
                                      <p:cBhvr>
                                        <p:cTn id="23" dur="500" fill="hold"/>
                                        <p:tgtEl>
                                          <p:spTgt spid="24">
                                            <p:txEl>
                                              <p:pRg st="1" end="1"/>
                                            </p:txEl>
                                          </p:spTgt>
                                        </p:tgtEl>
                                        <p:attrNameLst>
                                          <p:attrName>ppt_x</p:attrName>
                                        </p:attrNameLst>
                                      </p:cBhvr>
                                      <p:tavLst>
                                        <p:tav tm="0">
                                          <p:val>
                                            <p:strVal val="#ppt_x-#ppt_w/2"/>
                                          </p:val>
                                        </p:tav>
                                        <p:tav tm="100000">
                                          <p:val>
                                            <p:strVal val="#ppt_x"/>
                                          </p:val>
                                        </p:tav>
                                      </p:tavLst>
                                    </p:anim>
                                    <p:anim calcmode="lin" valueType="num">
                                      <p:cBhvr>
                                        <p:cTn id="24" dur="500" fill="hold"/>
                                        <p:tgtEl>
                                          <p:spTgt spid="24">
                                            <p:txEl>
                                              <p:pRg st="1" end="1"/>
                                            </p:txEl>
                                          </p:spTgt>
                                        </p:tgtEl>
                                        <p:attrNameLst>
                                          <p:attrName>ppt_y</p:attrName>
                                        </p:attrNameLst>
                                      </p:cBhvr>
                                      <p:tavLst>
                                        <p:tav tm="0">
                                          <p:val>
                                            <p:strVal val="#ppt_y"/>
                                          </p:val>
                                        </p:tav>
                                        <p:tav tm="100000">
                                          <p:val>
                                            <p:strVal val="#ppt_y"/>
                                          </p:val>
                                        </p:tav>
                                      </p:tavLst>
                                    </p:anim>
                                    <p:anim calcmode="lin" valueType="num">
                                      <p:cBhvr>
                                        <p:cTn id="25" dur="500" fill="hold"/>
                                        <p:tgtEl>
                                          <p:spTgt spid="24">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24">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p:stCondLst>
                              <p:cond delay="0"/>
                            </p:stCondLst>
                            <p:childTnLst>
                              <p:par>
                                <p:cTn id="29" presetID="17" presetClass="entr" presetSubtype="8" dur="500" fill="hold" grpId="0" nodeType="clickEffect">
                                  <p:stCondLst>
                                    <p:cond delay="0"/>
                                  </p:stCondLst>
                                  <p:childTnLst>
                                    <p:set>
                                      <p:cBhvr>
                                        <p:cTn id="30" dur="1" fill="hold">
                                          <p:stCondLst>
                                            <p:cond delay="0"/>
                                          </p:stCondLst>
                                        </p:cTn>
                                        <p:tgtEl>
                                          <p:spTgt spid="24">
                                            <p:txEl>
                                              <p:pRg st="2" end="2"/>
                                            </p:txEl>
                                          </p:spTgt>
                                        </p:tgtEl>
                                        <p:attrNameLst>
                                          <p:attrName>style.visibility</p:attrName>
                                        </p:attrNameLst>
                                      </p:cBhvr>
                                      <p:to>
                                        <p:strVal val="visible"/>
                                      </p:to>
                                    </p:set>
                                    <p:anim calcmode="lin" valueType="num">
                                      <p:cBhvr>
                                        <p:cTn id="31" dur="500" fill="hold"/>
                                        <p:tgtEl>
                                          <p:spTgt spid="24">
                                            <p:txEl>
                                              <p:pRg st="2" end="2"/>
                                            </p:txEl>
                                          </p:spTgt>
                                        </p:tgtEl>
                                        <p:attrNameLst>
                                          <p:attrName>ppt_x</p:attrName>
                                        </p:attrNameLst>
                                      </p:cBhvr>
                                      <p:tavLst>
                                        <p:tav tm="0">
                                          <p:val>
                                            <p:strVal val="#ppt_x-#ppt_w/2"/>
                                          </p:val>
                                        </p:tav>
                                        <p:tav tm="100000">
                                          <p:val>
                                            <p:strVal val="#ppt_x"/>
                                          </p:val>
                                        </p:tav>
                                      </p:tavLst>
                                    </p:anim>
                                    <p:anim calcmode="lin" valueType="num">
                                      <p:cBhvr>
                                        <p:cTn id="32" dur="500" fill="hold"/>
                                        <p:tgtEl>
                                          <p:spTgt spid="24">
                                            <p:txEl>
                                              <p:pRg st="2" end="2"/>
                                            </p:txEl>
                                          </p:spTgt>
                                        </p:tgtEl>
                                        <p:attrNameLst>
                                          <p:attrName>ppt_y</p:attrName>
                                        </p:attrNameLst>
                                      </p:cBhvr>
                                      <p:tavLst>
                                        <p:tav tm="0">
                                          <p:val>
                                            <p:strVal val="#ppt_y"/>
                                          </p:val>
                                        </p:tav>
                                        <p:tav tm="100000">
                                          <p:val>
                                            <p:strVal val="#ppt_y"/>
                                          </p:val>
                                        </p:tav>
                                      </p:tavLst>
                                    </p:anim>
                                    <p:anim calcmode="lin" valueType="num">
                                      <p:cBhvr>
                                        <p:cTn id="33" dur="500" fill="hold"/>
                                        <p:tgtEl>
                                          <p:spTgt spid="24">
                                            <p:txEl>
                                              <p:pRg st="2" end="2"/>
                                            </p:txEl>
                                          </p:spTgt>
                                        </p:tgtEl>
                                        <p:attrNameLst>
                                          <p:attrName>ppt_w</p:attrName>
                                        </p:attrNameLst>
                                      </p:cBhvr>
                                      <p:tavLst>
                                        <p:tav tm="0">
                                          <p:val>
                                            <p:fltVal val="0"/>
                                          </p:val>
                                        </p:tav>
                                        <p:tav tm="100000">
                                          <p:val>
                                            <p:strVal val="#ppt_w"/>
                                          </p:val>
                                        </p:tav>
                                      </p:tavLst>
                                    </p:anim>
                                    <p:anim calcmode="lin" valueType="num">
                                      <p:cBhvr>
                                        <p:cTn id="34" dur="500" fill="hold"/>
                                        <p:tgtEl>
                                          <p:spTgt spid="24">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p:stCondLst>
                              <p:cond delay="0"/>
                            </p:stCondLst>
                            <p:childTnLst>
                              <p:par>
                                <p:cTn id="37" presetID="17" presetClass="entr" presetSubtype="8" dur="500" fill="hold" grpId="0" nodeType="clickEffect">
                                  <p:stCondLst>
                                    <p:cond delay="0"/>
                                  </p:stCondLst>
                                  <p:childTnLst>
                                    <p:set>
                                      <p:cBhvr>
                                        <p:cTn id="38" dur="1" fill="hold">
                                          <p:stCondLst>
                                            <p:cond delay="0"/>
                                          </p:stCondLst>
                                        </p:cTn>
                                        <p:tgtEl>
                                          <p:spTgt spid="24">
                                            <p:txEl>
                                              <p:pRg st="3" end="3"/>
                                            </p:txEl>
                                          </p:spTgt>
                                        </p:tgtEl>
                                        <p:attrNameLst>
                                          <p:attrName>style.visibility</p:attrName>
                                        </p:attrNameLst>
                                      </p:cBhvr>
                                      <p:to>
                                        <p:strVal val="visible"/>
                                      </p:to>
                                    </p:set>
                                    <p:anim calcmode="lin" valueType="num">
                                      <p:cBhvr>
                                        <p:cTn id="39" dur="500" fill="hold"/>
                                        <p:tgtEl>
                                          <p:spTgt spid="24">
                                            <p:txEl>
                                              <p:pRg st="3" end="3"/>
                                            </p:txEl>
                                          </p:spTgt>
                                        </p:tgtEl>
                                        <p:attrNameLst>
                                          <p:attrName>ppt_x</p:attrName>
                                        </p:attrNameLst>
                                      </p:cBhvr>
                                      <p:tavLst>
                                        <p:tav tm="0">
                                          <p:val>
                                            <p:strVal val="#ppt_x-#ppt_w/2"/>
                                          </p:val>
                                        </p:tav>
                                        <p:tav tm="100000">
                                          <p:val>
                                            <p:strVal val="#ppt_x"/>
                                          </p:val>
                                        </p:tav>
                                      </p:tavLst>
                                    </p:anim>
                                    <p:anim calcmode="lin" valueType="num">
                                      <p:cBhvr>
                                        <p:cTn id="40" dur="500" fill="hold"/>
                                        <p:tgtEl>
                                          <p:spTgt spid="24">
                                            <p:txEl>
                                              <p:pRg st="3" end="3"/>
                                            </p:txEl>
                                          </p:spTgt>
                                        </p:tgtEl>
                                        <p:attrNameLst>
                                          <p:attrName>ppt_y</p:attrName>
                                        </p:attrNameLst>
                                      </p:cBhvr>
                                      <p:tavLst>
                                        <p:tav tm="0">
                                          <p:val>
                                            <p:strVal val="#ppt_y"/>
                                          </p:val>
                                        </p:tav>
                                        <p:tav tm="100000">
                                          <p:val>
                                            <p:strVal val="#ppt_y"/>
                                          </p:val>
                                        </p:tav>
                                      </p:tavLst>
                                    </p:anim>
                                    <p:anim calcmode="lin" valueType="num">
                                      <p:cBhvr>
                                        <p:cTn id="41" dur="500" fill="hold"/>
                                        <p:tgtEl>
                                          <p:spTgt spid="24">
                                            <p:txEl>
                                              <p:pRg st="3" end="3"/>
                                            </p:txEl>
                                          </p:spTgt>
                                        </p:tgtEl>
                                        <p:attrNameLst>
                                          <p:attrName>ppt_w</p:attrName>
                                        </p:attrNameLst>
                                      </p:cBhvr>
                                      <p:tavLst>
                                        <p:tav tm="0">
                                          <p:val>
                                            <p:fltVal val="0"/>
                                          </p:val>
                                        </p:tav>
                                        <p:tav tm="100000">
                                          <p:val>
                                            <p:strVal val="#ppt_w"/>
                                          </p:val>
                                        </p:tav>
                                      </p:tavLst>
                                    </p:anim>
                                    <p:anim calcmode="lin" valueType="num">
                                      <p:cBhvr>
                                        <p:cTn id="42" dur="500" fill="hold"/>
                                        <p:tgtEl>
                                          <p:spTgt spid="24">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p:stCondLst>
                              <p:cond delay="0"/>
                            </p:stCondLst>
                            <p:childTnLst>
                              <p:par>
                                <p:cTn id="45" presetID="17" presetClass="entr" presetSubtype="8" dur="500" fill="hold" grpId="0" nodeType="clickEffect">
                                  <p:stCondLst>
                                    <p:cond delay="0"/>
                                  </p:stCondLst>
                                  <p:childTnLst>
                                    <p:set>
                                      <p:cBhvr>
                                        <p:cTn id="46" dur="1" fill="hold">
                                          <p:stCondLst>
                                            <p:cond delay="0"/>
                                          </p:stCondLst>
                                        </p:cTn>
                                        <p:tgtEl>
                                          <p:spTgt spid="24">
                                            <p:txEl>
                                              <p:pRg st="4" end="4"/>
                                            </p:txEl>
                                          </p:spTgt>
                                        </p:tgtEl>
                                        <p:attrNameLst>
                                          <p:attrName>style.visibility</p:attrName>
                                        </p:attrNameLst>
                                      </p:cBhvr>
                                      <p:to>
                                        <p:strVal val="visible"/>
                                      </p:to>
                                    </p:set>
                                    <p:anim calcmode="lin" valueType="num">
                                      <p:cBhvr>
                                        <p:cTn id="47" dur="500" fill="hold"/>
                                        <p:tgtEl>
                                          <p:spTgt spid="24">
                                            <p:txEl>
                                              <p:pRg st="4" end="4"/>
                                            </p:txEl>
                                          </p:spTgt>
                                        </p:tgtEl>
                                        <p:attrNameLst>
                                          <p:attrName>ppt_x</p:attrName>
                                        </p:attrNameLst>
                                      </p:cBhvr>
                                      <p:tavLst>
                                        <p:tav tm="0">
                                          <p:val>
                                            <p:strVal val="#ppt_x-#ppt_w/2"/>
                                          </p:val>
                                        </p:tav>
                                        <p:tav tm="100000">
                                          <p:val>
                                            <p:strVal val="#ppt_x"/>
                                          </p:val>
                                        </p:tav>
                                      </p:tavLst>
                                    </p:anim>
                                    <p:anim calcmode="lin" valueType="num">
                                      <p:cBhvr>
                                        <p:cTn id="48" dur="500" fill="hold"/>
                                        <p:tgtEl>
                                          <p:spTgt spid="24">
                                            <p:txEl>
                                              <p:pRg st="4" end="4"/>
                                            </p:txEl>
                                          </p:spTgt>
                                        </p:tgtEl>
                                        <p:attrNameLst>
                                          <p:attrName>ppt_y</p:attrName>
                                        </p:attrNameLst>
                                      </p:cBhvr>
                                      <p:tavLst>
                                        <p:tav tm="0">
                                          <p:val>
                                            <p:strVal val="#ppt_y"/>
                                          </p:val>
                                        </p:tav>
                                        <p:tav tm="100000">
                                          <p:val>
                                            <p:strVal val="#ppt_y"/>
                                          </p:val>
                                        </p:tav>
                                      </p:tavLst>
                                    </p:anim>
                                    <p:anim calcmode="lin" valueType="num">
                                      <p:cBhvr>
                                        <p:cTn id="49" dur="500" fill="hold"/>
                                        <p:tgtEl>
                                          <p:spTgt spid="24">
                                            <p:txEl>
                                              <p:pRg st="4" end="4"/>
                                            </p:txEl>
                                          </p:spTgt>
                                        </p:tgtEl>
                                        <p:attrNameLst>
                                          <p:attrName>ppt_w</p:attrName>
                                        </p:attrNameLst>
                                      </p:cBhvr>
                                      <p:tavLst>
                                        <p:tav tm="0">
                                          <p:val>
                                            <p:fltVal val="0"/>
                                          </p:val>
                                        </p:tav>
                                        <p:tav tm="100000">
                                          <p:val>
                                            <p:strVal val="#ppt_w"/>
                                          </p:val>
                                        </p:tav>
                                      </p:tavLst>
                                    </p:anim>
                                    <p:anim calcmode="lin" valueType="num">
                                      <p:cBhvr>
                                        <p:cTn id="50" dur="500" fill="hold"/>
                                        <p:tgtEl>
                                          <p:spTgt spid="24">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51" fill="hold" nodeType="clickPar">
                      <p:stCondLst>
                        <p:cond delay="indefinite"/>
                      </p:stCondLst>
                      <p:childTnLst>
                        <p:par>
                          <p:cTn id="52" fill="hold">
                            <p:stCondLst>
                              <p:cond delay="0"/>
                            </p:stCondLst>
                            <p:childTnLst>
                              <p:par>
                                <p:cTn id="53" presetID="17" presetClass="entr" presetSubtype="8" dur="500" fill="hold" grpId="0" nodeType="clickEffect">
                                  <p:stCondLst>
                                    <p:cond delay="0"/>
                                  </p:stCondLst>
                                  <p:childTnLst>
                                    <p:set>
                                      <p:cBhvr>
                                        <p:cTn id="54" dur="1" fill="hold">
                                          <p:stCondLst>
                                            <p:cond delay="0"/>
                                          </p:stCondLst>
                                        </p:cTn>
                                        <p:tgtEl>
                                          <p:spTgt spid="24">
                                            <p:txEl>
                                              <p:pRg st="5" end="5"/>
                                            </p:txEl>
                                          </p:spTgt>
                                        </p:tgtEl>
                                        <p:attrNameLst>
                                          <p:attrName>style.visibility</p:attrName>
                                        </p:attrNameLst>
                                      </p:cBhvr>
                                      <p:to>
                                        <p:strVal val="visible"/>
                                      </p:to>
                                    </p:set>
                                    <p:anim calcmode="lin" valueType="num">
                                      <p:cBhvr>
                                        <p:cTn id="55" dur="500" fill="hold"/>
                                        <p:tgtEl>
                                          <p:spTgt spid="24">
                                            <p:txEl>
                                              <p:pRg st="5" end="5"/>
                                            </p:txEl>
                                          </p:spTgt>
                                        </p:tgtEl>
                                        <p:attrNameLst>
                                          <p:attrName>ppt_x</p:attrName>
                                        </p:attrNameLst>
                                      </p:cBhvr>
                                      <p:tavLst>
                                        <p:tav tm="0">
                                          <p:val>
                                            <p:strVal val="#ppt_x-#ppt_w/2"/>
                                          </p:val>
                                        </p:tav>
                                        <p:tav tm="100000">
                                          <p:val>
                                            <p:strVal val="#ppt_x"/>
                                          </p:val>
                                        </p:tav>
                                      </p:tavLst>
                                    </p:anim>
                                    <p:anim calcmode="lin" valueType="num">
                                      <p:cBhvr>
                                        <p:cTn id="56" dur="500" fill="hold"/>
                                        <p:tgtEl>
                                          <p:spTgt spid="24">
                                            <p:txEl>
                                              <p:pRg st="5" end="5"/>
                                            </p:txEl>
                                          </p:spTgt>
                                        </p:tgtEl>
                                        <p:attrNameLst>
                                          <p:attrName>ppt_y</p:attrName>
                                        </p:attrNameLst>
                                      </p:cBhvr>
                                      <p:tavLst>
                                        <p:tav tm="0">
                                          <p:val>
                                            <p:strVal val="#ppt_y"/>
                                          </p:val>
                                        </p:tav>
                                        <p:tav tm="100000">
                                          <p:val>
                                            <p:strVal val="#ppt_y"/>
                                          </p:val>
                                        </p:tav>
                                      </p:tavLst>
                                    </p:anim>
                                    <p:anim calcmode="lin" valueType="num">
                                      <p:cBhvr>
                                        <p:cTn id="57" dur="500" fill="hold"/>
                                        <p:tgtEl>
                                          <p:spTgt spid="24">
                                            <p:txEl>
                                              <p:pRg st="5" end="5"/>
                                            </p:txEl>
                                          </p:spTgt>
                                        </p:tgtEl>
                                        <p:attrNameLst>
                                          <p:attrName>ppt_w</p:attrName>
                                        </p:attrNameLst>
                                      </p:cBhvr>
                                      <p:tavLst>
                                        <p:tav tm="0">
                                          <p:val>
                                            <p:fltVal val="0"/>
                                          </p:val>
                                        </p:tav>
                                        <p:tav tm="100000">
                                          <p:val>
                                            <p:strVal val="#ppt_w"/>
                                          </p:val>
                                        </p:tav>
                                      </p:tavLst>
                                    </p:anim>
                                    <p:anim calcmode="lin" valueType="num">
                                      <p:cBhvr>
                                        <p:cTn id="58" dur="500" fill="hold"/>
                                        <p:tgtEl>
                                          <p:spTgt spid="24">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59" fill="hold" nodeType="clickPar">
                      <p:stCondLst>
                        <p:cond delay="indefinite"/>
                      </p:stCondLst>
                      <p:childTnLst>
                        <p:par>
                          <p:cTn id="60" fill="hold">
                            <p:stCondLst>
                              <p:cond delay="0"/>
                            </p:stCondLst>
                            <p:childTnLst>
                              <p:par>
                                <p:cTn id="61" presetID="17" presetClass="entr" presetSubtype="8" dur="500" fill="hold" grpId="0" nodeType="clickEffect">
                                  <p:stCondLst>
                                    <p:cond delay="0"/>
                                  </p:stCondLst>
                                  <p:childTnLst>
                                    <p:set>
                                      <p:cBhvr>
                                        <p:cTn id="62" dur="1" fill="hold">
                                          <p:stCondLst>
                                            <p:cond delay="0"/>
                                          </p:stCondLst>
                                        </p:cTn>
                                        <p:tgtEl>
                                          <p:spTgt spid="24">
                                            <p:txEl>
                                              <p:pRg st="6" end="6"/>
                                            </p:txEl>
                                          </p:spTgt>
                                        </p:tgtEl>
                                        <p:attrNameLst>
                                          <p:attrName>style.visibility</p:attrName>
                                        </p:attrNameLst>
                                      </p:cBhvr>
                                      <p:to>
                                        <p:strVal val="visible"/>
                                      </p:to>
                                    </p:set>
                                    <p:anim calcmode="lin" valueType="num">
                                      <p:cBhvr>
                                        <p:cTn id="63" dur="500" fill="hold"/>
                                        <p:tgtEl>
                                          <p:spTgt spid="24">
                                            <p:txEl>
                                              <p:pRg st="6" end="6"/>
                                            </p:txEl>
                                          </p:spTgt>
                                        </p:tgtEl>
                                        <p:attrNameLst>
                                          <p:attrName>ppt_x</p:attrName>
                                        </p:attrNameLst>
                                      </p:cBhvr>
                                      <p:tavLst>
                                        <p:tav tm="0">
                                          <p:val>
                                            <p:strVal val="#ppt_x-#ppt_w/2"/>
                                          </p:val>
                                        </p:tav>
                                        <p:tav tm="100000">
                                          <p:val>
                                            <p:strVal val="#ppt_x"/>
                                          </p:val>
                                        </p:tav>
                                      </p:tavLst>
                                    </p:anim>
                                    <p:anim calcmode="lin" valueType="num">
                                      <p:cBhvr>
                                        <p:cTn id="64" dur="500" fill="hold"/>
                                        <p:tgtEl>
                                          <p:spTgt spid="24">
                                            <p:txEl>
                                              <p:pRg st="6" end="6"/>
                                            </p:txEl>
                                          </p:spTgt>
                                        </p:tgtEl>
                                        <p:attrNameLst>
                                          <p:attrName>ppt_y</p:attrName>
                                        </p:attrNameLst>
                                      </p:cBhvr>
                                      <p:tavLst>
                                        <p:tav tm="0">
                                          <p:val>
                                            <p:strVal val="#ppt_y"/>
                                          </p:val>
                                        </p:tav>
                                        <p:tav tm="100000">
                                          <p:val>
                                            <p:strVal val="#ppt_y"/>
                                          </p:val>
                                        </p:tav>
                                      </p:tavLst>
                                    </p:anim>
                                    <p:anim calcmode="lin" valueType="num">
                                      <p:cBhvr>
                                        <p:cTn id="65" dur="500" fill="hold"/>
                                        <p:tgtEl>
                                          <p:spTgt spid="24">
                                            <p:txEl>
                                              <p:pRg st="6" end="6"/>
                                            </p:txEl>
                                          </p:spTgt>
                                        </p:tgtEl>
                                        <p:attrNameLst>
                                          <p:attrName>ppt_w</p:attrName>
                                        </p:attrNameLst>
                                      </p:cBhvr>
                                      <p:tavLst>
                                        <p:tav tm="0">
                                          <p:val>
                                            <p:fltVal val="0"/>
                                          </p:val>
                                        </p:tav>
                                        <p:tav tm="100000">
                                          <p:val>
                                            <p:strVal val="#ppt_w"/>
                                          </p:val>
                                        </p:tav>
                                      </p:tavLst>
                                    </p:anim>
                                    <p:anim calcmode="lin" valueType="num">
                                      <p:cBhvr>
                                        <p:cTn id="66" dur="500" fill="hold"/>
                                        <p:tgtEl>
                                          <p:spTgt spid="24">
                                            <p:txEl>
                                              <p:pRg st="6" end="6"/>
                                            </p:txEl>
                                          </p:spTgt>
                                        </p:tgtEl>
                                        <p:attrNameLst>
                                          <p:attrName>ppt_h</p:attrName>
                                        </p:attrNameLst>
                                      </p:cBhvr>
                                      <p:tavLst>
                                        <p:tav tm="0">
                                          <p:val>
                                            <p:strVal val="#ppt_h"/>
                                          </p:val>
                                        </p:tav>
                                        <p:tav tm="100000">
                                          <p:val>
                                            <p:strVal val="#ppt_h"/>
                                          </p:val>
                                        </p:tav>
                                      </p:tavLst>
                                    </p:anim>
                                  </p:childTnLst>
                                </p:cTn>
                              </p:par>
                            </p:childTnLst>
                          </p:cTn>
                        </p:par>
                      </p:childTnLst>
                    </p:cTn>
                  </p:par>
                  <p:par>
                    <p:cTn id="67" fill="hold" nodeType="clickPar">
                      <p:stCondLst>
                        <p:cond delay="indefinite"/>
                      </p:stCondLst>
                      <p:childTnLst>
                        <p:par>
                          <p:cTn id="68" fill="hold">
                            <p:stCondLst>
                              <p:cond delay="0"/>
                            </p:stCondLst>
                            <p:childTnLst>
                              <p:par>
                                <p:cTn id="69" presetID="17" presetClass="entr" presetSubtype="8" dur="500" fill="hold" grpId="0" nodeType="clickEffect">
                                  <p:stCondLst>
                                    <p:cond delay="0"/>
                                  </p:stCondLst>
                                  <p:childTnLst>
                                    <p:set>
                                      <p:cBhvr>
                                        <p:cTn id="70" dur="1" fill="hold">
                                          <p:stCondLst>
                                            <p:cond delay="0"/>
                                          </p:stCondLst>
                                        </p:cTn>
                                        <p:tgtEl>
                                          <p:spTgt spid="24">
                                            <p:txEl>
                                              <p:pRg st="7" end="7"/>
                                            </p:txEl>
                                          </p:spTgt>
                                        </p:tgtEl>
                                        <p:attrNameLst>
                                          <p:attrName>style.visibility</p:attrName>
                                        </p:attrNameLst>
                                      </p:cBhvr>
                                      <p:to>
                                        <p:strVal val="visible"/>
                                      </p:to>
                                    </p:set>
                                    <p:anim calcmode="lin" valueType="num">
                                      <p:cBhvr>
                                        <p:cTn id="71" dur="500" fill="hold"/>
                                        <p:tgtEl>
                                          <p:spTgt spid="24">
                                            <p:txEl>
                                              <p:pRg st="7" end="7"/>
                                            </p:txEl>
                                          </p:spTgt>
                                        </p:tgtEl>
                                        <p:attrNameLst>
                                          <p:attrName>ppt_x</p:attrName>
                                        </p:attrNameLst>
                                      </p:cBhvr>
                                      <p:tavLst>
                                        <p:tav tm="0">
                                          <p:val>
                                            <p:strVal val="#ppt_x-#ppt_w/2"/>
                                          </p:val>
                                        </p:tav>
                                        <p:tav tm="100000">
                                          <p:val>
                                            <p:strVal val="#ppt_x"/>
                                          </p:val>
                                        </p:tav>
                                      </p:tavLst>
                                    </p:anim>
                                    <p:anim calcmode="lin" valueType="num">
                                      <p:cBhvr>
                                        <p:cTn id="72" dur="500" fill="hold"/>
                                        <p:tgtEl>
                                          <p:spTgt spid="24">
                                            <p:txEl>
                                              <p:pRg st="7" end="7"/>
                                            </p:txEl>
                                          </p:spTgt>
                                        </p:tgtEl>
                                        <p:attrNameLst>
                                          <p:attrName>ppt_y</p:attrName>
                                        </p:attrNameLst>
                                      </p:cBhvr>
                                      <p:tavLst>
                                        <p:tav tm="0">
                                          <p:val>
                                            <p:strVal val="#ppt_y"/>
                                          </p:val>
                                        </p:tav>
                                        <p:tav tm="100000">
                                          <p:val>
                                            <p:strVal val="#ppt_y"/>
                                          </p:val>
                                        </p:tav>
                                      </p:tavLst>
                                    </p:anim>
                                    <p:anim calcmode="lin" valueType="num">
                                      <p:cBhvr>
                                        <p:cTn id="73" dur="500" fill="hold"/>
                                        <p:tgtEl>
                                          <p:spTgt spid="24">
                                            <p:txEl>
                                              <p:pRg st="7" end="7"/>
                                            </p:txEl>
                                          </p:spTgt>
                                        </p:tgtEl>
                                        <p:attrNameLst>
                                          <p:attrName>ppt_w</p:attrName>
                                        </p:attrNameLst>
                                      </p:cBhvr>
                                      <p:tavLst>
                                        <p:tav tm="0">
                                          <p:val>
                                            <p:fltVal val="0"/>
                                          </p:val>
                                        </p:tav>
                                        <p:tav tm="100000">
                                          <p:val>
                                            <p:strVal val="#ppt_w"/>
                                          </p:val>
                                        </p:tav>
                                      </p:tavLst>
                                    </p:anim>
                                    <p:anim calcmode="lin" valueType="num">
                                      <p:cBhvr>
                                        <p:cTn id="74" dur="500" fill="hold"/>
                                        <p:tgtEl>
                                          <p:spTgt spid="24">
                                            <p:txEl>
                                              <p:pRg st="7" end="7"/>
                                            </p:txEl>
                                          </p:spTgt>
                                        </p:tgtEl>
                                        <p:attrNameLst>
                                          <p:attrName>ppt_h</p:attrName>
                                        </p:attrNameLst>
                                      </p:cBhvr>
                                      <p:tavLst>
                                        <p:tav tm="0">
                                          <p:val>
                                            <p:strVal val="#ppt_h"/>
                                          </p:val>
                                        </p:tav>
                                        <p:tav tm="100000">
                                          <p:val>
                                            <p:strVal val="#ppt_h"/>
                                          </p:val>
                                        </p:tav>
                                      </p:tavLst>
                                    </p:anim>
                                  </p:childTnLst>
                                </p:cTn>
                              </p:par>
                            </p:childTnLst>
                          </p:cTn>
                        </p:par>
                      </p:childTnLst>
                    </p:cTn>
                  </p:par>
                  <p:par>
                    <p:cTn id="75" fill="hold" nodeType="clickPar">
                      <p:stCondLst>
                        <p:cond delay="indefinite"/>
                      </p:stCondLst>
                      <p:childTnLst>
                        <p:par>
                          <p:cTn id="76" fill="hold">
                            <p:stCondLst>
                              <p:cond delay="0"/>
                            </p:stCondLst>
                            <p:childTnLst>
                              <p:par>
                                <p:cTn id="77" presetID="17" presetClass="entr" presetSubtype="8" dur="500" fill="hold" grpId="0" nodeType="clickEffect">
                                  <p:stCondLst>
                                    <p:cond delay="0"/>
                                  </p:stCondLst>
                                  <p:childTnLst>
                                    <p:set>
                                      <p:cBhvr>
                                        <p:cTn id="78" dur="1" fill="hold">
                                          <p:stCondLst>
                                            <p:cond delay="0"/>
                                          </p:stCondLst>
                                        </p:cTn>
                                        <p:tgtEl>
                                          <p:spTgt spid="24">
                                            <p:txEl>
                                              <p:pRg st="8" end="8"/>
                                            </p:txEl>
                                          </p:spTgt>
                                        </p:tgtEl>
                                        <p:attrNameLst>
                                          <p:attrName>style.visibility</p:attrName>
                                        </p:attrNameLst>
                                      </p:cBhvr>
                                      <p:to>
                                        <p:strVal val="visible"/>
                                      </p:to>
                                    </p:set>
                                    <p:anim calcmode="lin" valueType="num">
                                      <p:cBhvr>
                                        <p:cTn id="79" dur="500" fill="hold"/>
                                        <p:tgtEl>
                                          <p:spTgt spid="24">
                                            <p:txEl>
                                              <p:pRg st="8" end="8"/>
                                            </p:txEl>
                                          </p:spTgt>
                                        </p:tgtEl>
                                        <p:attrNameLst>
                                          <p:attrName>ppt_x</p:attrName>
                                        </p:attrNameLst>
                                      </p:cBhvr>
                                      <p:tavLst>
                                        <p:tav tm="0">
                                          <p:val>
                                            <p:strVal val="#ppt_x-#ppt_w/2"/>
                                          </p:val>
                                        </p:tav>
                                        <p:tav tm="100000">
                                          <p:val>
                                            <p:strVal val="#ppt_x"/>
                                          </p:val>
                                        </p:tav>
                                      </p:tavLst>
                                    </p:anim>
                                    <p:anim calcmode="lin" valueType="num">
                                      <p:cBhvr>
                                        <p:cTn id="80" dur="500" fill="hold"/>
                                        <p:tgtEl>
                                          <p:spTgt spid="24">
                                            <p:txEl>
                                              <p:pRg st="8" end="8"/>
                                            </p:txEl>
                                          </p:spTgt>
                                        </p:tgtEl>
                                        <p:attrNameLst>
                                          <p:attrName>ppt_y</p:attrName>
                                        </p:attrNameLst>
                                      </p:cBhvr>
                                      <p:tavLst>
                                        <p:tav tm="0">
                                          <p:val>
                                            <p:strVal val="#ppt_y"/>
                                          </p:val>
                                        </p:tav>
                                        <p:tav tm="100000">
                                          <p:val>
                                            <p:strVal val="#ppt_y"/>
                                          </p:val>
                                        </p:tav>
                                      </p:tavLst>
                                    </p:anim>
                                    <p:anim calcmode="lin" valueType="num">
                                      <p:cBhvr>
                                        <p:cTn id="81" dur="500" fill="hold"/>
                                        <p:tgtEl>
                                          <p:spTgt spid="24">
                                            <p:txEl>
                                              <p:pRg st="8" end="8"/>
                                            </p:txEl>
                                          </p:spTgt>
                                        </p:tgtEl>
                                        <p:attrNameLst>
                                          <p:attrName>ppt_w</p:attrName>
                                        </p:attrNameLst>
                                      </p:cBhvr>
                                      <p:tavLst>
                                        <p:tav tm="0">
                                          <p:val>
                                            <p:fltVal val="0"/>
                                          </p:val>
                                        </p:tav>
                                        <p:tav tm="100000">
                                          <p:val>
                                            <p:strVal val="#ppt_w"/>
                                          </p:val>
                                        </p:tav>
                                      </p:tavLst>
                                    </p:anim>
                                    <p:anim calcmode="lin" valueType="num">
                                      <p:cBhvr>
                                        <p:cTn id="82" dur="500" fill="hold"/>
                                        <p:tgtEl>
                                          <p:spTgt spid="24">
                                            <p:txEl>
                                              <p:pRg st="8" end="8"/>
                                            </p:txEl>
                                          </p:spTgt>
                                        </p:tgtEl>
                                        <p:attrNameLst>
                                          <p:attrName>ppt_h</p:attrName>
                                        </p:attrNameLst>
                                      </p:cBhvr>
                                      <p:tavLst>
                                        <p:tav tm="0">
                                          <p:val>
                                            <p:strVal val="#ppt_h"/>
                                          </p:val>
                                        </p:tav>
                                        <p:tav tm="100000">
                                          <p:val>
                                            <p:strVal val="#ppt_h"/>
                                          </p:val>
                                        </p:tav>
                                      </p:tavLst>
                                    </p:anim>
                                  </p:childTnLst>
                                </p:cTn>
                              </p:par>
                            </p:childTnLst>
                          </p:cTn>
                        </p:par>
                      </p:childTnLst>
                    </p:cTn>
                  </p:par>
                  <p:par>
                    <p:cTn id="83" fill="hold" nodeType="clickPar">
                      <p:stCondLst>
                        <p:cond delay="indefinite"/>
                      </p:stCondLst>
                      <p:childTnLst>
                        <p:par>
                          <p:cTn id="84" fill="hold">
                            <p:stCondLst>
                              <p:cond delay="0"/>
                            </p:stCondLst>
                            <p:childTnLst>
                              <p:par>
                                <p:cTn id="85" presetID="17" presetClass="entr" presetSubtype="8" dur="500" fill="hold" grpId="0" nodeType="clickEffect">
                                  <p:stCondLst>
                                    <p:cond delay="0"/>
                                  </p:stCondLst>
                                  <p:childTnLst>
                                    <p:set>
                                      <p:cBhvr>
                                        <p:cTn id="86" dur="1" fill="hold">
                                          <p:stCondLst>
                                            <p:cond delay="0"/>
                                          </p:stCondLst>
                                        </p:cTn>
                                        <p:tgtEl>
                                          <p:spTgt spid="24">
                                            <p:txEl>
                                              <p:pRg st="9" end="9"/>
                                            </p:txEl>
                                          </p:spTgt>
                                        </p:tgtEl>
                                        <p:attrNameLst>
                                          <p:attrName>style.visibility</p:attrName>
                                        </p:attrNameLst>
                                      </p:cBhvr>
                                      <p:to>
                                        <p:strVal val="visible"/>
                                      </p:to>
                                    </p:set>
                                    <p:anim calcmode="lin" valueType="num">
                                      <p:cBhvr>
                                        <p:cTn id="87" dur="500" fill="hold"/>
                                        <p:tgtEl>
                                          <p:spTgt spid="24">
                                            <p:txEl>
                                              <p:pRg st="9" end="9"/>
                                            </p:txEl>
                                          </p:spTgt>
                                        </p:tgtEl>
                                        <p:attrNameLst>
                                          <p:attrName>ppt_x</p:attrName>
                                        </p:attrNameLst>
                                      </p:cBhvr>
                                      <p:tavLst>
                                        <p:tav tm="0">
                                          <p:val>
                                            <p:strVal val="#ppt_x-#ppt_w/2"/>
                                          </p:val>
                                        </p:tav>
                                        <p:tav tm="100000">
                                          <p:val>
                                            <p:strVal val="#ppt_x"/>
                                          </p:val>
                                        </p:tav>
                                      </p:tavLst>
                                    </p:anim>
                                    <p:anim calcmode="lin" valueType="num">
                                      <p:cBhvr>
                                        <p:cTn id="88" dur="500" fill="hold"/>
                                        <p:tgtEl>
                                          <p:spTgt spid="24">
                                            <p:txEl>
                                              <p:pRg st="9" end="9"/>
                                            </p:txEl>
                                          </p:spTgt>
                                        </p:tgtEl>
                                        <p:attrNameLst>
                                          <p:attrName>ppt_y</p:attrName>
                                        </p:attrNameLst>
                                      </p:cBhvr>
                                      <p:tavLst>
                                        <p:tav tm="0">
                                          <p:val>
                                            <p:strVal val="#ppt_y"/>
                                          </p:val>
                                        </p:tav>
                                        <p:tav tm="100000">
                                          <p:val>
                                            <p:strVal val="#ppt_y"/>
                                          </p:val>
                                        </p:tav>
                                      </p:tavLst>
                                    </p:anim>
                                    <p:anim calcmode="lin" valueType="num">
                                      <p:cBhvr>
                                        <p:cTn id="89" dur="500" fill="hold"/>
                                        <p:tgtEl>
                                          <p:spTgt spid="24">
                                            <p:txEl>
                                              <p:pRg st="9" end="9"/>
                                            </p:txEl>
                                          </p:spTgt>
                                        </p:tgtEl>
                                        <p:attrNameLst>
                                          <p:attrName>ppt_w</p:attrName>
                                        </p:attrNameLst>
                                      </p:cBhvr>
                                      <p:tavLst>
                                        <p:tav tm="0">
                                          <p:val>
                                            <p:fltVal val="0"/>
                                          </p:val>
                                        </p:tav>
                                        <p:tav tm="100000">
                                          <p:val>
                                            <p:strVal val="#ppt_w"/>
                                          </p:val>
                                        </p:tav>
                                      </p:tavLst>
                                    </p:anim>
                                    <p:anim calcmode="lin" valueType="num">
                                      <p:cBhvr>
                                        <p:cTn id="90" dur="500" fill="hold"/>
                                        <p:tgtEl>
                                          <p:spTgt spid="24">
                                            <p:txEl>
                                              <p:pRg st="9" end="9"/>
                                            </p:txEl>
                                          </p:spTgt>
                                        </p:tgtEl>
                                        <p:attrNameLst>
                                          <p:attrName>ppt_h</p:attrName>
                                        </p:attrNameLst>
                                      </p:cBhvr>
                                      <p:tavLst>
                                        <p:tav tm="0">
                                          <p:val>
                                            <p:strVal val="#ppt_h"/>
                                          </p:val>
                                        </p:tav>
                                        <p:tav tm="100000">
                                          <p:val>
                                            <p:strVal val="#ppt_h"/>
                                          </p:val>
                                        </p:tav>
                                      </p:tavLst>
                                    </p:anim>
                                  </p:childTnLst>
                                </p:cTn>
                              </p:par>
                            </p:childTnLst>
                          </p:cTn>
                        </p:par>
                      </p:childTnLst>
                    </p:cTn>
                  </p:par>
                  <p:par>
                    <p:cTn id="91" fill="hold" nodeType="clickPar">
                      <p:stCondLst>
                        <p:cond delay="indefinite"/>
                      </p:stCondLst>
                      <p:childTnLst>
                        <p:par>
                          <p:cTn id="92" fill="hold">
                            <p:stCondLst>
                              <p:cond delay="0"/>
                            </p:stCondLst>
                            <p:childTnLst>
                              <p:par>
                                <p:cTn id="93" presetID="17" presetClass="entr" presetSubtype="8" dur="500" fill="hold" grpId="0" nodeType="clickEffect">
                                  <p:stCondLst>
                                    <p:cond delay="0"/>
                                  </p:stCondLst>
                                  <p:childTnLst>
                                    <p:set>
                                      <p:cBhvr>
                                        <p:cTn id="94" dur="1" fill="hold">
                                          <p:stCondLst>
                                            <p:cond delay="0"/>
                                          </p:stCondLst>
                                        </p:cTn>
                                        <p:tgtEl>
                                          <p:spTgt spid="24">
                                            <p:txEl>
                                              <p:pRg st="10" end="10"/>
                                            </p:txEl>
                                          </p:spTgt>
                                        </p:tgtEl>
                                        <p:attrNameLst>
                                          <p:attrName>style.visibility</p:attrName>
                                        </p:attrNameLst>
                                      </p:cBhvr>
                                      <p:to>
                                        <p:strVal val="visible"/>
                                      </p:to>
                                    </p:set>
                                    <p:anim calcmode="lin" valueType="num">
                                      <p:cBhvr>
                                        <p:cTn id="95" dur="500" fill="hold"/>
                                        <p:tgtEl>
                                          <p:spTgt spid="24">
                                            <p:txEl>
                                              <p:pRg st="10" end="10"/>
                                            </p:txEl>
                                          </p:spTgt>
                                        </p:tgtEl>
                                        <p:attrNameLst>
                                          <p:attrName>ppt_x</p:attrName>
                                        </p:attrNameLst>
                                      </p:cBhvr>
                                      <p:tavLst>
                                        <p:tav tm="0">
                                          <p:val>
                                            <p:strVal val="#ppt_x-#ppt_w/2"/>
                                          </p:val>
                                        </p:tav>
                                        <p:tav tm="100000">
                                          <p:val>
                                            <p:strVal val="#ppt_x"/>
                                          </p:val>
                                        </p:tav>
                                      </p:tavLst>
                                    </p:anim>
                                    <p:anim calcmode="lin" valueType="num">
                                      <p:cBhvr>
                                        <p:cTn id="96" dur="500" fill="hold"/>
                                        <p:tgtEl>
                                          <p:spTgt spid="24">
                                            <p:txEl>
                                              <p:pRg st="10" end="10"/>
                                            </p:txEl>
                                          </p:spTgt>
                                        </p:tgtEl>
                                        <p:attrNameLst>
                                          <p:attrName>ppt_y</p:attrName>
                                        </p:attrNameLst>
                                      </p:cBhvr>
                                      <p:tavLst>
                                        <p:tav tm="0">
                                          <p:val>
                                            <p:strVal val="#ppt_y"/>
                                          </p:val>
                                        </p:tav>
                                        <p:tav tm="100000">
                                          <p:val>
                                            <p:strVal val="#ppt_y"/>
                                          </p:val>
                                        </p:tav>
                                      </p:tavLst>
                                    </p:anim>
                                    <p:anim calcmode="lin" valueType="num">
                                      <p:cBhvr>
                                        <p:cTn id="97" dur="500" fill="hold"/>
                                        <p:tgtEl>
                                          <p:spTgt spid="24">
                                            <p:txEl>
                                              <p:pRg st="10" end="10"/>
                                            </p:txEl>
                                          </p:spTgt>
                                        </p:tgtEl>
                                        <p:attrNameLst>
                                          <p:attrName>ppt_w</p:attrName>
                                        </p:attrNameLst>
                                      </p:cBhvr>
                                      <p:tavLst>
                                        <p:tav tm="0">
                                          <p:val>
                                            <p:fltVal val="0"/>
                                          </p:val>
                                        </p:tav>
                                        <p:tav tm="100000">
                                          <p:val>
                                            <p:strVal val="#ppt_w"/>
                                          </p:val>
                                        </p:tav>
                                      </p:tavLst>
                                    </p:anim>
                                    <p:anim calcmode="lin" valueType="num">
                                      <p:cBhvr>
                                        <p:cTn id="98" dur="500" fill="hold"/>
                                        <p:tgtEl>
                                          <p:spTgt spid="24">
                                            <p:txEl>
                                              <p:pRg st="10" end="10"/>
                                            </p:txEl>
                                          </p:spTgt>
                                        </p:tgtEl>
                                        <p:attrNameLst>
                                          <p:attrName>ppt_h</p:attrName>
                                        </p:attrNameLst>
                                      </p:cBhvr>
                                      <p:tavLst>
                                        <p:tav tm="0">
                                          <p:val>
                                            <p:strVal val="#ppt_h"/>
                                          </p:val>
                                        </p:tav>
                                        <p:tav tm="100000">
                                          <p:val>
                                            <p:strVal val="#ppt_h"/>
                                          </p:val>
                                        </p:tav>
                                      </p:tavLst>
                                    </p:anim>
                                  </p:childTnLst>
                                </p:cTn>
                              </p:par>
                            </p:childTnLst>
                          </p:cTn>
                        </p:par>
                      </p:childTnLst>
                    </p:cTn>
                  </p:par>
                  <p:par>
                    <p:cTn id="99" fill="hold" nodeType="clickPar">
                      <p:stCondLst>
                        <p:cond delay="indefinite"/>
                      </p:stCondLst>
                      <p:childTnLst>
                        <p:par>
                          <p:cTn id="100" fill="hold">
                            <p:stCondLst>
                              <p:cond delay="0"/>
                            </p:stCondLst>
                            <p:childTnLst>
                              <p:par>
                                <p:cTn id="101" presetID="17" presetClass="entr" presetSubtype="8" dur="500" fill="hold" grpId="0" nodeType="clickEffect">
                                  <p:stCondLst>
                                    <p:cond delay="0"/>
                                  </p:stCondLst>
                                  <p:childTnLst>
                                    <p:set>
                                      <p:cBhvr>
                                        <p:cTn id="102" dur="1" fill="hold">
                                          <p:stCondLst>
                                            <p:cond delay="0"/>
                                          </p:stCondLst>
                                        </p:cTn>
                                        <p:tgtEl>
                                          <p:spTgt spid="24">
                                            <p:txEl>
                                              <p:pRg st="11" end="11"/>
                                            </p:txEl>
                                          </p:spTgt>
                                        </p:tgtEl>
                                        <p:attrNameLst>
                                          <p:attrName>style.visibility</p:attrName>
                                        </p:attrNameLst>
                                      </p:cBhvr>
                                      <p:to>
                                        <p:strVal val="visible"/>
                                      </p:to>
                                    </p:set>
                                    <p:anim calcmode="lin" valueType="num">
                                      <p:cBhvr>
                                        <p:cTn id="103" dur="500" fill="hold"/>
                                        <p:tgtEl>
                                          <p:spTgt spid="24">
                                            <p:txEl>
                                              <p:pRg st="11" end="11"/>
                                            </p:txEl>
                                          </p:spTgt>
                                        </p:tgtEl>
                                        <p:attrNameLst>
                                          <p:attrName>ppt_x</p:attrName>
                                        </p:attrNameLst>
                                      </p:cBhvr>
                                      <p:tavLst>
                                        <p:tav tm="0">
                                          <p:val>
                                            <p:strVal val="#ppt_x-#ppt_w/2"/>
                                          </p:val>
                                        </p:tav>
                                        <p:tav tm="100000">
                                          <p:val>
                                            <p:strVal val="#ppt_x"/>
                                          </p:val>
                                        </p:tav>
                                      </p:tavLst>
                                    </p:anim>
                                    <p:anim calcmode="lin" valueType="num">
                                      <p:cBhvr>
                                        <p:cTn id="104" dur="500" fill="hold"/>
                                        <p:tgtEl>
                                          <p:spTgt spid="24">
                                            <p:txEl>
                                              <p:pRg st="11" end="11"/>
                                            </p:txEl>
                                          </p:spTgt>
                                        </p:tgtEl>
                                        <p:attrNameLst>
                                          <p:attrName>ppt_y</p:attrName>
                                        </p:attrNameLst>
                                      </p:cBhvr>
                                      <p:tavLst>
                                        <p:tav tm="0">
                                          <p:val>
                                            <p:strVal val="#ppt_y"/>
                                          </p:val>
                                        </p:tav>
                                        <p:tav tm="100000">
                                          <p:val>
                                            <p:strVal val="#ppt_y"/>
                                          </p:val>
                                        </p:tav>
                                      </p:tavLst>
                                    </p:anim>
                                    <p:anim calcmode="lin" valueType="num">
                                      <p:cBhvr>
                                        <p:cTn id="105" dur="500" fill="hold"/>
                                        <p:tgtEl>
                                          <p:spTgt spid="24">
                                            <p:txEl>
                                              <p:pRg st="11" end="11"/>
                                            </p:txEl>
                                          </p:spTgt>
                                        </p:tgtEl>
                                        <p:attrNameLst>
                                          <p:attrName>ppt_w</p:attrName>
                                        </p:attrNameLst>
                                      </p:cBhvr>
                                      <p:tavLst>
                                        <p:tav tm="0">
                                          <p:val>
                                            <p:fltVal val="0"/>
                                          </p:val>
                                        </p:tav>
                                        <p:tav tm="100000">
                                          <p:val>
                                            <p:strVal val="#ppt_w"/>
                                          </p:val>
                                        </p:tav>
                                      </p:tavLst>
                                    </p:anim>
                                    <p:anim calcmode="lin" valueType="num">
                                      <p:cBhvr>
                                        <p:cTn id="106" dur="500" fill="hold"/>
                                        <p:tgtEl>
                                          <p:spTgt spid="24">
                                            <p:txEl>
                                              <p:pRg st="11" end="11"/>
                                            </p:txEl>
                                          </p:spTgt>
                                        </p:tgtEl>
                                        <p:attrNameLst>
                                          <p:attrName>ppt_h</p:attrName>
                                        </p:attrNameLst>
                                      </p:cBhvr>
                                      <p:tavLst>
                                        <p:tav tm="0">
                                          <p:val>
                                            <p:strVal val="#ppt_h"/>
                                          </p:val>
                                        </p:tav>
                                        <p:tav tm="100000">
                                          <p:val>
                                            <p:strVal val="#ppt_h"/>
                                          </p:val>
                                        </p:tav>
                                      </p:tavLst>
                                    </p:anim>
                                  </p:childTnLst>
                                </p:cTn>
                              </p:par>
                            </p:childTnLst>
                          </p:cTn>
                        </p:par>
                      </p:childTnLst>
                    </p:cTn>
                  </p:par>
                  <p:par>
                    <p:cTn id="107" fill="hold" nodeType="clickPar">
                      <p:stCondLst>
                        <p:cond delay="indefinite"/>
                      </p:stCondLst>
                      <p:childTnLst>
                        <p:par>
                          <p:cTn id="108" fill="hold">
                            <p:stCondLst>
                              <p:cond delay="0"/>
                            </p:stCondLst>
                            <p:childTnLst>
                              <p:par>
                                <p:cTn id="109" presetID="17" presetClass="entr" presetSubtype="8" dur="500" fill="hold" grpId="0" nodeType="clickEffect">
                                  <p:stCondLst>
                                    <p:cond delay="0"/>
                                  </p:stCondLst>
                                  <p:childTnLst>
                                    <p:set>
                                      <p:cBhvr>
                                        <p:cTn id="110" dur="1" fill="hold">
                                          <p:stCondLst>
                                            <p:cond delay="0"/>
                                          </p:stCondLst>
                                        </p:cTn>
                                        <p:tgtEl>
                                          <p:spTgt spid="24">
                                            <p:txEl>
                                              <p:pRg st="12" end="12"/>
                                            </p:txEl>
                                          </p:spTgt>
                                        </p:tgtEl>
                                        <p:attrNameLst>
                                          <p:attrName>style.visibility</p:attrName>
                                        </p:attrNameLst>
                                      </p:cBhvr>
                                      <p:to>
                                        <p:strVal val="visible"/>
                                      </p:to>
                                    </p:set>
                                    <p:anim calcmode="lin" valueType="num">
                                      <p:cBhvr>
                                        <p:cTn id="111" dur="500" fill="hold"/>
                                        <p:tgtEl>
                                          <p:spTgt spid="24">
                                            <p:txEl>
                                              <p:pRg st="12" end="12"/>
                                            </p:txEl>
                                          </p:spTgt>
                                        </p:tgtEl>
                                        <p:attrNameLst>
                                          <p:attrName>ppt_x</p:attrName>
                                        </p:attrNameLst>
                                      </p:cBhvr>
                                      <p:tavLst>
                                        <p:tav tm="0">
                                          <p:val>
                                            <p:strVal val="#ppt_x-#ppt_w/2"/>
                                          </p:val>
                                        </p:tav>
                                        <p:tav tm="100000">
                                          <p:val>
                                            <p:strVal val="#ppt_x"/>
                                          </p:val>
                                        </p:tav>
                                      </p:tavLst>
                                    </p:anim>
                                    <p:anim calcmode="lin" valueType="num">
                                      <p:cBhvr>
                                        <p:cTn id="112" dur="500" fill="hold"/>
                                        <p:tgtEl>
                                          <p:spTgt spid="24">
                                            <p:txEl>
                                              <p:pRg st="12" end="12"/>
                                            </p:txEl>
                                          </p:spTgt>
                                        </p:tgtEl>
                                        <p:attrNameLst>
                                          <p:attrName>ppt_y</p:attrName>
                                        </p:attrNameLst>
                                      </p:cBhvr>
                                      <p:tavLst>
                                        <p:tav tm="0">
                                          <p:val>
                                            <p:strVal val="#ppt_y"/>
                                          </p:val>
                                        </p:tav>
                                        <p:tav tm="100000">
                                          <p:val>
                                            <p:strVal val="#ppt_y"/>
                                          </p:val>
                                        </p:tav>
                                      </p:tavLst>
                                    </p:anim>
                                    <p:anim calcmode="lin" valueType="num">
                                      <p:cBhvr>
                                        <p:cTn id="113" dur="500" fill="hold"/>
                                        <p:tgtEl>
                                          <p:spTgt spid="24">
                                            <p:txEl>
                                              <p:pRg st="12" end="12"/>
                                            </p:txEl>
                                          </p:spTgt>
                                        </p:tgtEl>
                                        <p:attrNameLst>
                                          <p:attrName>ppt_w</p:attrName>
                                        </p:attrNameLst>
                                      </p:cBhvr>
                                      <p:tavLst>
                                        <p:tav tm="0">
                                          <p:val>
                                            <p:fltVal val="0"/>
                                          </p:val>
                                        </p:tav>
                                        <p:tav tm="100000">
                                          <p:val>
                                            <p:strVal val="#ppt_w"/>
                                          </p:val>
                                        </p:tav>
                                      </p:tavLst>
                                    </p:anim>
                                    <p:anim calcmode="lin" valueType="num">
                                      <p:cBhvr>
                                        <p:cTn id="114" dur="500" fill="hold"/>
                                        <p:tgtEl>
                                          <p:spTgt spid="24">
                                            <p:txEl>
                                              <p:pRg st="12" end="12"/>
                                            </p:txEl>
                                          </p:spTgt>
                                        </p:tgtEl>
                                        <p:attrNameLst>
                                          <p:attrName>ppt_h</p:attrName>
                                        </p:attrNameLst>
                                      </p:cBhvr>
                                      <p:tavLst>
                                        <p:tav tm="0">
                                          <p:val>
                                            <p:strVal val="#ppt_h"/>
                                          </p:val>
                                        </p:tav>
                                        <p:tav tm="100000">
                                          <p:val>
                                            <p:strVal val="#ppt_h"/>
                                          </p:val>
                                        </p:tav>
                                      </p:tavLst>
                                    </p:anim>
                                  </p:childTnLst>
                                </p:cTn>
                              </p:par>
                            </p:childTnLst>
                          </p:cTn>
                        </p:par>
                      </p:childTnLst>
                    </p:cTn>
                  </p:par>
                  <p:par>
                    <p:cTn id="115" fill="hold" nodeType="clickPar">
                      <p:stCondLst>
                        <p:cond delay="indefinite"/>
                      </p:stCondLst>
                      <p:childTnLst>
                        <p:par>
                          <p:cTn id="116" fill="hold">
                            <p:stCondLst>
                              <p:cond delay="0"/>
                            </p:stCondLst>
                            <p:childTnLst>
                              <p:par>
                                <p:cTn id="117" presetID="17" presetClass="entr" presetSubtype="8" dur="500" fill="hold" grpId="0" nodeType="clickEffect">
                                  <p:stCondLst>
                                    <p:cond delay="0"/>
                                  </p:stCondLst>
                                  <p:childTnLst>
                                    <p:set>
                                      <p:cBhvr>
                                        <p:cTn id="118" dur="1" fill="hold">
                                          <p:stCondLst>
                                            <p:cond delay="0"/>
                                          </p:stCondLst>
                                        </p:cTn>
                                        <p:tgtEl>
                                          <p:spTgt spid="24">
                                            <p:txEl>
                                              <p:pRg st="13" end="13"/>
                                            </p:txEl>
                                          </p:spTgt>
                                        </p:tgtEl>
                                        <p:attrNameLst>
                                          <p:attrName>style.visibility</p:attrName>
                                        </p:attrNameLst>
                                      </p:cBhvr>
                                      <p:to>
                                        <p:strVal val="visible"/>
                                      </p:to>
                                    </p:set>
                                    <p:anim calcmode="lin" valueType="num">
                                      <p:cBhvr>
                                        <p:cTn id="119" dur="500" fill="hold"/>
                                        <p:tgtEl>
                                          <p:spTgt spid="24">
                                            <p:txEl>
                                              <p:pRg st="13" end="13"/>
                                            </p:txEl>
                                          </p:spTgt>
                                        </p:tgtEl>
                                        <p:attrNameLst>
                                          <p:attrName>ppt_x</p:attrName>
                                        </p:attrNameLst>
                                      </p:cBhvr>
                                      <p:tavLst>
                                        <p:tav tm="0">
                                          <p:val>
                                            <p:strVal val="#ppt_x-#ppt_w/2"/>
                                          </p:val>
                                        </p:tav>
                                        <p:tav tm="100000">
                                          <p:val>
                                            <p:strVal val="#ppt_x"/>
                                          </p:val>
                                        </p:tav>
                                      </p:tavLst>
                                    </p:anim>
                                    <p:anim calcmode="lin" valueType="num">
                                      <p:cBhvr>
                                        <p:cTn id="120" dur="500" fill="hold"/>
                                        <p:tgtEl>
                                          <p:spTgt spid="24">
                                            <p:txEl>
                                              <p:pRg st="13" end="13"/>
                                            </p:txEl>
                                          </p:spTgt>
                                        </p:tgtEl>
                                        <p:attrNameLst>
                                          <p:attrName>ppt_y</p:attrName>
                                        </p:attrNameLst>
                                      </p:cBhvr>
                                      <p:tavLst>
                                        <p:tav tm="0">
                                          <p:val>
                                            <p:strVal val="#ppt_y"/>
                                          </p:val>
                                        </p:tav>
                                        <p:tav tm="100000">
                                          <p:val>
                                            <p:strVal val="#ppt_y"/>
                                          </p:val>
                                        </p:tav>
                                      </p:tavLst>
                                    </p:anim>
                                    <p:anim calcmode="lin" valueType="num">
                                      <p:cBhvr>
                                        <p:cTn id="121" dur="500" fill="hold"/>
                                        <p:tgtEl>
                                          <p:spTgt spid="24">
                                            <p:txEl>
                                              <p:pRg st="13" end="13"/>
                                            </p:txEl>
                                          </p:spTgt>
                                        </p:tgtEl>
                                        <p:attrNameLst>
                                          <p:attrName>ppt_w</p:attrName>
                                        </p:attrNameLst>
                                      </p:cBhvr>
                                      <p:tavLst>
                                        <p:tav tm="0">
                                          <p:val>
                                            <p:fltVal val="0"/>
                                          </p:val>
                                        </p:tav>
                                        <p:tav tm="100000">
                                          <p:val>
                                            <p:strVal val="#ppt_w"/>
                                          </p:val>
                                        </p:tav>
                                      </p:tavLst>
                                    </p:anim>
                                    <p:anim calcmode="lin" valueType="num">
                                      <p:cBhvr>
                                        <p:cTn id="122" dur="500" fill="hold"/>
                                        <p:tgtEl>
                                          <p:spTgt spid="24">
                                            <p:txEl>
                                              <p:pRg st="13" end="13"/>
                                            </p:txEl>
                                          </p:spTgt>
                                        </p:tgtEl>
                                        <p:attrNameLst>
                                          <p:attrName>ppt_h</p:attrName>
                                        </p:attrNameLst>
                                      </p:cBhvr>
                                      <p:tavLst>
                                        <p:tav tm="0">
                                          <p:val>
                                            <p:strVal val="#ppt_h"/>
                                          </p:val>
                                        </p:tav>
                                        <p:tav tm="100000">
                                          <p:val>
                                            <p:strVal val="#ppt_h"/>
                                          </p:val>
                                        </p:tav>
                                      </p:tavLst>
                                    </p:anim>
                                  </p:childTnLst>
                                </p:cTn>
                              </p:par>
                            </p:childTnLst>
                          </p:cTn>
                        </p:par>
                      </p:childTnLst>
                    </p:cTn>
                  </p:par>
                  <p:par>
                    <p:cTn id="123" fill="hold" nodeType="clickPar">
                      <p:stCondLst>
                        <p:cond delay="indefinite"/>
                      </p:stCondLst>
                      <p:childTnLst>
                        <p:par>
                          <p:cTn id="124" fill="hold">
                            <p:stCondLst>
                              <p:cond delay="0"/>
                            </p:stCondLst>
                            <p:childTnLst>
                              <p:par>
                                <p:cTn id="125" presetID="17" presetClass="entr" presetSubtype="8" dur="500" fill="hold" grpId="0" nodeType="clickEffect">
                                  <p:stCondLst>
                                    <p:cond delay="0"/>
                                  </p:stCondLst>
                                  <p:childTnLst>
                                    <p:set>
                                      <p:cBhvr>
                                        <p:cTn id="126" dur="1" fill="hold">
                                          <p:stCondLst>
                                            <p:cond delay="0"/>
                                          </p:stCondLst>
                                        </p:cTn>
                                        <p:tgtEl>
                                          <p:spTgt spid="24">
                                            <p:txEl>
                                              <p:pRg st="14" end="14"/>
                                            </p:txEl>
                                          </p:spTgt>
                                        </p:tgtEl>
                                        <p:attrNameLst>
                                          <p:attrName>style.visibility</p:attrName>
                                        </p:attrNameLst>
                                      </p:cBhvr>
                                      <p:to>
                                        <p:strVal val="visible"/>
                                      </p:to>
                                    </p:set>
                                    <p:anim calcmode="lin" valueType="num">
                                      <p:cBhvr>
                                        <p:cTn id="127" dur="500" fill="hold"/>
                                        <p:tgtEl>
                                          <p:spTgt spid="24">
                                            <p:txEl>
                                              <p:pRg st="14" end="14"/>
                                            </p:txEl>
                                          </p:spTgt>
                                        </p:tgtEl>
                                        <p:attrNameLst>
                                          <p:attrName>ppt_x</p:attrName>
                                        </p:attrNameLst>
                                      </p:cBhvr>
                                      <p:tavLst>
                                        <p:tav tm="0">
                                          <p:val>
                                            <p:strVal val="#ppt_x-#ppt_w/2"/>
                                          </p:val>
                                        </p:tav>
                                        <p:tav tm="100000">
                                          <p:val>
                                            <p:strVal val="#ppt_x"/>
                                          </p:val>
                                        </p:tav>
                                      </p:tavLst>
                                    </p:anim>
                                    <p:anim calcmode="lin" valueType="num">
                                      <p:cBhvr>
                                        <p:cTn id="128" dur="500" fill="hold"/>
                                        <p:tgtEl>
                                          <p:spTgt spid="24">
                                            <p:txEl>
                                              <p:pRg st="14" end="14"/>
                                            </p:txEl>
                                          </p:spTgt>
                                        </p:tgtEl>
                                        <p:attrNameLst>
                                          <p:attrName>ppt_y</p:attrName>
                                        </p:attrNameLst>
                                      </p:cBhvr>
                                      <p:tavLst>
                                        <p:tav tm="0">
                                          <p:val>
                                            <p:strVal val="#ppt_y"/>
                                          </p:val>
                                        </p:tav>
                                        <p:tav tm="100000">
                                          <p:val>
                                            <p:strVal val="#ppt_y"/>
                                          </p:val>
                                        </p:tav>
                                      </p:tavLst>
                                    </p:anim>
                                    <p:anim calcmode="lin" valueType="num">
                                      <p:cBhvr>
                                        <p:cTn id="129" dur="500" fill="hold"/>
                                        <p:tgtEl>
                                          <p:spTgt spid="24">
                                            <p:txEl>
                                              <p:pRg st="14" end="14"/>
                                            </p:txEl>
                                          </p:spTgt>
                                        </p:tgtEl>
                                        <p:attrNameLst>
                                          <p:attrName>ppt_w</p:attrName>
                                        </p:attrNameLst>
                                      </p:cBhvr>
                                      <p:tavLst>
                                        <p:tav tm="0">
                                          <p:val>
                                            <p:fltVal val="0"/>
                                          </p:val>
                                        </p:tav>
                                        <p:tav tm="100000">
                                          <p:val>
                                            <p:strVal val="#ppt_w"/>
                                          </p:val>
                                        </p:tav>
                                      </p:tavLst>
                                    </p:anim>
                                    <p:anim calcmode="lin" valueType="num">
                                      <p:cBhvr>
                                        <p:cTn id="130" dur="500" fill="hold"/>
                                        <p:tgtEl>
                                          <p:spTgt spid="24">
                                            <p:txEl>
                                              <p:pRg st="14" end="14"/>
                                            </p:txEl>
                                          </p:spTgt>
                                        </p:tgtEl>
                                        <p:attrNameLst>
                                          <p:attrName>ppt_h</p:attrName>
                                        </p:attrNameLst>
                                      </p:cBhvr>
                                      <p:tavLst>
                                        <p:tav tm="0">
                                          <p:val>
                                            <p:strVal val="#ppt_h"/>
                                          </p:val>
                                        </p:tav>
                                        <p:tav tm="100000">
                                          <p:val>
                                            <p:strVal val="#ppt_h"/>
                                          </p:val>
                                        </p:tav>
                                      </p:tavLst>
                                    </p:anim>
                                  </p:childTnLst>
                                </p:cTn>
                              </p:par>
                            </p:childTnLst>
                          </p:cTn>
                        </p:par>
                      </p:childTnLst>
                    </p:cTn>
                  </p:par>
                  <p:par>
                    <p:cTn id="131" fill="hold" nodeType="clickPar">
                      <p:stCondLst>
                        <p:cond delay="indefinite"/>
                      </p:stCondLst>
                      <p:childTnLst>
                        <p:par>
                          <p:cTn id="132" fill="hold">
                            <p:stCondLst>
                              <p:cond delay="0"/>
                            </p:stCondLst>
                            <p:childTnLst>
                              <p:par>
                                <p:cTn id="133" presetID="17" presetClass="entr" presetSubtype="8" dur="500" fill="hold" grpId="0" nodeType="clickEffect">
                                  <p:stCondLst>
                                    <p:cond delay="0"/>
                                  </p:stCondLst>
                                  <p:childTnLst>
                                    <p:set>
                                      <p:cBhvr>
                                        <p:cTn id="134" dur="1" fill="hold">
                                          <p:stCondLst>
                                            <p:cond delay="0"/>
                                          </p:stCondLst>
                                        </p:cTn>
                                        <p:tgtEl>
                                          <p:spTgt spid="24">
                                            <p:txEl>
                                              <p:pRg st="15" end="15"/>
                                            </p:txEl>
                                          </p:spTgt>
                                        </p:tgtEl>
                                        <p:attrNameLst>
                                          <p:attrName>style.visibility</p:attrName>
                                        </p:attrNameLst>
                                      </p:cBhvr>
                                      <p:to>
                                        <p:strVal val="visible"/>
                                      </p:to>
                                    </p:set>
                                    <p:anim calcmode="lin" valueType="num">
                                      <p:cBhvr>
                                        <p:cTn id="135" dur="500" fill="hold"/>
                                        <p:tgtEl>
                                          <p:spTgt spid="24">
                                            <p:txEl>
                                              <p:pRg st="15" end="15"/>
                                            </p:txEl>
                                          </p:spTgt>
                                        </p:tgtEl>
                                        <p:attrNameLst>
                                          <p:attrName>ppt_x</p:attrName>
                                        </p:attrNameLst>
                                      </p:cBhvr>
                                      <p:tavLst>
                                        <p:tav tm="0">
                                          <p:val>
                                            <p:strVal val="#ppt_x-#ppt_w/2"/>
                                          </p:val>
                                        </p:tav>
                                        <p:tav tm="100000">
                                          <p:val>
                                            <p:strVal val="#ppt_x"/>
                                          </p:val>
                                        </p:tav>
                                      </p:tavLst>
                                    </p:anim>
                                    <p:anim calcmode="lin" valueType="num">
                                      <p:cBhvr>
                                        <p:cTn id="136" dur="500" fill="hold"/>
                                        <p:tgtEl>
                                          <p:spTgt spid="24">
                                            <p:txEl>
                                              <p:pRg st="15" end="15"/>
                                            </p:txEl>
                                          </p:spTgt>
                                        </p:tgtEl>
                                        <p:attrNameLst>
                                          <p:attrName>ppt_y</p:attrName>
                                        </p:attrNameLst>
                                      </p:cBhvr>
                                      <p:tavLst>
                                        <p:tav tm="0">
                                          <p:val>
                                            <p:strVal val="#ppt_y"/>
                                          </p:val>
                                        </p:tav>
                                        <p:tav tm="100000">
                                          <p:val>
                                            <p:strVal val="#ppt_y"/>
                                          </p:val>
                                        </p:tav>
                                      </p:tavLst>
                                    </p:anim>
                                    <p:anim calcmode="lin" valueType="num">
                                      <p:cBhvr>
                                        <p:cTn id="137" dur="500" fill="hold"/>
                                        <p:tgtEl>
                                          <p:spTgt spid="24">
                                            <p:txEl>
                                              <p:pRg st="15" end="15"/>
                                            </p:txEl>
                                          </p:spTgt>
                                        </p:tgtEl>
                                        <p:attrNameLst>
                                          <p:attrName>ppt_w</p:attrName>
                                        </p:attrNameLst>
                                      </p:cBhvr>
                                      <p:tavLst>
                                        <p:tav tm="0">
                                          <p:val>
                                            <p:fltVal val="0"/>
                                          </p:val>
                                        </p:tav>
                                        <p:tav tm="100000">
                                          <p:val>
                                            <p:strVal val="#ppt_w"/>
                                          </p:val>
                                        </p:tav>
                                      </p:tavLst>
                                    </p:anim>
                                    <p:anim calcmode="lin" valueType="num">
                                      <p:cBhvr>
                                        <p:cTn id="138" dur="500" fill="hold"/>
                                        <p:tgtEl>
                                          <p:spTgt spid="24">
                                            <p:txEl>
                                              <p:pRg st="15" end="15"/>
                                            </p:txEl>
                                          </p:spTgt>
                                        </p:tgtEl>
                                        <p:attrNameLst>
                                          <p:attrName>ppt_h</p:attrName>
                                        </p:attrNameLst>
                                      </p:cBhvr>
                                      <p:tavLst>
                                        <p:tav tm="0">
                                          <p:val>
                                            <p:strVal val="#ppt_h"/>
                                          </p:val>
                                        </p:tav>
                                        <p:tav tm="100000">
                                          <p:val>
                                            <p:strVal val="#ppt_h"/>
                                          </p:val>
                                        </p:tav>
                                      </p:tavLst>
                                    </p:anim>
                                  </p:childTnLst>
                                </p:cTn>
                              </p:par>
                            </p:childTnLst>
                          </p:cTn>
                        </p:par>
                      </p:childTnLst>
                    </p:cTn>
                  </p:par>
                  <p:par>
                    <p:cTn id="139" fill="hold" nodeType="clickPar">
                      <p:stCondLst>
                        <p:cond delay="indefinite"/>
                      </p:stCondLst>
                      <p:childTnLst>
                        <p:par>
                          <p:cTn id="140" fill="hold">
                            <p:stCondLst>
                              <p:cond delay="0"/>
                            </p:stCondLst>
                            <p:childTnLst>
                              <p:par>
                                <p:cTn id="141" presetID="17" presetClass="entr" presetSubtype="8" dur="500" fill="hold" grpId="0" nodeType="clickEffect">
                                  <p:stCondLst>
                                    <p:cond delay="0"/>
                                  </p:stCondLst>
                                  <p:childTnLst>
                                    <p:set>
                                      <p:cBhvr>
                                        <p:cTn id="142" dur="1" fill="hold">
                                          <p:stCondLst>
                                            <p:cond delay="0"/>
                                          </p:stCondLst>
                                        </p:cTn>
                                        <p:tgtEl>
                                          <p:spTgt spid="24">
                                            <p:txEl>
                                              <p:pRg st="16" end="16"/>
                                            </p:txEl>
                                          </p:spTgt>
                                        </p:tgtEl>
                                        <p:attrNameLst>
                                          <p:attrName>style.visibility</p:attrName>
                                        </p:attrNameLst>
                                      </p:cBhvr>
                                      <p:to>
                                        <p:strVal val="visible"/>
                                      </p:to>
                                    </p:set>
                                    <p:anim calcmode="lin" valueType="num">
                                      <p:cBhvr>
                                        <p:cTn id="143" dur="500" fill="hold"/>
                                        <p:tgtEl>
                                          <p:spTgt spid="24">
                                            <p:txEl>
                                              <p:pRg st="16" end="16"/>
                                            </p:txEl>
                                          </p:spTgt>
                                        </p:tgtEl>
                                        <p:attrNameLst>
                                          <p:attrName>ppt_x</p:attrName>
                                        </p:attrNameLst>
                                      </p:cBhvr>
                                      <p:tavLst>
                                        <p:tav tm="0">
                                          <p:val>
                                            <p:strVal val="#ppt_x-#ppt_w/2"/>
                                          </p:val>
                                        </p:tav>
                                        <p:tav tm="100000">
                                          <p:val>
                                            <p:strVal val="#ppt_x"/>
                                          </p:val>
                                        </p:tav>
                                      </p:tavLst>
                                    </p:anim>
                                    <p:anim calcmode="lin" valueType="num">
                                      <p:cBhvr>
                                        <p:cTn id="144" dur="500" fill="hold"/>
                                        <p:tgtEl>
                                          <p:spTgt spid="24">
                                            <p:txEl>
                                              <p:pRg st="16" end="16"/>
                                            </p:txEl>
                                          </p:spTgt>
                                        </p:tgtEl>
                                        <p:attrNameLst>
                                          <p:attrName>ppt_y</p:attrName>
                                        </p:attrNameLst>
                                      </p:cBhvr>
                                      <p:tavLst>
                                        <p:tav tm="0">
                                          <p:val>
                                            <p:strVal val="#ppt_y"/>
                                          </p:val>
                                        </p:tav>
                                        <p:tav tm="100000">
                                          <p:val>
                                            <p:strVal val="#ppt_y"/>
                                          </p:val>
                                        </p:tav>
                                      </p:tavLst>
                                    </p:anim>
                                    <p:anim calcmode="lin" valueType="num">
                                      <p:cBhvr>
                                        <p:cTn id="145" dur="500" fill="hold"/>
                                        <p:tgtEl>
                                          <p:spTgt spid="24">
                                            <p:txEl>
                                              <p:pRg st="16" end="16"/>
                                            </p:txEl>
                                          </p:spTgt>
                                        </p:tgtEl>
                                        <p:attrNameLst>
                                          <p:attrName>ppt_w</p:attrName>
                                        </p:attrNameLst>
                                      </p:cBhvr>
                                      <p:tavLst>
                                        <p:tav tm="0">
                                          <p:val>
                                            <p:fltVal val="0"/>
                                          </p:val>
                                        </p:tav>
                                        <p:tav tm="100000">
                                          <p:val>
                                            <p:strVal val="#ppt_w"/>
                                          </p:val>
                                        </p:tav>
                                      </p:tavLst>
                                    </p:anim>
                                    <p:anim calcmode="lin" valueType="num">
                                      <p:cBhvr>
                                        <p:cTn id="146" dur="500" fill="hold"/>
                                        <p:tgtEl>
                                          <p:spTgt spid="24">
                                            <p:txEl>
                                              <p:pRg st="16" end="16"/>
                                            </p:txEl>
                                          </p:spTgt>
                                        </p:tgtEl>
                                        <p:attrNameLst>
                                          <p:attrName>ppt_h</p:attrName>
                                        </p:attrNameLst>
                                      </p:cBhvr>
                                      <p:tavLst>
                                        <p:tav tm="0">
                                          <p:val>
                                            <p:strVal val="#ppt_h"/>
                                          </p:val>
                                        </p:tav>
                                        <p:tav tm="100000">
                                          <p:val>
                                            <p:strVal val="#ppt_h"/>
                                          </p:val>
                                        </p:tav>
                                      </p:tavLst>
                                    </p:anim>
                                  </p:childTnLst>
                                </p:cTn>
                              </p:par>
                            </p:childTnLst>
                          </p:cTn>
                        </p:par>
                      </p:childTnLst>
                    </p:cTn>
                  </p:par>
                  <p:par>
                    <p:cTn id="147" fill="hold" nodeType="clickPar">
                      <p:stCondLst>
                        <p:cond delay="indefinite"/>
                      </p:stCondLst>
                      <p:childTnLst>
                        <p:par>
                          <p:cTn id="148" fill="hold">
                            <p:stCondLst>
                              <p:cond delay="0"/>
                            </p:stCondLst>
                            <p:childTnLst>
                              <p:par>
                                <p:cTn id="149" presetID="17" presetClass="entr" presetSubtype="8" dur="500" fill="hold" grpId="0" nodeType="clickEffect">
                                  <p:stCondLst>
                                    <p:cond delay="0"/>
                                  </p:stCondLst>
                                  <p:childTnLst>
                                    <p:set>
                                      <p:cBhvr>
                                        <p:cTn id="150" dur="1" fill="hold">
                                          <p:stCondLst>
                                            <p:cond delay="0"/>
                                          </p:stCondLst>
                                        </p:cTn>
                                        <p:tgtEl>
                                          <p:spTgt spid="25">
                                            <p:bg/>
                                          </p:spTgt>
                                        </p:tgtEl>
                                        <p:attrNameLst>
                                          <p:attrName>style.visibility</p:attrName>
                                        </p:attrNameLst>
                                      </p:cBhvr>
                                      <p:to>
                                        <p:strVal val="visible"/>
                                      </p:to>
                                    </p:set>
                                    <p:anim calcmode="lin" valueType="num">
                                      <p:cBhvr>
                                        <p:cTn id="151" dur="500" fill="hold"/>
                                        <p:tgtEl>
                                          <p:spTgt spid="25">
                                            <p:bg/>
                                          </p:spTgt>
                                        </p:tgtEl>
                                        <p:attrNameLst>
                                          <p:attrName>ppt_x</p:attrName>
                                        </p:attrNameLst>
                                      </p:cBhvr>
                                      <p:tavLst>
                                        <p:tav tm="0">
                                          <p:val>
                                            <p:strVal val="#ppt_x-#ppt_w/2"/>
                                          </p:val>
                                        </p:tav>
                                        <p:tav tm="100000">
                                          <p:val>
                                            <p:strVal val="#ppt_x"/>
                                          </p:val>
                                        </p:tav>
                                      </p:tavLst>
                                    </p:anim>
                                    <p:anim calcmode="lin" valueType="num">
                                      <p:cBhvr>
                                        <p:cTn id="152" dur="500" fill="hold"/>
                                        <p:tgtEl>
                                          <p:spTgt spid="25">
                                            <p:bg/>
                                          </p:spTgt>
                                        </p:tgtEl>
                                        <p:attrNameLst>
                                          <p:attrName>ppt_y</p:attrName>
                                        </p:attrNameLst>
                                      </p:cBhvr>
                                      <p:tavLst>
                                        <p:tav tm="0">
                                          <p:val>
                                            <p:strVal val="#ppt_y"/>
                                          </p:val>
                                        </p:tav>
                                        <p:tav tm="100000">
                                          <p:val>
                                            <p:strVal val="#ppt_y"/>
                                          </p:val>
                                        </p:tav>
                                      </p:tavLst>
                                    </p:anim>
                                    <p:anim calcmode="lin" valueType="num">
                                      <p:cBhvr>
                                        <p:cTn id="153" dur="500" fill="hold"/>
                                        <p:tgtEl>
                                          <p:spTgt spid="25">
                                            <p:bg/>
                                          </p:spTgt>
                                        </p:tgtEl>
                                        <p:attrNameLst>
                                          <p:attrName>ppt_w</p:attrName>
                                        </p:attrNameLst>
                                      </p:cBhvr>
                                      <p:tavLst>
                                        <p:tav tm="0">
                                          <p:val>
                                            <p:fltVal val="0"/>
                                          </p:val>
                                        </p:tav>
                                        <p:tav tm="100000">
                                          <p:val>
                                            <p:strVal val="#ppt_w"/>
                                          </p:val>
                                        </p:tav>
                                      </p:tavLst>
                                    </p:anim>
                                    <p:anim calcmode="lin" valueType="num">
                                      <p:cBhvr>
                                        <p:cTn id="154" dur="500" fill="hold"/>
                                        <p:tgtEl>
                                          <p:spTgt spid="25">
                                            <p:bg/>
                                          </p:spTgt>
                                        </p:tgtEl>
                                        <p:attrNameLst>
                                          <p:attrName>ppt_h</p:attrName>
                                        </p:attrNameLst>
                                      </p:cBhvr>
                                      <p:tavLst>
                                        <p:tav tm="0">
                                          <p:val>
                                            <p:strVal val="#ppt_h"/>
                                          </p:val>
                                        </p:tav>
                                        <p:tav tm="100000">
                                          <p:val>
                                            <p:strVal val="#ppt_h"/>
                                          </p:val>
                                        </p:tav>
                                      </p:tavLst>
                                    </p:anim>
                                  </p:childTnLst>
                                </p:cTn>
                              </p:par>
                            </p:childTnLst>
                          </p:cTn>
                        </p:par>
                      </p:childTnLst>
                    </p:cTn>
                  </p:par>
                  <p:par>
                    <p:cTn id="155" fill="hold" nodeType="clickPar">
                      <p:stCondLst>
                        <p:cond delay="indefinite"/>
                      </p:stCondLst>
                      <p:childTnLst>
                        <p:par>
                          <p:cTn id="156" fill="hold">
                            <p:stCondLst>
                              <p:cond delay="0"/>
                            </p:stCondLst>
                            <p:childTnLst>
                              <p:par>
                                <p:cTn id="157" presetID="17" presetClass="entr" presetSubtype="8" dur="500" fill="hold" grpId="0" nodeType="clickEffect">
                                  <p:stCondLst>
                                    <p:cond delay="0"/>
                                  </p:stCondLst>
                                  <p:childTnLst>
                                    <p:set>
                                      <p:cBhvr>
                                        <p:cTn id="158" dur="1" fill="hold">
                                          <p:stCondLst>
                                            <p:cond delay="0"/>
                                          </p:stCondLst>
                                        </p:cTn>
                                        <p:tgtEl>
                                          <p:spTgt spid="25">
                                            <p:txEl>
                                              <p:pRg st="0" end="0"/>
                                            </p:txEl>
                                          </p:spTgt>
                                        </p:tgtEl>
                                        <p:attrNameLst>
                                          <p:attrName>style.visibility</p:attrName>
                                        </p:attrNameLst>
                                      </p:cBhvr>
                                      <p:to>
                                        <p:strVal val="visible"/>
                                      </p:to>
                                    </p:set>
                                    <p:anim calcmode="lin" valueType="num">
                                      <p:cBhvr>
                                        <p:cTn id="159" dur="500" fill="hold"/>
                                        <p:tgtEl>
                                          <p:spTgt spid="25">
                                            <p:txEl>
                                              <p:pRg st="0" end="0"/>
                                            </p:txEl>
                                          </p:spTgt>
                                        </p:tgtEl>
                                        <p:attrNameLst>
                                          <p:attrName>ppt_x</p:attrName>
                                        </p:attrNameLst>
                                      </p:cBhvr>
                                      <p:tavLst>
                                        <p:tav tm="0">
                                          <p:val>
                                            <p:strVal val="#ppt_x-#ppt_w/2"/>
                                          </p:val>
                                        </p:tav>
                                        <p:tav tm="100000">
                                          <p:val>
                                            <p:strVal val="#ppt_x"/>
                                          </p:val>
                                        </p:tav>
                                      </p:tavLst>
                                    </p:anim>
                                    <p:anim calcmode="lin" valueType="num">
                                      <p:cBhvr>
                                        <p:cTn id="160" dur="500" fill="hold"/>
                                        <p:tgtEl>
                                          <p:spTgt spid="25">
                                            <p:txEl>
                                              <p:pRg st="0" end="0"/>
                                            </p:txEl>
                                          </p:spTgt>
                                        </p:tgtEl>
                                        <p:attrNameLst>
                                          <p:attrName>ppt_y</p:attrName>
                                        </p:attrNameLst>
                                      </p:cBhvr>
                                      <p:tavLst>
                                        <p:tav tm="0">
                                          <p:val>
                                            <p:strVal val="#ppt_y"/>
                                          </p:val>
                                        </p:tav>
                                        <p:tav tm="100000">
                                          <p:val>
                                            <p:strVal val="#ppt_y"/>
                                          </p:val>
                                        </p:tav>
                                      </p:tavLst>
                                    </p:anim>
                                    <p:anim calcmode="lin" valueType="num">
                                      <p:cBhvr>
                                        <p:cTn id="161"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162" dur="500" fill="hold"/>
                                        <p:tgtEl>
                                          <p:spTgt spid="25">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63" fill="hold" nodeType="clickPar">
                      <p:stCondLst>
                        <p:cond delay="indefinite"/>
                      </p:stCondLst>
                      <p:childTnLst>
                        <p:par>
                          <p:cTn id="164" fill="hold">
                            <p:stCondLst>
                              <p:cond delay="0"/>
                            </p:stCondLst>
                            <p:childTnLst>
                              <p:par>
                                <p:cTn id="165" presetID="17" presetClass="entr" presetSubtype="8" dur="500" fill="hold" grpId="0" nodeType="clickEffect">
                                  <p:stCondLst>
                                    <p:cond delay="0"/>
                                  </p:stCondLst>
                                  <p:childTnLst>
                                    <p:set>
                                      <p:cBhvr>
                                        <p:cTn id="166" dur="1" fill="hold">
                                          <p:stCondLst>
                                            <p:cond delay="0"/>
                                          </p:stCondLst>
                                        </p:cTn>
                                        <p:tgtEl>
                                          <p:spTgt spid="25">
                                            <p:txEl>
                                              <p:pRg st="1" end="1"/>
                                            </p:txEl>
                                          </p:spTgt>
                                        </p:tgtEl>
                                        <p:attrNameLst>
                                          <p:attrName>style.visibility</p:attrName>
                                        </p:attrNameLst>
                                      </p:cBhvr>
                                      <p:to>
                                        <p:strVal val="visible"/>
                                      </p:to>
                                    </p:set>
                                    <p:anim calcmode="lin" valueType="num">
                                      <p:cBhvr>
                                        <p:cTn id="167" dur="500" fill="hold"/>
                                        <p:tgtEl>
                                          <p:spTgt spid="25">
                                            <p:txEl>
                                              <p:pRg st="1" end="1"/>
                                            </p:txEl>
                                          </p:spTgt>
                                        </p:tgtEl>
                                        <p:attrNameLst>
                                          <p:attrName>ppt_x</p:attrName>
                                        </p:attrNameLst>
                                      </p:cBhvr>
                                      <p:tavLst>
                                        <p:tav tm="0">
                                          <p:val>
                                            <p:strVal val="#ppt_x-#ppt_w/2"/>
                                          </p:val>
                                        </p:tav>
                                        <p:tav tm="100000">
                                          <p:val>
                                            <p:strVal val="#ppt_x"/>
                                          </p:val>
                                        </p:tav>
                                      </p:tavLst>
                                    </p:anim>
                                    <p:anim calcmode="lin" valueType="num">
                                      <p:cBhvr>
                                        <p:cTn id="168" dur="500" fill="hold"/>
                                        <p:tgtEl>
                                          <p:spTgt spid="25">
                                            <p:txEl>
                                              <p:pRg st="1" end="1"/>
                                            </p:txEl>
                                          </p:spTgt>
                                        </p:tgtEl>
                                        <p:attrNameLst>
                                          <p:attrName>ppt_y</p:attrName>
                                        </p:attrNameLst>
                                      </p:cBhvr>
                                      <p:tavLst>
                                        <p:tav tm="0">
                                          <p:val>
                                            <p:strVal val="#ppt_y"/>
                                          </p:val>
                                        </p:tav>
                                        <p:tav tm="100000">
                                          <p:val>
                                            <p:strVal val="#ppt_y"/>
                                          </p:val>
                                        </p:tav>
                                      </p:tavLst>
                                    </p:anim>
                                    <p:anim calcmode="lin" valueType="num">
                                      <p:cBhvr>
                                        <p:cTn id="169" dur="500" fill="hold"/>
                                        <p:tgtEl>
                                          <p:spTgt spid="25">
                                            <p:txEl>
                                              <p:pRg st="1" end="1"/>
                                            </p:txEl>
                                          </p:spTgt>
                                        </p:tgtEl>
                                        <p:attrNameLst>
                                          <p:attrName>ppt_w</p:attrName>
                                        </p:attrNameLst>
                                      </p:cBhvr>
                                      <p:tavLst>
                                        <p:tav tm="0">
                                          <p:val>
                                            <p:fltVal val="0"/>
                                          </p:val>
                                        </p:tav>
                                        <p:tav tm="100000">
                                          <p:val>
                                            <p:strVal val="#ppt_w"/>
                                          </p:val>
                                        </p:tav>
                                      </p:tavLst>
                                    </p:anim>
                                    <p:anim calcmode="lin" valueType="num">
                                      <p:cBhvr>
                                        <p:cTn id="170" dur="500" fill="hold"/>
                                        <p:tgtEl>
                                          <p:spTgt spid="25">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71" fill="hold" nodeType="clickPar">
                      <p:stCondLst>
                        <p:cond delay="indefinite"/>
                      </p:stCondLst>
                      <p:childTnLst>
                        <p:par>
                          <p:cTn id="172" fill="hold">
                            <p:stCondLst>
                              <p:cond delay="0"/>
                            </p:stCondLst>
                            <p:childTnLst>
                              <p:par>
                                <p:cTn id="173" presetID="17" presetClass="entr" presetSubtype="8" dur="500" fill="hold" grpId="0" nodeType="clickEffect">
                                  <p:stCondLst>
                                    <p:cond delay="0"/>
                                  </p:stCondLst>
                                  <p:childTnLst>
                                    <p:set>
                                      <p:cBhvr>
                                        <p:cTn id="174" dur="1" fill="hold">
                                          <p:stCondLst>
                                            <p:cond delay="0"/>
                                          </p:stCondLst>
                                        </p:cTn>
                                        <p:tgtEl>
                                          <p:spTgt spid="25">
                                            <p:txEl>
                                              <p:pRg st="2" end="2"/>
                                            </p:txEl>
                                          </p:spTgt>
                                        </p:tgtEl>
                                        <p:attrNameLst>
                                          <p:attrName>style.visibility</p:attrName>
                                        </p:attrNameLst>
                                      </p:cBhvr>
                                      <p:to>
                                        <p:strVal val="visible"/>
                                      </p:to>
                                    </p:set>
                                    <p:anim calcmode="lin" valueType="num">
                                      <p:cBhvr>
                                        <p:cTn id="175" dur="500" fill="hold"/>
                                        <p:tgtEl>
                                          <p:spTgt spid="25">
                                            <p:txEl>
                                              <p:pRg st="2" end="2"/>
                                            </p:txEl>
                                          </p:spTgt>
                                        </p:tgtEl>
                                        <p:attrNameLst>
                                          <p:attrName>ppt_x</p:attrName>
                                        </p:attrNameLst>
                                      </p:cBhvr>
                                      <p:tavLst>
                                        <p:tav tm="0">
                                          <p:val>
                                            <p:strVal val="#ppt_x-#ppt_w/2"/>
                                          </p:val>
                                        </p:tav>
                                        <p:tav tm="100000">
                                          <p:val>
                                            <p:strVal val="#ppt_x"/>
                                          </p:val>
                                        </p:tav>
                                      </p:tavLst>
                                    </p:anim>
                                    <p:anim calcmode="lin" valueType="num">
                                      <p:cBhvr>
                                        <p:cTn id="176" dur="500" fill="hold"/>
                                        <p:tgtEl>
                                          <p:spTgt spid="25">
                                            <p:txEl>
                                              <p:pRg st="2" end="2"/>
                                            </p:txEl>
                                          </p:spTgt>
                                        </p:tgtEl>
                                        <p:attrNameLst>
                                          <p:attrName>ppt_y</p:attrName>
                                        </p:attrNameLst>
                                      </p:cBhvr>
                                      <p:tavLst>
                                        <p:tav tm="0">
                                          <p:val>
                                            <p:strVal val="#ppt_y"/>
                                          </p:val>
                                        </p:tav>
                                        <p:tav tm="100000">
                                          <p:val>
                                            <p:strVal val="#ppt_y"/>
                                          </p:val>
                                        </p:tav>
                                      </p:tavLst>
                                    </p:anim>
                                    <p:anim calcmode="lin" valueType="num">
                                      <p:cBhvr>
                                        <p:cTn id="177" dur="500" fill="hold"/>
                                        <p:tgtEl>
                                          <p:spTgt spid="25">
                                            <p:txEl>
                                              <p:pRg st="2" end="2"/>
                                            </p:txEl>
                                          </p:spTgt>
                                        </p:tgtEl>
                                        <p:attrNameLst>
                                          <p:attrName>ppt_w</p:attrName>
                                        </p:attrNameLst>
                                      </p:cBhvr>
                                      <p:tavLst>
                                        <p:tav tm="0">
                                          <p:val>
                                            <p:fltVal val="0"/>
                                          </p:val>
                                        </p:tav>
                                        <p:tav tm="100000">
                                          <p:val>
                                            <p:strVal val="#ppt_w"/>
                                          </p:val>
                                        </p:tav>
                                      </p:tavLst>
                                    </p:anim>
                                    <p:anim calcmode="lin" valueType="num">
                                      <p:cBhvr>
                                        <p:cTn id="178" dur="500" fill="hold"/>
                                        <p:tgtEl>
                                          <p:spTgt spid="25">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179" fill="hold" nodeType="clickPar">
                      <p:stCondLst>
                        <p:cond delay="indefinite"/>
                      </p:stCondLst>
                      <p:childTnLst>
                        <p:par>
                          <p:cTn id="180" fill="hold">
                            <p:stCondLst>
                              <p:cond delay="0"/>
                            </p:stCondLst>
                            <p:childTnLst>
                              <p:par>
                                <p:cTn id="181" presetID="17" presetClass="entr" presetSubtype="8" dur="500" fill="hold" grpId="0" nodeType="clickEffect">
                                  <p:stCondLst>
                                    <p:cond delay="0"/>
                                  </p:stCondLst>
                                  <p:childTnLst>
                                    <p:set>
                                      <p:cBhvr>
                                        <p:cTn id="182" dur="1" fill="hold">
                                          <p:stCondLst>
                                            <p:cond delay="0"/>
                                          </p:stCondLst>
                                        </p:cTn>
                                        <p:tgtEl>
                                          <p:spTgt spid="25">
                                            <p:txEl>
                                              <p:pRg st="3" end="3"/>
                                            </p:txEl>
                                          </p:spTgt>
                                        </p:tgtEl>
                                        <p:attrNameLst>
                                          <p:attrName>style.visibility</p:attrName>
                                        </p:attrNameLst>
                                      </p:cBhvr>
                                      <p:to>
                                        <p:strVal val="visible"/>
                                      </p:to>
                                    </p:set>
                                    <p:anim calcmode="lin" valueType="num">
                                      <p:cBhvr>
                                        <p:cTn id="183" dur="500" fill="hold"/>
                                        <p:tgtEl>
                                          <p:spTgt spid="25">
                                            <p:txEl>
                                              <p:pRg st="3" end="3"/>
                                            </p:txEl>
                                          </p:spTgt>
                                        </p:tgtEl>
                                        <p:attrNameLst>
                                          <p:attrName>ppt_x</p:attrName>
                                        </p:attrNameLst>
                                      </p:cBhvr>
                                      <p:tavLst>
                                        <p:tav tm="0">
                                          <p:val>
                                            <p:strVal val="#ppt_x-#ppt_w/2"/>
                                          </p:val>
                                        </p:tav>
                                        <p:tav tm="100000">
                                          <p:val>
                                            <p:strVal val="#ppt_x"/>
                                          </p:val>
                                        </p:tav>
                                      </p:tavLst>
                                    </p:anim>
                                    <p:anim calcmode="lin" valueType="num">
                                      <p:cBhvr>
                                        <p:cTn id="184" dur="500" fill="hold"/>
                                        <p:tgtEl>
                                          <p:spTgt spid="25">
                                            <p:txEl>
                                              <p:pRg st="3" end="3"/>
                                            </p:txEl>
                                          </p:spTgt>
                                        </p:tgtEl>
                                        <p:attrNameLst>
                                          <p:attrName>ppt_y</p:attrName>
                                        </p:attrNameLst>
                                      </p:cBhvr>
                                      <p:tavLst>
                                        <p:tav tm="0">
                                          <p:val>
                                            <p:strVal val="#ppt_y"/>
                                          </p:val>
                                        </p:tav>
                                        <p:tav tm="100000">
                                          <p:val>
                                            <p:strVal val="#ppt_y"/>
                                          </p:val>
                                        </p:tav>
                                      </p:tavLst>
                                    </p:anim>
                                    <p:anim calcmode="lin" valueType="num">
                                      <p:cBhvr>
                                        <p:cTn id="185" dur="500" fill="hold"/>
                                        <p:tgtEl>
                                          <p:spTgt spid="25">
                                            <p:txEl>
                                              <p:pRg st="3" end="3"/>
                                            </p:txEl>
                                          </p:spTgt>
                                        </p:tgtEl>
                                        <p:attrNameLst>
                                          <p:attrName>ppt_w</p:attrName>
                                        </p:attrNameLst>
                                      </p:cBhvr>
                                      <p:tavLst>
                                        <p:tav tm="0">
                                          <p:val>
                                            <p:fltVal val="0"/>
                                          </p:val>
                                        </p:tav>
                                        <p:tav tm="100000">
                                          <p:val>
                                            <p:strVal val="#ppt_w"/>
                                          </p:val>
                                        </p:tav>
                                      </p:tavLst>
                                    </p:anim>
                                    <p:anim calcmode="lin" valueType="num">
                                      <p:cBhvr>
                                        <p:cTn id="186" dur="500" fill="hold"/>
                                        <p:tgtEl>
                                          <p:spTgt spid="25">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187" fill="hold" nodeType="clickPar">
                      <p:stCondLst>
                        <p:cond delay="indefinite"/>
                      </p:stCondLst>
                      <p:childTnLst>
                        <p:par>
                          <p:cTn id="188" fill="hold">
                            <p:stCondLst>
                              <p:cond delay="0"/>
                            </p:stCondLst>
                            <p:childTnLst>
                              <p:par>
                                <p:cTn id="189" presetID="17" presetClass="entr" presetSubtype="8" dur="500" fill="hold" grpId="0" nodeType="clickEffect">
                                  <p:stCondLst>
                                    <p:cond delay="0"/>
                                  </p:stCondLst>
                                  <p:childTnLst>
                                    <p:set>
                                      <p:cBhvr>
                                        <p:cTn id="190" dur="1" fill="hold">
                                          <p:stCondLst>
                                            <p:cond delay="0"/>
                                          </p:stCondLst>
                                        </p:cTn>
                                        <p:tgtEl>
                                          <p:spTgt spid="25">
                                            <p:txEl>
                                              <p:pRg st="4" end="4"/>
                                            </p:txEl>
                                          </p:spTgt>
                                        </p:tgtEl>
                                        <p:attrNameLst>
                                          <p:attrName>style.visibility</p:attrName>
                                        </p:attrNameLst>
                                      </p:cBhvr>
                                      <p:to>
                                        <p:strVal val="visible"/>
                                      </p:to>
                                    </p:set>
                                    <p:anim calcmode="lin" valueType="num">
                                      <p:cBhvr>
                                        <p:cTn id="191" dur="500" fill="hold"/>
                                        <p:tgtEl>
                                          <p:spTgt spid="25">
                                            <p:txEl>
                                              <p:pRg st="4" end="4"/>
                                            </p:txEl>
                                          </p:spTgt>
                                        </p:tgtEl>
                                        <p:attrNameLst>
                                          <p:attrName>ppt_x</p:attrName>
                                        </p:attrNameLst>
                                      </p:cBhvr>
                                      <p:tavLst>
                                        <p:tav tm="0">
                                          <p:val>
                                            <p:strVal val="#ppt_x-#ppt_w/2"/>
                                          </p:val>
                                        </p:tav>
                                        <p:tav tm="100000">
                                          <p:val>
                                            <p:strVal val="#ppt_x"/>
                                          </p:val>
                                        </p:tav>
                                      </p:tavLst>
                                    </p:anim>
                                    <p:anim calcmode="lin" valueType="num">
                                      <p:cBhvr>
                                        <p:cTn id="192" dur="500" fill="hold"/>
                                        <p:tgtEl>
                                          <p:spTgt spid="25">
                                            <p:txEl>
                                              <p:pRg st="4" end="4"/>
                                            </p:txEl>
                                          </p:spTgt>
                                        </p:tgtEl>
                                        <p:attrNameLst>
                                          <p:attrName>ppt_y</p:attrName>
                                        </p:attrNameLst>
                                      </p:cBhvr>
                                      <p:tavLst>
                                        <p:tav tm="0">
                                          <p:val>
                                            <p:strVal val="#ppt_y"/>
                                          </p:val>
                                        </p:tav>
                                        <p:tav tm="100000">
                                          <p:val>
                                            <p:strVal val="#ppt_y"/>
                                          </p:val>
                                        </p:tav>
                                      </p:tavLst>
                                    </p:anim>
                                    <p:anim calcmode="lin" valueType="num">
                                      <p:cBhvr>
                                        <p:cTn id="193" dur="500" fill="hold"/>
                                        <p:tgtEl>
                                          <p:spTgt spid="25">
                                            <p:txEl>
                                              <p:pRg st="4" end="4"/>
                                            </p:txEl>
                                          </p:spTgt>
                                        </p:tgtEl>
                                        <p:attrNameLst>
                                          <p:attrName>ppt_w</p:attrName>
                                        </p:attrNameLst>
                                      </p:cBhvr>
                                      <p:tavLst>
                                        <p:tav tm="0">
                                          <p:val>
                                            <p:fltVal val="0"/>
                                          </p:val>
                                        </p:tav>
                                        <p:tav tm="100000">
                                          <p:val>
                                            <p:strVal val="#ppt_w"/>
                                          </p:val>
                                        </p:tav>
                                      </p:tavLst>
                                    </p:anim>
                                    <p:anim calcmode="lin" valueType="num">
                                      <p:cBhvr>
                                        <p:cTn id="194" dur="500" fill="hold"/>
                                        <p:tgtEl>
                                          <p:spTgt spid="25">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195" fill="hold" nodeType="clickPar">
                      <p:stCondLst>
                        <p:cond delay="indefinite"/>
                      </p:stCondLst>
                      <p:childTnLst>
                        <p:par>
                          <p:cTn id="196" fill="hold">
                            <p:stCondLst>
                              <p:cond delay="0"/>
                            </p:stCondLst>
                            <p:childTnLst>
                              <p:par>
                                <p:cTn id="197" presetID="17" presetClass="entr" presetSubtype="8" dur="500" fill="hold" grpId="0" nodeType="clickEffect">
                                  <p:stCondLst>
                                    <p:cond delay="0"/>
                                  </p:stCondLst>
                                  <p:childTnLst>
                                    <p:set>
                                      <p:cBhvr>
                                        <p:cTn id="198" dur="1" fill="hold">
                                          <p:stCondLst>
                                            <p:cond delay="0"/>
                                          </p:stCondLst>
                                        </p:cTn>
                                        <p:tgtEl>
                                          <p:spTgt spid="25">
                                            <p:txEl>
                                              <p:pRg st="5" end="5"/>
                                            </p:txEl>
                                          </p:spTgt>
                                        </p:tgtEl>
                                        <p:attrNameLst>
                                          <p:attrName>style.visibility</p:attrName>
                                        </p:attrNameLst>
                                      </p:cBhvr>
                                      <p:to>
                                        <p:strVal val="visible"/>
                                      </p:to>
                                    </p:set>
                                    <p:anim calcmode="lin" valueType="num">
                                      <p:cBhvr>
                                        <p:cTn id="199" dur="500" fill="hold"/>
                                        <p:tgtEl>
                                          <p:spTgt spid="25">
                                            <p:txEl>
                                              <p:pRg st="5" end="5"/>
                                            </p:txEl>
                                          </p:spTgt>
                                        </p:tgtEl>
                                        <p:attrNameLst>
                                          <p:attrName>ppt_x</p:attrName>
                                        </p:attrNameLst>
                                      </p:cBhvr>
                                      <p:tavLst>
                                        <p:tav tm="0">
                                          <p:val>
                                            <p:strVal val="#ppt_x-#ppt_w/2"/>
                                          </p:val>
                                        </p:tav>
                                        <p:tav tm="100000">
                                          <p:val>
                                            <p:strVal val="#ppt_x"/>
                                          </p:val>
                                        </p:tav>
                                      </p:tavLst>
                                    </p:anim>
                                    <p:anim calcmode="lin" valueType="num">
                                      <p:cBhvr>
                                        <p:cTn id="200" dur="500" fill="hold"/>
                                        <p:tgtEl>
                                          <p:spTgt spid="25">
                                            <p:txEl>
                                              <p:pRg st="5" end="5"/>
                                            </p:txEl>
                                          </p:spTgt>
                                        </p:tgtEl>
                                        <p:attrNameLst>
                                          <p:attrName>ppt_y</p:attrName>
                                        </p:attrNameLst>
                                      </p:cBhvr>
                                      <p:tavLst>
                                        <p:tav tm="0">
                                          <p:val>
                                            <p:strVal val="#ppt_y"/>
                                          </p:val>
                                        </p:tav>
                                        <p:tav tm="100000">
                                          <p:val>
                                            <p:strVal val="#ppt_y"/>
                                          </p:val>
                                        </p:tav>
                                      </p:tavLst>
                                    </p:anim>
                                    <p:anim calcmode="lin" valueType="num">
                                      <p:cBhvr>
                                        <p:cTn id="201" dur="500" fill="hold"/>
                                        <p:tgtEl>
                                          <p:spTgt spid="25">
                                            <p:txEl>
                                              <p:pRg st="5" end="5"/>
                                            </p:txEl>
                                          </p:spTgt>
                                        </p:tgtEl>
                                        <p:attrNameLst>
                                          <p:attrName>ppt_w</p:attrName>
                                        </p:attrNameLst>
                                      </p:cBhvr>
                                      <p:tavLst>
                                        <p:tav tm="0">
                                          <p:val>
                                            <p:fltVal val="0"/>
                                          </p:val>
                                        </p:tav>
                                        <p:tav tm="100000">
                                          <p:val>
                                            <p:strVal val="#ppt_w"/>
                                          </p:val>
                                        </p:tav>
                                      </p:tavLst>
                                    </p:anim>
                                    <p:anim calcmode="lin" valueType="num">
                                      <p:cBhvr>
                                        <p:cTn id="202" dur="500" fill="hold"/>
                                        <p:tgtEl>
                                          <p:spTgt spid="25">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203" fill="hold" nodeType="clickPar">
                      <p:stCondLst>
                        <p:cond delay="indefinite"/>
                      </p:stCondLst>
                      <p:childTnLst>
                        <p:par>
                          <p:cTn id="204" fill="hold">
                            <p:stCondLst>
                              <p:cond delay="0"/>
                            </p:stCondLst>
                            <p:childTnLst>
                              <p:par>
                                <p:cTn id="205" presetID="17" presetClass="entr" presetSubtype="8" dur="500" fill="hold" grpId="0" nodeType="clickEffect">
                                  <p:stCondLst>
                                    <p:cond delay="0"/>
                                  </p:stCondLst>
                                  <p:childTnLst>
                                    <p:set>
                                      <p:cBhvr>
                                        <p:cTn id="206" dur="1" fill="hold">
                                          <p:stCondLst>
                                            <p:cond delay="0"/>
                                          </p:stCondLst>
                                        </p:cTn>
                                        <p:tgtEl>
                                          <p:spTgt spid="25">
                                            <p:txEl>
                                              <p:pRg st="6" end="6"/>
                                            </p:txEl>
                                          </p:spTgt>
                                        </p:tgtEl>
                                        <p:attrNameLst>
                                          <p:attrName>style.visibility</p:attrName>
                                        </p:attrNameLst>
                                      </p:cBhvr>
                                      <p:to>
                                        <p:strVal val="visible"/>
                                      </p:to>
                                    </p:set>
                                    <p:anim calcmode="lin" valueType="num">
                                      <p:cBhvr>
                                        <p:cTn id="207" dur="500" fill="hold"/>
                                        <p:tgtEl>
                                          <p:spTgt spid="25">
                                            <p:txEl>
                                              <p:pRg st="6" end="6"/>
                                            </p:txEl>
                                          </p:spTgt>
                                        </p:tgtEl>
                                        <p:attrNameLst>
                                          <p:attrName>ppt_x</p:attrName>
                                        </p:attrNameLst>
                                      </p:cBhvr>
                                      <p:tavLst>
                                        <p:tav tm="0">
                                          <p:val>
                                            <p:strVal val="#ppt_x-#ppt_w/2"/>
                                          </p:val>
                                        </p:tav>
                                        <p:tav tm="100000">
                                          <p:val>
                                            <p:strVal val="#ppt_x"/>
                                          </p:val>
                                        </p:tav>
                                      </p:tavLst>
                                    </p:anim>
                                    <p:anim calcmode="lin" valueType="num">
                                      <p:cBhvr>
                                        <p:cTn id="208" dur="500" fill="hold"/>
                                        <p:tgtEl>
                                          <p:spTgt spid="25">
                                            <p:txEl>
                                              <p:pRg st="6" end="6"/>
                                            </p:txEl>
                                          </p:spTgt>
                                        </p:tgtEl>
                                        <p:attrNameLst>
                                          <p:attrName>ppt_y</p:attrName>
                                        </p:attrNameLst>
                                      </p:cBhvr>
                                      <p:tavLst>
                                        <p:tav tm="0">
                                          <p:val>
                                            <p:strVal val="#ppt_y"/>
                                          </p:val>
                                        </p:tav>
                                        <p:tav tm="100000">
                                          <p:val>
                                            <p:strVal val="#ppt_y"/>
                                          </p:val>
                                        </p:tav>
                                      </p:tavLst>
                                    </p:anim>
                                    <p:anim calcmode="lin" valueType="num">
                                      <p:cBhvr>
                                        <p:cTn id="209" dur="500" fill="hold"/>
                                        <p:tgtEl>
                                          <p:spTgt spid="25">
                                            <p:txEl>
                                              <p:pRg st="6" end="6"/>
                                            </p:txEl>
                                          </p:spTgt>
                                        </p:tgtEl>
                                        <p:attrNameLst>
                                          <p:attrName>ppt_w</p:attrName>
                                        </p:attrNameLst>
                                      </p:cBhvr>
                                      <p:tavLst>
                                        <p:tav tm="0">
                                          <p:val>
                                            <p:fltVal val="0"/>
                                          </p:val>
                                        </p:tav>
                                        <p:tav tm="100000">
                                          <p:val>
                                            <p:strVal val="#ppt_w"/>
                                          </p:val>
                                        </p:tav>
                                      </p:tavLst>
                                    </p:anim>
                                    <p:anim calcmode="lin" valueType="num">
                                      <p:cBhvr>
                                        <p:cTn id="210" dur="500" fill="hold"/>
                                        <p:tgtEl>
                                          <p:spTgt spid="25">
                                            <p:txEl>
                                              <p:pRg st="6" end="6"/>
                                            </p:txEl>
                                          </p:spTgt>
                                        </p:tgtEl>
                                        <p:attrNameLst>
                                          <p:attrName>ppt_h</p:attrName>
                                        </p:attrNameLst>
                                      </p:cBhvr>
                                      <p:tavLst>
                                        <p:tav tm="0">
                                          <p:val>
                                            <p:strVal val="#ppt_h"/>
                                          </p:val>
                                        </p:tav>
                                        <p:tav tm="100000">
                                          <p:val>
                                            <p:strVal val="#ppt_h"/>
                                          </p:val>
                                        </p:tav>
                                      </p:tavLst>
                                    </p:anim>
                                  </p:childTnLst>
                                </p:cTn>
                              </p:par>
                            </p:childTnLst>
                          </p:cTn>
                        </p:par>
                      </p:childTnLst>
                    </p:cTn>
                  </p:par>
                  <p:par>
                    <p:cTn id="211" fill="hold" nodeType="clickPar">
                      <p:stCondLst>
                        <p:cond delay="indefinite"/>
                      </p:stCondLst>
                      <p:childTnLst>
                        <p:par>
                          <p:cTn id="212" fill="hold">
                            <p:stCondLst>
                              <p:cond delay="0"/>
                            </p:stCondLst>
                            <p:childTnLst>
                              <p:par>
                                <p:cTn id="213" presetID="17" presetClass="entr" presetSubtype="8" dur="500" fill="hold" grpId="0" nodeType="clickEffect">
                                  <p:stCondLst>
                                    <p:cond delay="0"/>
                                  </p:stCondLst>
                                  <p:childTnLst>
                                    <p:set>
                                      <p:cBhvr>
                                        <p:cTn id="214" dur="1" fill="hold">
                                          <p:stCondLst>
                                            <p:cond delay="0"/>
                                          </p:stCondLst>
                                        </p:cTn>
                                        <p:tgtEl>
                                          <p:spTgt spid="25">
                                            <p:txEl>
                                              <p:pRg st="7" end="7"/>
                                            </p:txEl>
                                          </p:spTgt>
                                        </p:tgtEl>
                                        <p:attrNameLst>
                                          <p:attrName>style.visibility</p:attrName>
                                        </p:attrNameLst>
                                      </p:cBhvr>
                                      <p:to>
                                        <p:strVal val="visible"/>
                                      </p:to>
                                    </p:set>
                                    <p:anim calcmode="lin" valueType="num">
                                      <p:cBhvr>
                                        <p:cTn id="215" dur="500" fill="hold"/>
                                        <p:tgtEl>
                                          <p:spTgt spid="25">
                                            <p:txEl>
                                              <p:pRg st="7" end="7"/>
                                            </p:txEl>
                                          </p:spTgt>
                                        </p:tgtEl>
                                        <p:attrNameLst>
                                          <p:attrName>ppt_x</p:attrName>
                                        </p:attrNameLst>
                                      </p:cBhvr>
                                      <p:tavLst>
                                        <p:tav tm="0">
                                          <p:val>
                                            <p:strVal val="#ppt_x-#ppt_w/2"/>
                                          </p:val>
                                        </p:tav>
                                        <p:tav tm="100000">
                                          <p:val>
                                            <p:strVal val="#ppt_x"/>
                                          </p:val>
                                        </p:tav>
                                      </p:tavLst>
                                    </p:anim>
                                    <p:anim calcmode="lin" valueType="num">
                                      <p:cBhvr>
                                        <p:cTn id="216" dur="500" fill="hold"/>
                                        <p:tgtEl>
                                          <p:spTgt spid="25">
                                            <p:txEl>
                                              <p:pRg st="7" end="7"/>
                                            </p:txEl>
                                          </p:spTgt>
                                        </p:tgtEl>
                                        <p:attrNameLst>
                                          <p:attrName>ppt_y</p:attrName>
                                        </p:attrNameLst>
                                      </p:cBhvr>
                                      <p:tavLst>
                                        <p:tav tm="0">
                                          <p:val>
                                            <p:strVal val="#ppt_y"/>
                                          </p:val>
                                        </p:tav>
                                        <p:tav tm="100000">
                                          <p:val>
                                            <p:strVal val="#ppt_y"/>
                                          </p:val>
                                        </p:tav>
                                      </p:tavLst>
                                    </p:anim>
                                    <p:anim calcmode="lin" valueType="num">
                                      <p:cBhvr>
                                        <p:cTn id="217" dur="500" fill="hold"/>
                                        <p:tgtEl>
                                          <p:spTgt spid="25">
                                            <p:txEl>
                                              <p:pRg st="7" end="7"/>
                                            </p:txEl>
                                          </p:spTgt>
                                        </p:tgtEl>
                                        <p:attrNameLst>
                                          <p:attrName>ppt_w</p:attrName>
                                        </p:attrNameLst>
                                      </p:cBhvr>
                                      <p:tavLst>
                                        <p:tav tm="0">
                                          <p:val>
                                            <p:fltVal val="0"/>
                                          </p:val>
                                        </p:tav>
                                        <p:tav tm="100000">
                                          <p:val>
                                            <p:strVal val="#ppt_w"/>
                                          </p:val>
                                        </p:tav>
                                      </p:tavLst>
                                    </p:anim>
                                    <p:anim calcmode="lin" valueType="num">
                                      <p:cBhvr>
                                        <p:cTn id="218" dur="500" fill="hold"/>
                                        <p:tgtEl>
                                          <p:spTgt spid="25">
                                            <p:txEl>
                                              <p:pRg st="7" end="7"/>
                                            </p:txEl>
                                          </p:spTgt>
                                        </p:tgtEl>
                                        <p:attrNameLst>
                                          <p:attrName>ppt_h</p:attrName>
                                        </p:attrNameLst>
                                      </p:cBhvr>
                                      <p:tavLst>
                                        <p:tav tm="0">
                                          <p:val>
                                            <p:strVal val="#ppt_h"/>
                                          </p:val>
                                        </p:tav>
                                        <p:tav tm="100000">
                                          <p:val>
                                            <p:strVal val="#ppt_h"/>
                                          </p:val>
                                        </p:tav>
                                      </p:tavLst>
                                    </p:anim>
                                  </p:childTnLst>
                                </p:cTn>
                              </p:par>
                            </p:childTnLst>
                          </p:cTn>
                        </p:par>
                      </p:childTnLst>
                    </p:cTn>
                  </p:par>
                  <p:par>
                    <p:cTn id="219" fill="hold" nodeType="clickPar">
                      <p:stCondLst>
                        <p:cond delay="indefinite"/>
                      </p:stCondLst>
                      <p:childTnLst>
                        <p:par>
                          <p:cTn id="220" fill="hold">
                            <p:stCondLst>
                              <p:cond delay="0"/>
                            </p:stCondLst>
                            <p:childTnLst>
                              <p:par>
                                <p:cTn id="221" presetID="17" presetClass="entr" presetSubtype="8" dur="500" fill="hold" grpId="0" nodeType="clickEffect">
                                  <p:stCondLst>
                                    <p:cond delay="0"/>
                                  </p:stCondLst>
                                  <p:childTnLst>
                                    <p:set>
                                      <p:cBhvr>
                                        <p:cTn id="222" dur="1" fill="hold">
                                          <p:stCondLst>
                                            <p:cond delay="0"/>
                                          </p:stCondLst>
                                        </p:cTn>
                                        <p:tgtEl>
                                          <p:spTgt spid="25">
                                            <p:txEl>
                                              <p:pRg st="8" end="8"/>
                                            </p:txEl>
                                          </p:spTgt>
                                        </p:tgtEl>
                                        <p:attrNameLst>
                                          <p:attrName>style.visibility</p:attrName>
                                        </p:attrNameLst>
                                      </p:cBhvr>
                                      <p:to>
                                        <p:strVal val="visible"/>
                                      </p:to>
                                    </p:set>
                                    <p:anim calcmode="lin" valueType="num">
                                      <p:cBhvr>
                                        <p:cTn id="223" dur="500" fill="hold"/>
                                        <p:tgtEl>
                                          <p:spTgt spid="25">
                                            <p:txEl>
                                              <p:pRg st="8" end="8"/>
                                            </p:txEl>
                                          </p:spTgt>
                                        </p:tgtEl>
                                        <p:attrNameLst>
                                          <p:attrName>ppt_x</p:attrName>
                                        </p:attrNameLst>
                                      </p:cBhvr>
                                      <p:tavLst>
                                        <p:tav tm="0">
                                          <p:val>
                                            <p:strVal val="#ppt_x-#ppt_w/2"/>
                                          </p:val>
                                        </p:tav>
                                        <p:tav tm="100000">
                                          <p:val>
                                            <p:strVal val="#ppt_x"/>
                                          </p:val>
                                        </p:tav>
                                      </p:tavLst>
                                    </p:anim>
                                    <p:anim calcmode="lin" valueType="num">
                                      <p:cBhvr>
                                        <p:cTn id="224" dur="500" fill="hold"/>
                                        <p:tgtEl>
                                          <p:spTgt spid="25">
                                            <p:txEl>
                                              <p:pRg st="8" end="8"/>
                                            </p:txEl>
                                          </p:spTgt>
                                        </p:tgtEl>
                                        <p:attrNameLst>
                                          <p:attrName>ppt_y</p:attrName>
                                        </p:attrNameLst>
                                      </p:cBhvr>
                                      <p:tavLst>
                                        <p:tav tm="0">
                                          <p:val>
                                            <p:strVal val="#ppt_y"/>
                                          </p:val>
                                        </p:tav>
                                        <p:tav tm="100000">
                                          <p:val>
                                            <p:strVal val="#ppt_y"/>
                                          </p:val>
                                        </p:tav>
                                      </p:tavLst>
                                    </p:anim>
                                    <p:anim calcmode="lin" valueType="num">
                                      <p:cBhvr>
                                        <p:cTn id="225" dur="500" fill="hold"/>
                                        <p:tgtEl>
                                          <p:spTgt spid="25">
                                            <p:txEl>
                                              <p:pRg st="8" end="8"/>
                                            </p:txEl>
                                          </p:spTgt>
                                        </p:tgtEl>
                                        <p:attrNameLst>
                                          <p:attrName>ppt_w</p:attrName>
                                        </p:attrNameLst>
                                      </p:cBhvr>
                                      <p:tavLst>
                                        <p:tav tm="0">
                                          <p:val>
                                            <p:fltVal val="0"/>
                                          </p:val>
                                        </p:tav>
                                        <p:tav tm="100000">
                                          <p:val>
                                            <p:strVal val="#ppt_w"/>
                                          </p:val>
                                        </p:tav>
                                      </p:tavLst>
                                    </p:anim>
                                    <p:anim calcmode="lin" valueType="num">
                                      <p:cBhvr>
                                        <p:cTn id="226" dur="500" fill="hold"/>
                                        <p:tgtEl>
                                          <p:spTgt spid="25">
                                            <p:txEl>
                                              <p:pRg st="8" end="8"/>
                                            </p:txEl>
                                          </p:spTgt>
                                        </p:tgtEl>
                                        <p:attrNameLst>
                                          <p:attrName>ppt_h</p:attrName>
                                        </p:attrNameLst>
                                      </p:cBhvr>
                                      <p:tavLst>
                                        <p:tav tm="0">
                                          <p:val>
                                            <p:strVal val="#ppt_h"/>
                                          </p:val>
                                        </p:tav>
                                        <p:tav tm="100000">
                                          <p:val>
                                            <p:strVal val="#ppt_h"/>
                                          </p:val>
                                        </p:tav>
                                      </p:tavLst>
                                    </p:anim>
                                  </p:childTnLst>
                                </p:cTn>
                              </p:par>
                            </p:childTnLst>
                          </p:cTn>
                        </p:par>
                      </p:childTnLst>
                    </p:cTn>
                  </p:par>
                  <p:par>
                    <p:cTn id="227" fill="hold" nodeType="clickPar">
                      <p:stCondLst>
                        <p:cond delay="indefinite"/>
                      </p:stCondLst>
                      <p:childTnLst>
                        <p:par>
                          <p:cTn id="228" fill="hold">
                            <p:stCondLst>
                              <p:cond delay="0"/>
                            </p:stCondLst>
                            <p:childTnLst>
                              <p:par>
                                <p:cTn id="229" presetID="17" presetClass="entr" presetSubtype="8" dur="500" fill="hold" grpId="0" nodeType="clickEffect">
                                  <p:stCondLst>
                                    <p:cond delay="0"/>
                                  </p:stCondLst>
                                  <p:childTnLst>
                                    <p:set>
                                      <p:cBhvr>
                                        <p:cTn id="230" dur="1" fill="hold">
                                          <p:stCondLst>
                                            <p:cond delay="0"/>
                                          </p:stCondLst>
                                        </p:cTn>
                                        <p:tgtEl>
                                          <p:spTgt spid="25">
                                            <p:txEl>
                                              <p:pRg st="9" end="9"/>
                                            </p:txEl>
                                          </p:spTgt>
                                        </p:tgtEl>
                                        <p:attrNameLst>
                                          <p:attrName>style.visibility</p:attrName>
                                        </p:attrNameLst>
                                      </p:cBhvr>
                                      <p:to>
                                        <p:strVal val="visible"/>
                                      </p:to>
                                    </p:set>
                                    <p:anim calcmode="lin" valueType="num">
                                      <p:cBhvr>
                                        <p:cTn id="231" dur="500" fill="hold"/>
                                        <p:tgtEl>
                                          <p:spTgt spid="25">
                                            <p:txEl>
                                              <p:pRg st="9" end="9"/>
                                            </p:txEl>
                                          </p:spTgt>
                                        </p:tgtEl>
                                        <p:attrNameLst>
                                          <p:attrName>ppt_x</p:attrName>
                                        </p:attrNameLst>
                                      </p:cBhvr>
                                      <p:tavLst>
                                        <p:tav tm="0">
                                          <p:val>
                                            <p:strVal val="#ppt_x-#ppt_w/2"/>
                                          </p:val>
                                        </p:tav>
                                        <p:tav tm="100000">
                                          <p:val>
                                            <p:strVal val="#ppt_x"/>
                                          </p:val>
                                        </p:tav>
                                      </p:tavLst>
                                    </p:anim>
                                    <p:anim calcmode="lin" valueType="num">
                                      <p:cBhvr>
                                        <p:cTn id="232" dur="500" fill="hold"/>
                                        <p:tgtEl>
                                          <p:spTgt spid="25">
                                            <p:txEl>
                                              <p:pRg st="9" end="9"/>
                                            </p:txEl>
                                          </p:spTgt>
                                        </p:tgtEl>
                                        <p:attrNameLst>
                                          <p:attrName>ppt_y</p:attrName>
                                        </p:attrNameLst>
                                      </p:cBhvr>
                                      <p:tavLst>
                                        <p:tav tm="0">
                                          <p:val>
                                            <p:strVal val="#ppt_y"/>
                                          </p:val>
                                        </p:tav>
                                        <p:tav tm="100000">
                                          <p:val>
                                            <p:strVal val="#ppt_y"/>
                                          </p:val>
                                        </p:tav>
                                      </p:tavLst>
                                    </p:anim>
                                    <p:anim calcmode="lin" valueType="num">
                                      <p:cBhvr>
                                        <p:cTn id="233" dur="500" fill="hold"/>
                                        <p:tgtEl>
                                          <p:spTgt spid="25">
                                            <p:txEl>
                                              <p:pRg st="9" end="9"/>
                                            </p:txEl>
                                          </p:spTgt>
                                        </p:tgtEl>
                                        <p:attrNameLst>
                                          <p:attrName>ppt_w</p:attrName>
                                        </p:attrNameLst>
                                      </p:cBhvr>
                                      <p:tavLst>
                                        <p:tav tm="0">
                                          <p:val>
                                            <p:fltVal val="0"/>
                                          </p:val>
                                        </p:tav>
                                        <p:tav tm="100000">
                                          <p:val>
                                            <p:strVal val="#ppt_w"/>
                                          </p:val>
                                        </p:tav>
                                      </p:tavLst>
                                    </p:anim>
                                    <p:anim calcmode="lin" valueType="num">
                                      <p:cBhvr>
                                        <p:cTn id="234" dur="500" fill="hold"/>
                                        <p:tgtEl>
                                          <p:spTgt spid="25">
                                            <p:txEl>
                                              <p:pRg st="9" end="9"/>
                                            </p:txEl>
                                          </p:spTgt>
                                        </p:tgtEl>
                                        <p:attrNameLst>
                                          <p:attrName>ppt_h</p:attrName>
                                        </p:attrNameLst>
                                      </p:cBhvr>
                                      <p:tavLst>
                                        <p:tav tm="0">
                                          <p:val>
                                            <p:strVal val="#ppt_h"/>
                                          </p:val>
                                        </p:tav>
                                        <p:tav tm="100000">
                                          <p:val>
                                            <p:strVal val="#ppt_h"/>
                                          </p:val>
                                        </p:tav>
                                      </p:tavLst>
                                    </p:anim>
                                  </p:childTnLst>
                                </p:cTn>
                              </p:par>
                            </p:childTnLst>
                          </p:cTn>
                        </p:par>
                      </p:childTnLst>
                    </p:cTn>
                  </p:par>
                  <p:par>
                    <p:cTn id="235" fill="hold" nodeType="clickPar">
                      <p:stCondLst>
                        <p:cond delay="indefinite"/>
                      </p:stCondLst>
                      <p:childTnLst>
                        <p:par>
                          <p:cTn id="236" fill="hold">
                            <p:stCondLst>
                              <p:cond delay="0"/>
                            </p:stCondLst>
                            <p:childTnLst>
                              <p:par>
                                <p:cTn id="237" presetID="17" presetClass="entr" presetSubtype="8" dur="500" fill="hold" grpId="0" nodeType="clickEffect">
                                  <p:stCondLst>
                                    <p:cond delay="0"/>
                                  </p:stCondLst>
                                  <p:childTnLst>
                                    <p:set>
                                      <p:cBhvr>
                                        <p:cTn id="238" dur="1" fill="hold">
                                          <p:stCondLst>
                                            <p:cond delay="0"/>
                                          </p:stCondLst>
                                        </p:cTn>
                                        <p:tgtEl>
                                          <p:spTgt spid="26">
                                            <p:bg/>
                                          </p:spTgt>
                                        </p:tgtEl>
                                        <p:attrNameLst>
                                          <p:attrName>style.visibility</p:attrName>
                                        </p:attrNameLst>
                                      </p:cBhvr>
                                      <p:to>
                                        <p:strVal val="visible"/>
                                      </p:to>
                                    </p:set>
                                    <p:anim calcmode="lin" valueType="num">
                                      <p:cBhvr>
                                        <p:cTn id="239" dur="500" fill="hold"/>
                                        <p:tgtEl>
                                          <p:spTgt spid="26">
                                            <p:bg/>
                                          </p:spTgt>
                                        </p:tgtEl>
                                        <p:attrNameLst>
                                          <p:attrName>ppt_x</p:attrName>
                                        </p:attrNameLst>
                                      </p:cBhvr>
                                      <p:tavLst>
                                        <p:tav tm="0">
                                          <p:val>
                                            <p:strVal val="#ppt_x-#ppt_w/2"/>
                                          </p:val>
                                        </p:tav>
                                        <p:tav tm="100000">
                                          <p:val>
                                            <p:strVal val="#ppt_x"/>
                                          </p:val>
                                        </p:tav>
                                      </p:tavLst>
                                    </p:anim>
                                    <p:anim calcmode="lin" valueType="num">
                                      <p:cBhvr>
                                        <p:cTn id="240" dur="500" fill="hold"/>
                                        <p:tgtEl>
                                          <p:spTgt spid="26">
                                            <p:bg/>
                                          </p:spTgt>
                                        </p:tgtEl>
                                        <p:attrNameLst>
                                          <p:attrName>ppt_y</p:attrName>
                                        </p:attrNameLst>
                                      </p:cBhvr>
                                      <p:tavLst>
                                        <p:tav tm="0">
                                          <p:val>
                                            <p:strVal val="#ppt_y"/>
                                          </p:val>
                                        </p:tav>
                                        <p:tav tm="100000">
                                          <p:val>
                                            <p:strVal val="#ppt_y"/>
                                          </p:val>
                                        </p:tav>
                                      </p:tavLst>
                                    </p:anim>
                                    <p:anim calcmode="lin" valueType="num">
                                      <p:cBhvr>
                                        <p:cTn id="241" dur="500" fill="hold"/>
                                        <p:tgtEl>
                                          <p:spTgt spid="26">
                                            <p:bg/>
                                          </p:spTgt>
                                        </p:tgtEl>
                                        <p:attrNameLst>
                                          <p:attrName>ppt_w</p:attrName>
                                        </p:attrNameLst>
                                      </p:cBhvr>
                                      <p:tavLst>
                                        <p:tav tm="0">
                                          <p:val>
                                            <p:fltVal val="0"/>
                                          </p:val>
                                        </p:tav>
                                        <p:tav tm="100000">
                                          <p:val>
                                            <p:strVal val="#ppt_w"/>
                                          </p:val>
                                        </p:tav>
                                      </p:tavLst>
                                    </p:anim>
                                    <p:anim calcmode="lin" valueType="num">
                                      <p:cBhvr>
                                        <p:cTn id="242" dur="500" fill="hold"/>
                                        <p:tgtEl>
                                          <p:spTgt spid="26">
                                            <p:bg/>
                                          </p:spTgt>
                                        </p:tgtEl>
                                        <p:attrNameLst>
                                          <p:attrName>ppt_h</p:attrName>
                                        </p:attrNameLst>
                                      </p:cBhvr>
                                      <p:tavLst>
                                        <p:tav tm="0">
                                          <p:val>
                                            <p:strVal val="#ppt_h"/>
                                          </p:val>
                                        </p:tav>
                                        <p:tav tm="100000">
                                          <p:val>
                                            <p:strVal val="#ppt_h"/>
                                          </p:val>
                                        </p:tav>
                                      </p:tavLst>
                                    </p:anim>
                                  </p:childTnLst>
                                </p:cTn>
                              </p:par>
                            </p:childTnLst>
                          </p:cTn>
                        </p:par>
                      </p:childTnLst>
                    </p:cTn>
                  </p:par>
                  <p:par>
                    <p:cTn id="243" fill="hold" nodeType="clickPar">
                      <p:stCondLst>
                        <p:cond delay="indefinite"/>
                      </p:stCondLst>
                      <p:childTnLst>
                        <p:par>
                          <p:cTn id="244" fill="hold">
                            <p:stCondLst>
                              <p:cond delay="0"/>
                            </p:stCondLst>
                            <p:childTnLst>
                              <p:par>
                                <p:cTn id="245" presetID="17" presetClass="entr" presetSubtype="8" dur="500" fill="hold" grpId="0" nodeType="clickEffect">
                                  <p:stCondLst>
                                    <p:cond delay="0"/>
                                  </p:stCondLst>
                                  <p:childTnLst>
                                    <p:set>
                                      <p:cBhvr>
                                        <p:cTn id="246" dur="1" fill="hold">
                                          <p:stCondLst>
                                            <p:cond delay="0"/>
                                          </p:stCondLst>
                                        </p:cTn>
                                        <p:tgtEl>
                                          <p:spTgt spid="26">
                                            <p:txEl>
                                              <p:pRg st="0" end="0"/>
                                            </p:txEl>
                                          </p:spTgt>
                                        </p:tgtEl>
                                        <p:attrNameLst>
                                          <p:attrName>style.visibility</p:attrName>
                                        </p:attrNameLst>
                                      </p:cBhvr>
                                      <p:to>
                                        <p:strVal val="visible"/>
                                      </p:to>
                                    </p:set>
                                    <p:anim calcmode="lin" valueType="num">
                                      <p:cBhvr>
                                        <p:cTn id="247" dur="500" fill="hold"/>
                                        <p:tgtEl>
                                          <p:spTgt spid="26">
                                            <p:txEl>
                                              <p:pRg st="0" end="0"/>
                                            </p:txEl>
                                          </p:spTgt>
                                        </p:tgtEl>
                                        <p:attrNameLst>
                                          <p:attrName>ppt_x</p:attrName>
                                        </p:attrNameLst>
                                      </p:cBhvr>
                                      <p:tavLst>
                                        <p:tav tm="0">
                                          <p:val>
                                            <p:strVal val="#ppt_x-#ppt_w/2"/>
                                          </p:val>
                                        </p:tav>
                                        <p:tav tm="100000">
                                          <p:val>
                                            <p:strVal val="#ppt_x"/>
                                          </p:val>
                                        </p:tav>
                                      </p:tavLst>
                                    </p:anim>
                                    <p:anim calcmode="lin" valueType="num">
                                      <p:cBhvr>
                                        <p:cTn id="248" dur="500" fill="hold"/>
                                        <p:tgtEl>
                                          <p:spTgt spid="26">
                                            <p:txEl>
                                              <p:pRg st="0" end="0"/>
                                            </p:txEl>
                                          </p:spTgt>
                                        </p:tgtEl>
                                        <p:attrNameLst>
                                          <p:attrName>ppt_y</p:attrName>
                                        </p:attrNameLst>
                                      </p:cBhvr>
                                      <p:tavLst>
                                        <p:tav tm="0">
                                          <p:val>
                                            <p:strVal val="#ppt_y"/>
                                          </p:val>
                                        </p:tav>
                                        <p:tav tm="100000">
                                          <p:val>
                                            <p:strVal val="#ppt_y"/>
                                          </p:val>
                                        </p:tav>
                                      </p:tavLst>
                                    </p:anim>
                                    <p:anim calcmode="lin" valueType="num">
                                      <p:cBhvr>
                                        <p:cTn id="249"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250" dur="500" fill="hold"/>
                                        <p:tgtEl>
                                          <p:spTgt spid="26">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251" fill="hold" nodeType="clickPar">
                      <p:stCondLst>
                        <p:cond delay="indefinite"/>
                      </p:stCondLst>
                      <p:childTnLst>
                        <p:par>
                          <p:cTn id="252" fill="hold">
                            <p:stCondLst>
                              <p:cond delay="0"/>
                            </p:stCondLst>
                            <p:childTnLst>
                              <p:par>
                                <p:cTn id="253" presetID="17" presetClass="entr" presetSubtype="8" dur="500" fill="hold" grpId="0" nodeType="clickEffect">
                                  <p:stCondLst>
                                    <p:cond delay="0"/>
                                  </p:stCondLst>
                                  <p:childTnLst>
                                    <p:set>
                                      <p:cBhvr>
                                        <p:cTn id="254" dur="1" fill="hold">
                                          <p:stCondLst>
                                            <p:cond delay="0"/>
                                          </p:stCondLst>
                                        </p:cTn>
                                        <p:tgtEl>
                                          <p:spTgt spid="26">
                                            <p:txEl>
                                              <p:pRg st="1" end="1"/>
                                            </p:txEl>
                                          </p:spTgt>
                                        </p:tgtEl>
                                        <p:attrNameLst>
                                          <p:attrName>style.visibility</p:attrName>
                                        </p:attrNameLst>
                                      </p:cBhvr>
                                      <p:to>
                                        <p:strVal val="visible"/>
                                      </p:to>
                                    </p:set>
                                    <p:anim calcmode="lin" valueType="num">
                                      <p:cBhvr>
                                        <p:cTn id="255" dur="500" fill="hold"/>
                                        <p:tgtEl>
                                          <p:spTgt spid="26">
                                            <p:txEl>
                                              <p:pRg st="1" end="1"/>
                                            </p:txEl>
                                          </p:spTgt>
                                        </p:tgtEl>
                                        <p:attrNameLst>
                                          <p:attrName>ppt_x</p:attrName>
                                        </p:attrNameLst>
                                      </p:cBhvr>
                                      <p:tavLst>
                                        <p:tav tm="0">
                                          <p:val>
                                            <p:strVal val="#ppt_x-#ppt_w/2"/>
                                          </p:val>
                                        </p:tav>
                                        <p:tav tm="100000">
                                          <p:val>
                                            <p:strVal val="#ppt_x"/>
                                          </p:val>
                                        </p:tav>
                                      </p:tavLst>
                                    </p:anim>
                                    <p:anim calcmode="lin" valueType="num">
                                      <p:cBhvr>
                                        <p:cTn id="256" dur="500" fill="hold"/>
                                        <p:tgtEl>
                                          <p:spTgt spid="26">
                                            <p:txEl>
                                              <p:pRg st="1" end="1"/>
                                            </p:txEl>
                                          </p:spTgt>
                                        </p:tgtEl>
                                        <p:attrNameLst>
                                          <p:attrName>ppt_y</p:attrName>
                                        </p:attrNameLst>
                                      </p:cBhvr>
                                      <p:tavLst>
                                        <p:tav tm="0">
                                          <p:val>
                                            <p:strVal val="#ppt_y"/>
                                          </p:val>
                                        </p:tav>
                                        <p:tav tm="100000">
                                          <p:val>
                                            <p:strVal val="#ppt_y"/>
                                          </p:val>
                                        </p:tav>
                                      </p:tavLst>
                                    </p:anim>
                                    <p:anim calcmode="lin" valueType="num">
                                      <p:cBhvr>
                                        <p:cTn id="257" dur="500" fill="hold"/>
                                        <p:tgtEl>
                                          <p:spTgt spid="26">
                                            <p:txEl>
                                              <p:pRg st="1" end="1"/>
                                            </p:txEl>
                                          </p:spTgt>
                                        </p:tgtEl>
                                        <p:attrNameLst>
                                          <p:attrName>ppt_w</p:attrName>
                                        </p:attrNameLst>
                                      </p:cBhvr>
                                      <p:tavLst>
                                        <p:tav tm="0">
                                          <p:val>
                                            <p:fltVal val="0"/>
                                          </p:val>
                                        </p:tav>
                                        <p:tav tm="100000">
                                          <p:val>
                                            <p:strVal val="#ppt_w"/>
                                          </p:val>
                                        </p:tav>
                                      </p:tavLst>
                                    </p:anim>
                                    <p:anim calcmode="lin" valueType="num">
                                      <p:cBhvr>
                                        <p:cTn id="258" dur="500" fill="hold"/>
                                        <p:tgtEl>
                                          <p:spTgt spid="26">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59" fill="hold" nodeType="clickPar">
                      <p:stCondLst>
                        <p:cond delay="indefinite"/>
                      </p:stCondLst>
                      <p:childTnLst>
                        <p:par>
                          <p:cTn id="260" fill="hold">
                            <p:stCondLst>
                              <p:cond delay="0"/>
                            </p:stCondLst>
                            <p:childTnLst>
                              <p:par>
                                <p:cTn id="261" presetID="17" presetClass="entr" presetSubtype="8" dur="500" fill="hold" grpId="0" nodeType="clickEffect">
                                  <p:stCondLst>
                                    <p:cond delay="0"/>
                                  </p:stCondLst>
                                  <p:childTnLst>
                                    <p:set>
                                      <p:cBhvr>
                                        <p:cTn id="262" dur="1" fill="hold">
                                          <p:stCondLst>
                                            <p:cond delay="0"/>
                                          </p:stCondLst>
                                        </p:cTn>
                                        <p:tgtEl>
                                          <p:spTgt spid="26">
                                            <p:txEl>
                                              <p:pRg st="2" end="2"/>
                                            </p:txEl>
                                          </p:spTgt>
                                        </p:tgtEl>
                                        <p:attrNameLst>
                                          <p:attrName>style.visibility</p:attrName>
                                        </p:attrNameLst>
                                      </p:cBhvr>
                                      <p:to>
                                        <p:strVal val="visible"/>
                                      </p:to>
                                    </p:set>
                                    <p:anim calcmode="lin" valueType="num">
                                      <p:cBhvr>
                                        <p:cTn id="263" dur="500" fill="hold"/>
                                        <p:tgtEl>
                                          <p:spTgt spid="26">
                                            <p:txEl>
                                              <p:pRg st="2" end="2"/>
                                            </p:txEl>
                                          </p:spTgt>
                                        </p:tgtEl>
                                        <p:attrNameLst>
                                          <p:attrName>ppt_x</p:attrName>
                                        </p:attrNameLst>
                                      </p:cBhvr>
                                      <p:tavLst>
                                        <p:tav tm="0">
                                          <p:val>
                                            <p:strVal val="#ppt_x-#ppt_w/2"/>
                                          </p:val>
                                        </p:tav>
                                        <p:tav tm="100000">
                                          <p:val>
                                            <p:strVal val="#ppt_x"/>
                                          </p:val>
                                        </p:tav>
                                      </p:tavLst>
                                    </p:anim>
                                    <p:anim calcmode="lin" valueType="num">
                                      <p:cBhvr>
                                        <p:cTn id="264" dur="500" fill="hold"/>
                                        <p:tgtEl>
                                          <p:spTgt spid="26">
                                            <p:txEl>
                                              <p:pRg st="2" end="2"/>
                                            </p:txEl>
                                          </p:spTgt>
                                        </p:tgtEl>
                                        <p:attrNameLst>
                                          <p:attrName>ppt_y</p:attrName>
                                        </p:attrNameLst>
                                      </p:cBhvr>
                                      <p:tavLst>
                                        <p:tav tm="0">
                                          <p:val>
                                            <p:strVal val="#ppt_y"/>
                                          </p:val>
                                        </p:tav>
                                        <p:tav tm="100000">
                                          <p:val>
                                            <p:strVal val="#ppt_y"/>
                                          </p:val>
                                        </p:tav>
                                      </p:tavLst>
                                    </p:anim>
                                    <p:anim calcmode="lin" valueType="num">
                                      <p:cBhvr>
                                        <p:cTn id="265" dur="500" fill="hold"/>
                                        <p:tgtEl>
                                          <p:spTgt spid="26">
                                            <p:txEl>
                                              <p:pRg st="2" end="2"/>
                                            </p:txEl>
                                          </p:spTgt>
                                        </p:tgtEl>
                                        <p:attrNameLst>
                                          <p:attrName>ppt_w</p:attrName>
                                        </p:attrNameLst>
                                      </p:cBhvr>
                                      <p:tavLst>
                                        <p:tav tm="0">
                                          <p:val>
                                            <p:fltVal val="0"/>
                                          </p:val>
                                        </p:tav>
                                        <p:tav tm="100000">
                                          <p:val>
                                            <p:strVal val="#ppt_w"/>
                                          </p:val>
                                        </p:tav>
                                      </p:tavLst>
                                    </p:anim>
                                    <p:anim calcmode="lin" valueType="num">
                                      <p:cBhvr>
                                        <p:cTn id="266" dur="500" fill="hold"/>
                                        <p:tgtEl>
                                          <p:spTgt spid="26">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67" fill="hold" nodeType="clickPar">
                      <p:stCondLst>
                        <p:cond delay="indefinite"/>
                      </p:stCondLst>
                      <p:childTnLst>
                        <p:par>
                          <p:cTn id="268" fill="hold">
                            <p:stCondLst>
                              <p:cond delay="0"/>
                            </p:stCondLst>
                            <p:childTnLst>
                              <p:par>
                                <p:cTn id="269" presetID="17" presetClass="entr" presetSubtype="8" dur="500" fill="hold" grpId="0" nodeType="clickEffect">
                                  <p:stCondLst>
                                    <p:cond delay="0"/>
                                  </p:stCondLst>
                                  <p:childTnLst>
                                    <p:set>
                                      <p:cBhvr>
                                        <p:cTn id="270" dur="1" fill="hold">
                                          <p:stCondLst>
                                            <p:cond delay="0"/>
                                          </p:stCondLst>
                                        </p:cTn>
                                        <p:tgtEl>
                                          <p:spTgt spid="26">
                                            <p:txEl>
                                              <p:pRg st="3" end="3"/>
                                            </p:txEl>
                                          </p:spTgt>
                                        </p:tgtEl>
                                        <p:attrNameLst>
                                          <p:attrName>style.visibility</p:attrName>
                                        </p:attrNameLst>
                                      </p:cBhvr>
                                      <p:to>
                                        <p:strVal val="visible"/>
                                      </p:to>
                                    </p:set>
                                    <p:anim calcmode="lin" valueType="num">
                                      <p:cBhvr>
                                        <p:cTn id="271" dur="500" fill="hold"/>
                                        <p:tgtEl>
                                          <p:spTgt spid="26">
                                            <p:txEl>
                                              <p:pRg st="3" end="3"/>
                                            </p:txEl>
                                          </p:spTgt>
                                        </p:tgtEl>
                                        <p:attrNameLst>
                                          <p:attrName>ppt_x</p:attrName>
                                        </p:attrNameLst>
                                      </p:cBhvr>
                                      <p:tavLst>
                                        <p:tav tm="0">
                                          <p:val>
                                            <p:strVal val="#ppt_x-#ppt_w/2"/>
                                          </p:val>
                                        </p:tav>
                                        <p:tav tm="100000">
                                          <p:val>
                                            <p:strVal val="#ppt_x"/>
                                          </p:val>
                                        </p:tav>
                                      </p:tavLst>
                                    </p:anim>
                                    <p:anim calcmode="lin" valueType="num">
                                      <p:cBhvr>
                                        <p:cTn id="272" dur="500" fill="hold"/>
                                        <p:tgtEl>
                                          <p:spTgt spid="26">
                                            <p:txEl>
                                              <p:pRg st="3" end="3"/>
                                            </p:txEl>
                                          </p:spTgt>
                                        </p:tgtEl>
                                        <p:attrNameLst>
                                          <p:attrName>ppt_y</p:attrName>
                                        </p:attrNameLst>
                                      </p:cBhvr>
                                      <p:tavLst>
                                        <p:tav tm="0">
                                          <p:val>
                                            <p:strVal val="#ppt_y"/>
                                          </p:val>
                                        </p:tav>
                                        <p:tav tm="100000">
                                          <p:val>
                                            <p:strVal val="#ppt_y"/>
                                          </p:val>
                                        </p:tav>
                                      </p:tavLst>
                                    </p:anim>
                                    <p:anim calcmode="lin" valueType="num">
                                      <p:cBhvr>
                                        <p:cTn id="273" dur="500" fill="hold"/>
                                        <p:tgtEl>
                                          <p:spTgt spid="26">
                                            <p:txEl>
                                              <p:pRg st="3" end="3"/>
                                            </p:txEl>
                                          </p:spTgt>
                                        </p:tgtEl>
                                        <p:attrNameLst>
                                          <p:attrName>ppt_w</p:attrName>
                                        </p:attrNameLst>
                                      </p:cBhvr>
                                      <p:tavLst>
                                        <p:tav tm="0">
                                          <p:val>
                                            <p:fltVal val="0"/>
                                          </p:val>
                                        </p:tav>
                                        <p:tav tm="100000">
                                          <p:val>
                                            <p:strVal val="#ppt_w"/>
                                          </p:val>
                                        </p:tav>
                                      </p:tavLst>
                                    </p:anim>
                                    <p:anim calcmode="lin" valueType="num">
                                      <p:cBhvr>
                                        <p:cTn id="274" dur="500" fill="hold"/>
                                        <p:tgtEl>
                                          <p:spTgt spid="26">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275" fill="hold" nodeType="clickPar">
                      <p:stCondLst>
                        <p:cond delay="indefinite"/>
                      </p:stCondLst>
                      <p:childTnLst>
                        <p:par>
                          <p:cTn id="276" fill="hold">
                            <p:stCondLst>
                              <p:cond delay="0"/>
                            </p:stCondLst>
                            <p:childTnLst>
                              <p:par>
                                <p:cTn id="277" presetID="17" presetClass="entr" presetSubtype="8" dur="500" fill="hold" grpId="0" nodeType="clickEffect">
                                  <p:stCondLst>
                                    <p:cond delay="0"/>
                                  </p:stCondLst>
                                  <p:childTnLst>
                                    <p:set>
                                      <p:cBhvr>
                                        <p:cTn id="278" dur="1" fill="hold">
                                          <p:stCondLst>
                                            <p:cond delay="0"/>
                                          </p:stCondLst>
                                        </p:cTn>
                                        <p:tgtEl>
                                          <p:spTgt spid="26">
                                            <p:txEl>
                                              <p:pRg st="4" end="4"/>
                                            </p:txEl>
                                          </p:spTgt>
                                        </p:tgtEl>
                                        <p:attrNameLst>
                                          <p:attrName>style.visibility</p:attrName>
                                        </p:attrNameLst>
                                      </p:cBhvr>
                                      <p:to>
                                        <p:strVal val="visible"/>
                                      </p:to>
                                    </p:set>
                                    <p:anim calcmode="lin" valueType="num">
                                      <p:cBhvr>
                                        <p:cTn id="279" dur="500" fill="hold"/>
                                        <p:tgtEl>
                                          <p:spTgt spid="26">
                                            <p:txEl>
                                              <p:pRg st="4" end="4"/>
                                            </p:txEl>
                                          </p:spTgt>
                                        </p:tgtEl>
                                        <p:attrNameLst>
                                          <p:attrName>ppt_x</p:attrName>
                                        </p:attrNameLst>
                                      </p:cBhvr>
                                      <p:tavLst>
                                        <p:tav tm="0">
                                          <p:val>
                                            <p:strVal val="#ppt_x-#ppt_w/2"/>
                                          </p:val>
                                        </p:tav>
                                        <p:tav tm="100000">
                                          <p:val>
                                            <p:strVal val="#ppt_x"/>
                                          </p:val>
                                        </p:tav>
                                      </p:tavLst>
                                    </p:anim>
                                    <p:anim calcmode="lin" valueType="num">
                                      <p:cBhvr>
                                        <p:cTn id="280" dur="500" fill="hold"/>
                                        <p:tgtEl>
                                          <p:spTgt spid="26">
                                            <p:txEl>
                                              <p:pRg st="4" end="4"/>
                                            </p:txEl>
                                          </p:spTgt>
                                        </p:tgtEl>
                                        <p:attrNameLst>
                                          <p:attrName>ppt_y</p:attrName>
                                        </p:attrNameLst>
                                      </p:cBhvr>
                                      <p:tavLst>
                                        <p:tav tm="0">
                                          <p:val>
                                            <p:strVal val="#ppt_y"/>
                                          </p:val>
                                        </p:tav>
                                        <p:tav tm="100000">
                                          <p:val>
                                            <p:strVal val="#ppt_y"/>
                                          </p:val>
                                        </p:tav>
                                      </p:tavLst>
                                    </p:anim>
                                    <p:anim calcmode="lin" valueType="num">
                                      <p:cBhvr>
                                        <p:cTn id="281" dur="500" fill="hold"/>
                                        <p:tgtEl>
                                          <p:spTgt spid="26">
                                            <p:txEl>
                                              <p:pRg st="4" end="4"/>
                                            </p:txEl>
                                          </p:spTgt>
                                        </p:tgtEl>
                                        <p:attrNameLst>
                                          <p:attrName>ppt_w</p:attrName>
                                        </p:attrNameLst>
                                      </p:cBhvr>
                                      <p:tavLst>
                                        <p:tav tm="0">
                                          <p:val>
                                            <p:fltVal val="0"/>
                                          </p:val>
                                        </p:tav>
                                        <p:tav tm="100000">
                                          <p:val>
                                            <p:strVal val="#ppt_w"/>
                                          </p:val>
                                        </p:tav>
                                      </p:tavLst>
                                    </p:anim>
                                    <p:anim calcmode="lin" valueType="num">
                                      <p:cBhvr>
                                        <p:cTn id="282" dur="500" fill="hold"/>
                                        <p:tgtEl>
                                          <p:spTgt spid="26">
                                            <p:txEl>
                                              <p:pRg st="4" end="4"/>
                                            </p:txEl>
                                          </p:spTgt>
                                        </p:tgtEl>
                                        <p:attrNameLst>
                                          <p:attrName>ppt_h</p:attrName>
                                        </p:attrNameLst>
                                      </p:cBhvr>
                                      <p:tavLst>
                                        <p:tav tm="0">
                                          <p:val>
                                            <p:strVal val="#ppt_h"/>
                                          </p:val>
                                        </p:tav>
                                        <p:tav tm="100000">
                                          <p:val>
                                            <p:strVal val="#ppt_h"/>
                                          </p:val>
                                        </p:tav>
                                      </p:tavLst>
                                    </p:anim>
                                  </p:childTnLst>
                                </p:cTn>
                              </p:par>
                            </p:childTnLst>
                          </p:cTn>
                        </p:par>
                      </p:childTnLst>
                    </p:cTn>
                  </p:par>
                  <p:par>
                    <p:cTn id="283" fill="hold" nodeType="clickPar">
                      <p:stCondLst>
                        <p:cond delay="indefinite"/>
                      </p:stCondLst>
                      <p:childTnLst>
                        <p:par>
                          <p:cTn id="284" fill="hold">
                            <p:stCondLst>
                              <p:cond delay="0"/>
                            </p:stCondLst>
                            <p:childTnLst>
                              <p:par>
                                <p:cTn id="285" presetID="17" presetClass="entr" presetSubtype="8" dur="500" fill="hold" grpId="0" nodeType="clickEffect">
                                  <p:stCondLst>
                                    <p:cond delay="0"/>
                                  </p:stCondLst>
                                  <p:childTnLst>
                                    <p:set>
                                      <p:cBhvr>
                                        <p:cTn id="286" dur="1" fill="hold">
                                          <p:stCondLst>
                                            <p:cond delay="0"/>
                                          </p:stCondLst>
                                        </p:cTn>
                                        <p:tgtEl>
                                          <p:spTgt spid="26">
                                            <p:txEl>
                                              <p:pRg st="5" end="5"/>
                                            </p:txEl>
                                          </p:spTgt>
                                        </p:tgtEl>
                                        <p:attrNameLst>
                                          <p:attrName>style.visibility</p:attrName>
                                        </p:attrNameLst>
                                      </p:cBhvr>
                                      <p:to>
                                        <p:strVal val="visible"/>
                                      </p:to>
                                    </p:set>
                                    <p:anim calcmode="lin" valueType="num">
                                      <p:cBhvr>
                                        <p:cTn id="287" dur="500" fill="hold"/>
                                        <p:tgtEl>
                                          <p:spTgt spid="26">
                                            <p:txEl>
                                              <p:pRg st="5" end="5"/>
                                            </p:txEl>
                                          </p:spTgt>
                                        </p:tgtEl>
                                        <p:attrNameLst>
                                          <p:attrName>ppt_x</p:attrName>
                                        </p:attrNameLst>
                                      </p:cBhvr>
                                      <p:tavLst>
                                        <p:tav tm="0">
                                          <p:val>
                                            <p:strVal val="#ppt_x-#ppt_w/2"/>
                                          </p:val>
                                        </p:tav>
                                        <p:tav tm="100000">
                                          <p:val>
                                            <p:strVal val="#ppt_x"/>
                                          </p:val>
                                        </p:tav>
                                      </p:tavLst>
                                    </p:anim>
                                    <p:anim calcmode="lin" valueType="num">
                                      <p:cBhvr>
                                        <p:cTn id="288" dur="500" fill="hold"/>
                                        <p:tgtEl>
                                          <p:spTgt spid="26">
                                            <p:txEl>
                                              <p:pRg st="5" end="5"/>
                                            </p:txEl>
                                          </p:spTgt>
                                        </p:tgtEl>
                                        <p:attrNameLst>
                                          <p:attrName>ppt_y</p:attrName>
                                        </p:attrNameLst>
                                      </p:cBhvr>
                                      <p:tavLst>
                                        <p:tav tm="0">
                                          <p:val>
                                            <p:strVal val="#ppt_y"/>
                                          </p:val>
                                        </p:tav>
                                        <p:tav tm="100000">
                                          <p:val>
                                            <p:strVal val="#ppt_y"/>
                                          </p:val>
                                        </p:tav>
                                      </p:tavLst>
                                    </p:anim>
                                    <p:anim calcmode="lin" valueType="num">
                                      <p:cBhvr>
                                        <p:cTn id="289" dur="500" fill="hold"/>
                                        <p:tgtEl>
                                          <p:spTgt spid="26">
                                            <p:txEl>
                                              <p:pRg st="5" end="5"/>
                                            </p:txEl>
                                          </p:spTgt>
                                        </p:tgtEl>
                                        <p:attrNameLst>
                                          <p:attrName>ppt_w</p:attrName>
                                        </p:attrNameLst>
                                      </p:cBhvr>
                                      <p:tavLst>
                                        <p:tav tm="0">
                                          <p:val>
                                            <p:fltVal val="0"/>
                                          </p:val>
                                        </p:tav>
                                        <p:tav tm="100000">
                                          <p:val>
                                            <p:strVal val="#ppt_w"/>
                                          </p:val>
                                        </p:tav>
                                      </p:tavLst>
                                    </p:anim>
                                    <p:anim calcmode="lin" valueType="num">
                                      <p:cBhvr>
                                        <p:cTn id="290" dur="500" fill="hold"/>
                                        <p:tgtEl>
                                          <p:spTgt spid="26">
                                            <p:txEl>
                                              <p:pRg st="5" end="5"/>
                                            </p:txEl>
                                          </p:spTgt>
                                        </p:tgtEl>
                                        <p:attrNameLst>
                                          <p:attrName>ppt_h</p:attrName>
                                        </p:attrNameLst>
                                      </p:cBhvr>
                                      <p:tavLst>
                                        <p:tav tm="0">
                                          <p:val>
                                            <p:strVal val="#ppt_h"/>
                                          </p:val>
                                        </p:tav>
                                        <p:tav tm="100000">
                                          <p:val>
                                            <p:strVal val="#ppt_h"/>
                                          </p:val>
                                        </p:tav>
                                      </p:tavLst>
                                    </p:anim>
                                  </p:childTnLst>
                                </p:cTn>
                              </p:par>
                            </p:childTnLst>
                          </p:cTn>
                        </p:par>
                      </p:childTnLst>
                    </p:cTn>
                  </p:par>
                  <p:par>
                    <p:cTn id="291" fill="hold" nodeType="clickPar">
                      <p:stCondLst>
                        <p:cond delay="indefinite"/>
                      </p:stCondLst>
                      <p:childTnLst>
                        <p:par>
                          <p:cTn id="292" fill="hold">
                            <p:stCondLst>
                              <p:cond delay="0"/>
                            </p:stCondLst>
                            <p:childTnLst>
                              <p:par>
                                <p:cTn id="293" presetID="17" presetClass="entr" presetSubtype="8" dur="500" fill="hold" grpId="0" nodeType="clickEffect">
                                  <p:stCondLst>
                                    <p:cond delay="0"/>
                                  </p:stCondLst>
                                  <p:childTnLst>
                                    <p:set>
                                      <p:cBhvr>
                                        <p:cTn id="294" dur="1" fill="hold">
                                          <p:stCondLst>
                                            <p:cond delay="0"/>
                                          </p:stCondLst>
                                        </p:cTn>
                                        <p:tgtEl>
                                          <p:spTgt spid="26">
                                            <p:txEl>
                                              <p:pRg st="6" end="6"/>
                                            </p:txEl>
                                          </p:spTgt>
                                        </p:tgtEl>
                                        <p:attrNameLst>
                                          <p:attrName>style.visibility</p:attrName>
                                        </p:attrNameLst>
                                      </p:cBhvr>
                                      <p:to>
                                        <p:strVal val="visible"/>
                                      </p:to>
                                    </p:set>
                                    <p:anim calcmode="lin" valueType="num">
                                      <p:cBhvr>
                                        <p:cTn id="295" dur="500" fill="hold"/>
                                        <p:tgtEl>
                                          <p:spTgt spid="26">
                                            <p:txEl>
                                              <p:pRg st="6" end="6"/>
                                            </p:txEl>
                                          </p:spTgt>
                                        </p:tgtEl>
                                        <p:attrNameLst>
                                          <p:attrName>ppt_x</p:attrName>
                                        </p:attrNameLst>
                                      </p:cBhvr>
                                      <p:tavLst>
                                        <p:tav tm="0">
                                          <p:val>
                                            <p:strVal val="#ppt_x-#ppt_w/2"/>
                                          </p:val>
                                        </p:tav>
                                        <p:tav tm="100000">
                                          <p:val>
                                            <p:strVal val="#ppt_x"/>
                                          </p:val>
                                        </p:tav>
                                      </p:tavLst>
                                    </p:anim>
                                    <p:anim calcmode="lin" valueType="num">
                                      <p:cBhvr>
                                        <p:cTn id="296" dur="500" fill="hold"/>
                                        <p:tgtEl>
                                          <p:spTgt spid="26">
                                            <p:txEl>
                                              <p:pRg st="6" end="6"/>
                                            </p:txEl>
                                          </p:spTgt>
                                        </p:tgtEl>
                                        <p:attrNameLst>
                                          <p:attrName>ppt_y</p:attrName>
                                        </p:attrNameLst>
                                      </p:cBhvr>
                                      <p:tavLst>
                                        <p:tav tm="0">
                                          <p:val>
                                            <p:strVal val="#ppt_y"/>
                                          </p:val>
                                        </p:tav>
                                        <p:tav tm="100000">
                                          <p:val>
                                            <p:strVal val="#ppt_y"/>
                                          </p:val>
                                        </p:tav>
                                      </p:tavLst>
                                    </p:anim>
                                    <p:anim calcmode="lin" valueType="num">
                                      <p:cBhvr>
                                        <p:cTn id="297" dur="500" fill="hold"/>
                                        <p:tgtEl>
                                          <p:spTgt spid="26">
                                            <p:txEl>
                                              <p:pRg st="6" end="6"/>
                                            </p:txEl>
                                          </p:spTgt>
                                        </p:tgtEl>
                                        <p:attrNameLst>
                                          <p:attrName>ppt_w</p:attrName>
                                        </p:attrNameLst>
                                      </p:cBhvr>
                                      <p:tavLst>
                                        <p:tav tm="0">
                                          <p:val>
                                            <p:fltVal val="0"/>
                                          </p:val>
                                        </p:tav>
                                        <p:tav tm="100000">
                                          <p:val>
                                            <p:strVal val="#ppt_w"/>
                                          </p:val>
                                        </p:tav>
                                      </p:tavLst>
                                    </p:anim>
                                    <p:anim calcmode="lin" valueType="num">
                                      <p:cBhvr>
                                        <p:cTn id="298" dur="500" fill="hold"/>
                                        <p:tgtEl>
                                          <p:spTgt spid="26">
                                            <p:txEl>
                                              <p:pRg st="6" end="6"/>
                                            </p:txEl>
                                          </p:spTgt>
                                        </p:tgtEl>
                                        <p:attrNameLst>
                                          <p:attrName>ppt_h</p:attrName>
                                        </p:attrNameLst>
                                      </p:cBhvr>
                                      <p:tavLst>
                                        <p:tav tm="0">
                                          <p:val>
                                            <p:strVal val="#ppt_h"/>
                                          </p:val>
                                        </p:tav>
                                        <p:tav tm="100000">
                                          <p:val>
                                            <p:strVal val="#ppt_h"/>
                                          </p:val>
                                        </p:tav>
                                      </p:tavLst>
                                    </p:anim>
                                  </p:childTnLst>
                                </p:cTn>
                              </p:par>
                            </p:childTnLst>
                          </p:cTn>
                        </p:par>
                      </p:childTnLst>
                    </p:cTn>
                  </p:par>
                  <p:par>
                    <p:cTn id="299" fill="hold" nodeType="clickPar">
                      <p:stCondLst>
                        <p:cond delay="indefinite"/>
                      </p:stCondLst>
                      <p:childTnLst>
                        <p:par>
                          <p:cTn id="300" fill="hold">
                            <p:stCondLst>
                              <p:cond delay="0"/>
                            </p:stCondLst>
                            <p:childTnLst>
                              <p:par>
                                <p:cTn id="301" presetID="17" presetClass="entr" presetSubtype="8" dur="500" fill="hold" grpId="0" nodeType="clickEffect">
                                  <p:stCondLst>
                                    <p:cond delay="0"/>
                                  </p:stCondLst>
                                  <p:childTnLst>
                                    <p:set>
                                      <p:cBhvr>
                                        <p:cTn id="302" dur="1" fill="hold">
                                          <p:stCondLst>
                                            <p:cond delay="0"/>
                                          </p:stCondLst>
                                        </p:cTn>
                                        <p:tgtEl>
                                          <p:spTgt spid="26">
                                            <p:txEl>
                                              <p:pRg st="7" end="7"/>
                                            </p:txEl>
                                          </p:spTgt>
                                        </p:tgtEl>
                                        <p:attrNameLst>
                                          <p:attrName>style.visibility</p:attrName>
                                        </p:attrNameLst>
                                      </p:cBhvr>
                                      <p:to>
                                        <p:strVal val="visible"/>
                                      </p:to>
                                    </p:set>
                                    <p:anim calcmode="lin" valueType="num">
                                      <p:cBhvr>
                                        <p:cTn id="303" dur="500" fill="hold"/>
                                        <p:tgtEl>
                                          <p:spTgt spid="26">
                                            <p:txEl>
                                              <p:pRg st="7" end="7"/>
                                            </p:txEl>
                                          </p:spTgt>
                                        </p:tgtEl>
                                        <p:attrNameLst>
                                          <p:attrName>ppt_x</p:attrName>
                                        </p:attrNameLst>
                                      </p:cBhvr>
                                      <p:tavLst>
                                        <p:tav tm="0">
                                          <p:val>
                                            <p:strVal val="#ppt_x-#ppt_w/2"/>
                                          </p:val>
                                        </p:tav>
                                        <p:tav tm="100000">
                                          <p:val>
                                            <p:strVal val="#ppt_x"/>
                                          </p:val>
                                        </p:tav>
                                      </p:tavLst>
                                    </p:anim>
                                    <p:anim calcmode="lin" valueType="num">
                                      <p:cBhvr>
                                        <p:cTn id="304" dur="500" fill="hold"/>
                                        <p:tgtEl>
                                          <p:spTgt spid="26">
                                            <p:txEl>
                                              <p:pRg st="7" end="7"/>
                                            </p:txEl>
                                          </p:spTgt>
                                        </p:tgtEl>
                                        <p:attrNameLst>
                                          <p:attrName>ppt_y</p:attrName>
                                        </p:attrNameLst>
                                      </p:cBhvr>
                                      <p:tavLst>
                                        <p:tav tm="0">
                                          <p:val>
                                            <p:strVal val="#ppt_y"/>
                                          </p:val>
                                        </p:tav>
                                        <p:tav tm="100000">
                                          <p:val>
                                            <p:strVal val="#ppt_y"/>
                                          </p:val>
                                        </p:tav>
                                      </p:tavLst>
                                    </p:anim>
                                    <p:anim calcmode="lin" valueType="num">
                                      <p:cBhvr>
                                        <p:cTn id="305" dur="500" fill="hold"/>
                                        <p:tgtEl>
                                          <p:spTgt spid="26">
                                            <p:txEl>
                                              <p:pRg st="7" end="7"/>
                                            </p:txEl>
                                          </p:spTgt>
                                        </p:tgtEl>
                                        <p:attrNameLst>
                                          <p:attrName>ppt_w</p:attrName>
                                        </p:attrNameLst>
                                      </p:cBhvr>
                                      <p:tavLst>
                                        <p:tav tm="0">
                                          <p:val>
                                            <p:fltVal val="0"/>
                                          </p:val>
                                        </p:tav>
                                        <p:tav tm="100000">
                                          <p:val>
                                            <p:strVal val="#ppt_w"/>
                                          </p:val>
                                        </p:tav>
                                      </p:tavLst>
                                    </p:anim>
                                    <p:anim calcmode="lin" valueType="num">
                                      <p:cBhvr>
                                        <p:cTn id="306" dur="500" fill="hold"/>
                                        <p:tgtEl>
                                          <p:spTgt spid="26">
                                            <p:txEl>
                                              <p:pRg st="7" end="7"/>
                                            </p:txEl>
                                          </p:spTgt>
                                        </p:tgtEl>
                                        <p:attrNameLst>
                                          <p:attrName>ppt_h</p:attrName>
                                        </p:attrNameLst>
                                      </p:cBhvr>
                                      <p:tavLst>
                                        <p:tav tm="0">
                                          <p:val>
                                            <p:strVal val="#ppt_h"/>
                                          </p:val>
                                        </p:tav>
                                        <p:tav tm="100000">
                                          <p:val>
                                            <p:strVal val="#ppt_h"/>
                                          </p:val>
                                        </p:tav>
                                      </p:tavLst>
                                    </p:anim>
                                  </p:childTnLst>
                                </p:cTn>
                              </p:par>
                            </p:childTnLst>
                          </p:cTn>
                        </p:par>
                      </p:childTnLst>
                    </p:cTn>
                  </p:par>
                  <p:par>
                    <p:cTn id="307" fill="hold" nodeType="clickPar">
                      <p:stCondLst>
                        <p:cond delay="indefinite"/>
                      </p:stCondLst>
                      <p:childTnLst>
                        <p:par>
                          <p:cTn id="308" fill="hold">
                            <p:stCondLst>
                              <p:cond delay="0"/>
                            </p:stCondLst>
                            <p:childTnLst>
                              <p:par>
                                <p:cTn id="309" presetID="17" presetClass="entr" presetSubtype="8" dur="500" fill="hold" grpId="0" nodeType="clickEffect">
                                  <p:stCondLst>
                                    <p:cond delay="0"/>
                                  </p:stCondLst>
                                  <p:childTnLst>
                                    <p:set>
                                      <p:cBhvr>
                                        <p:cTn id="310" dur="1" fill="hold">
                                          <p:stCondLst>
                                            <p:cond delay="0"/>
                                          </p:stCondLst>
                                        </p:cTn>
                                        <p:tgtEl>
                                          <p:spTgt spid="26">
                                            <p:txEl>
                                              <p:pRg st="8" end="8"/>
                                            </p:txEl>
                                          </p:spTgt>
                                        </p:tgtEl>
                                        <p:attrNameLst>
                                          <p:attrName>style.visibility</p:attrName>
                                        </p:attrNameLst>
                                      </p:cBhvr>
                                      <p:to>
                                        <p:strVal val="visible"/>
                                      </p:to>
                                    </p:set>
                                    <p:anim calcmode="lin" valueType="num">
                                      <p:cBhvr>
                                        <p:cTn id="311" dur="500" fill="hold"/>
                                        <p:tgtEl>
                                          <p:spTgt spid="26">
                                            <p:txEl>
                                              <p:pRg st="8" end="8"/>
                                            </p:txEl>
                                          </p:spTgt>
                                        </p:tgtEl>
                                        <p:attrNameLst>
                                          <p:attrName>ppt_x</p:attrName>
                                        </p:attrNameLst>
                                      </p:cBhvr>
                                      <p:tavLst>
                                        <p:tav tm="0">
                                          <p:val>
                                            <p:strVal val="#ppt_x-#ppt_w/2"/>
                                          </p:val>
                                        </p:tav>
                                        <p:tav tm="100000">
                                          <p:val>
                                            <p:strVal val="#ppt_x"/>
                                          </p:val>
                                        </p:tav>
                                      </p:tavLst>
                                    </p:anim>
                                    <p:anim calcmode="lin" valueType="num">
                                      <p:cBhvr>
                                        <p:cTn id="312" dur="500" fill="hold"/>
                                        <p:tgtEl>
                                          <p:spTgt spid="26">
                                            <p:txEl>
                                              <p:pRg st="8" end="8"/>
                                            </p:txEl>
                                          </p:spTgt>
                                        </p:tgtEl>
                                        <p:attrNameLst>
                                          <p:attrName>ppt_y</p:attrName>
                                        </p:attrNameLst>
                                      </p:cBhvr>
                                      <p:tavLst>
                                        <p:tav tm="0">
                                          <p:val>
                                            <p:strVal val="#ppt_y"/>
                                          </p:val>
                                        </p:tav>
                                        <p:tav tm="100000">
                                          <p:val>
                                            <p:strVal val="#ppt_y"/>
                                          </p:val>
                                        </p:tav>
                                      </p:tavLst>
                                    </p:anim>
                                    <p:anim calcmode="lin" valueType="num">
                                      <p:cBhvr>
                                        <p:cTn id="313" dur="500" fill="hold"/>
                                        <p:tgtEl>
                                          <p:spTgt spid="26">
                                            <p:txEl>
                                              <p:pRg st="8" end="8"/>
                                            </p:txEl>
                                          </p:spTgt>
                                        </p:tgtEl>
                                        <p:attrNameLst>
                                          <p:attrName>ppt_w</p:attrName>
                                        </p:attrNameLst>
                                      </p:cBhvr>
                                      <p:tavLst>
                                        <p:tav tm="0">
                                          <p:val>
                                            <p:fltVal val="0"/>
                                          </p:val>
                                        </p:tav>
                                        <p:tav tm="100000">
                                          <p:val>
                                            <p:strVal val="#ppt_w"/>
                                          </p:val>
                                        </p:tav>
                                      </p:tavLst>
                                    </p:anim>
                                    <p:anim calcmode="lin" valueType="num">
                                      <p:cBhvr>
                                        <p:cTn id="314" dur="500" fill="hold"/>
                                        <p:tgtEl>
                                          <p:spTgt spid="26">
                                            <p:txEl>
                                              <p:pRg st="8" end="8"/>
                                            </p:txEl>
                                          </p:spTgt>
                                        </p:tgtEl>
                                        <p:attrNameLst>
                                          <p:attrName>ppt_h</p:attrName>
                                        </p:attrNameLst>
                                      </p:cBhvr>
                                      <p:tavLst>
                                        <p:tav tm="0">
                                          <p:val>
                                            <p:strVal val="#ppt_h"/>
                                          </p:val>
                                        </p:tav>
                                        <p:tav tm="100000">
                                          <p:val>
                                            <p:strVal val="#ppt_h"/>
                                          </p:val>
                                        </p:tav>
                                      </p:tavLst>
                                    </p:anim>
                                  </p:childTnLst>
                                </p:cTn>
                              </p:par>
                            </p:childTnLst>
                          </p:cTn>
                        </p:par>
                      </p:childTnLst>
                    </p:cTn>
                  </p:par>
                  <p:par>
                    <p:cTn id="315" fill="hold" nodeType="clickPar">
                      <p:stCondLst>
                        <p:cond delay="indefinite"/>
                      </p:stCondLst>
                      <p:childTnLst>
                        <p:par>
                          <p:cTn id="316" fill="hold">
                            <p:stCondLst>
                              <p:cond delay="0"/>
                            </p:stCondLst>
                            <p:childTnLst>
                              <p:par>
                                <p:cTn id="317" presetID="17" presetClass="entr" presetSubtype="8" dur="500" fill="hold" grpId="0" nodeType="clickEffect">
                                  <p:stCondLst>
                                    <p:cond delay="0"/>
                                  </p:stCondLst>
                                  <p:childTnLst>
                                    <p:set>
                                      <p:cBhvr>
                                        <p:cTn id="318" dur="1" fill="hold">
                                          <p:stCondLst>
                                            <p:cond delay="0"/>
                                          </p:stCondLst>
                                        </p:cTn>
                                        <p:tgtEl>
                                          <p:spTgt spid="26">
                                            <p:txEl>
                                              <p:pRg st="9" end="9"/>
                                            </p:txEl>
                                          </p:spTgt>
                                        </p:tgtEl>
                                        <p:attrNameLst>
                                          <p:attrName>style.visibility</p:attrName>
                                        </p:attrNameLst>
                                      </p:cBhvr>
                                      <p:to>
                                        <p:strVal val="visible"/>
                                      </p:to>
                                    </p:set>
                                    <p:anim calcmode="lin" valueType="num">
                                      <p:cBhvr>
                                        <p:cTn id="319" dur="500" fill="hold"/>
                                        <p:tgtEl>
                                          <p:spTgt spid="26">
                                            <p:txEl>
                                              <p:pRg st="9" end="9"/>
                                            </p:txEl>
                                          </p:spTgt>
                                        </p:tgtEl>
                                        <p:attrNameLst>
                                          <p:attrName>ppt_x</p:attrName>
                                        </p:attrNameLst>
                                      </p:cBhvr>
                                      <p:tavLst>
                                        <p:tav tm="0">
                                          <p:val>
                                            <p:strVal val="#ppt_x-#ppt_w/2"/>
                                          </p:val>
                                        </p:tav>
                                        <p:tav tm="100000">
                                          <p:val>
                                            <p:strVal val="#ppt_x"/>
                                          </p:val>
                                        </p:tav>
                                      </p:tavLst>
                                    </p:anim>
                                    <p:anim calcmode="lin" valueType="num">
                                      <p:cBhvr>
                                        <p:cTn id="320" dur="500" fill="hold"/>
                                        <p:tgtEl>
                                          <p:spTgt spid="26">
                                            <p:txEl>
                                              <p:pRg st="9" end="9"/>
                                            </p:txEl>
                                          </p:spTgt>
                                        </p:tgtEl>
                                        <p:attrNameLst>
                                          <p:attrName>ppt_y</p:attrName>
                                        </p:attrNameLst>
                                      </p:cBhvr>
                                      <p:tavLst>
                                        <p:tav tm="0">
                                          <p:val>
                                            <p:strVal val="#ppt_y"/>
                                          </p:val>
                                        </p:tav>
                                        <p:tav tm="100000">
                                          <p:val>
                                            <p:strVal val="#ppt_y"/>
                                          </p:val>
                                        </p:tav>
                                      </p:tavLst>
                                    </p:anim>
                                    <p:anim calcmode="lin" valueType="num">
                                      <p:cBhvr>
                                        <p:cTn id="321" dur="500" fill="hold"/>
                                        <p:tgtEl>
                                          <p:spTgt spid="26">
                                            <p:txEl>
                                              <p:pRg st="9" end="9"/>
                                            </p:txEl>
                                          </p:spTgt>
                                        </p:tgtEl>
                                        <p:attrNameLst>
                                          <p:attrName>ppt_w</p:attrName>
                                        </p:attrNameLst>
                                      </p:cBhvr>
                                      <p:tavLst>
                                        <p:tav tm="0">
                                          <p:val>
                                            <p:fltVal val="0"/>
                                          </p:val>
                                        </p:tav>
                                        <p:tav tm="100000">
                                          <p:val>
                                            <p:strVal val="#ppt_w"/>
                                          </p:val>
                                        </p:tav>
                                      </p:tavLst>
                                    </p:anim>
                                    <p:anim calcmode="lin" valueType="num">
                                      <p:cBhvr>
                                        <p:cTn id="322" dur="500" fill="hold"/>
                                        <p:tgtEl>
                                          <p:spTgt spid="26">
                                            <p:txEl>
                                              <p:pRg st="9" end="9"/>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P spid="25" grpId="0" uiExpand="1" build="p" animBg="1"/>
      <p:bldP spid="26" grpId="0" uiExpand="1" build="p" animBg="1"/>
    </p:bldLst>
  </p:timing>
</p:sld>
</file>

<file path=ppt/slides/slide4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838200" y="151359"/>
            <a:ext cx="10515600" cy="1325563"/>
          </a:xfrm>
        </p:spPr>
        <p:txBody>
          <a:bodyPr/>
          <a:lstStyle/>
          <a:p>
            <a:r>
              <a:rPr lang="ru-RU" smtClean="0"/>
              <a:t>Модель розповсюдження </a:t>
            </a:r>
            <a:br>
              <a:rPr lang="ru-RU" smtClean="0"/>
            </a:br>
            <a:r>
              <a:rPr lang="ru-RU" smtClean="0"/>
              <a:t>доступу </a:t>
            </a:r>
            <a:r>
              <a:rPr lang="en-US" smtClean="0"/>
              <a:t>Take-Grant</a:t>
            </a:r>
            <a:endParaRPr lang="uk-UA"/>
          </a:p>
        </p:txBody>
      </p:sp>
      <p:pic>
        <p:nvPicPr>
          <p:cNvPr id="4" name="Объект 3"/>
          <p:cNvPicPr>
            <a:picLocks noGrp="1" noChangeAspect="1"/>
          </p:cNvPicPr>
          <p:nvPr>
            <p:ph idx="1"/>
          </p:nvPr>
        </p:nvPicPr>
        <p:blipFill>
          <a:blip r:embed="rId3"/>
          <a:stretch>
            <a:fillRect/>
          </a:stretch>
        </p:blipFill>
        <p:spPr>
          <a:xfrm>
            <a:off x="7879674" y="2711686"/>
            <a:ext cx="3676650" cy="2638425"/>
          </a:xfrm>
          <a:prstGeom prst="rect">
            <a:avLst/>
          </a:prstGeom>
        </p:spPr>
      </p:pic>
      <p:sp>
        <p:nvSpPr>
          <p:cNvPr id="5" name="Прямоугольник 4"/>
          <p:cNvSpPr/>
          <p:nvPr/>
        </p:nvSpPr>
        <p:spPr>
          <a:xfrm>
            <a:off x="838200" y="1416378"/>
            <a:ext cx="6096000" cy="646331"/>
          </a:xfrm>
          <a:prstGeom prst="rect">
            <a:avLst/>
          </a:prstGeom>
        </p:spPr>
        <p:txBody>
          <a:bodyPr>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uk-UA" smtClean="0"/>
              <a:t>У класичній моделі Take-Grant правило перетворення графа може бути одним з чотирьох (</a:t>
            </a:r>
            <a:r>
              <a:rPr lang="ru-RU" smtClean="0"/>
              <a:t>правила де-юре</a:t>
            </a:r>
            <a:r>
              <a:rPr lang="uk-UA" smtClean="0"/>
              <a:t>):</a:t>
            </a:r>
            <a:endParaRPr lang="uk-UA"/>
          </a:p>
        </p:txBody>
      </p:sp>
      <p:pic>
        <p:nvPicPr>
          <p:cNvPr id="6" name="Рисунок 5"/>
          <p:cNvPicPr>
            <a:picLocks noChangeAspect="1"/>
          </p:cNvPicPr>
          <p:nvPr/>
        </p:nvPicPr>
        <p:blipFill>
          <a:blip r:embed="rId4"/>
          <a:stretch>
            <a:fillRect/>
          </a:stretch>
        </p:blipFill>
        <p:spPr>
          <a:xfrm>
            <a:off x="935181" y="2153569"/>
            <a:ext cx="5038725" cy="1209675"/>
          </a:xfrm>
          <a:prstGeom prst="rect">
            <a:avLst/>
          </a:prstGeom>
        </p:spPr>
      </p:pic>
      <p:pic>
        <p:nvPicPr>
          <p:cNvPr id="7" name="Рисунок 6"/>
          <p:cNvPicPr>
            <a:picLocks noChangeAspect="1"/>
          </p:cNvPicPr>
          <p:nvPr/>
        </p:nvPicPr>
        <p:blipFill>
          <a:blip r:embed="rId5"/>
          <a:stretch>
            <a:fillRect/>
          </a:stretch>
        </p:blipFill>
        <p:spPr>
          <a:xfrm>
            <a:off x="5807598" y="3864212"/>
            <a:ext cx="904875" cy="333375"/>
          </a:xfrm>
          <a:prstGeom prst="rect">
            <a:avLst/>
          </a:prstGeom>
        </p:spPr>
      </p:pic>
      <p:pic>
        <p:nvPicPr>
          <p:cNvPr id="8" name="Рисунок 7"/>
          <p:cNvPicPr>
            <a:picLocks noChangeAspect="1"/>
          </p:cNvPicPr>
          <p:nvPr/>
        </p:nvPicPr>
        <p:blipFill>
          <a:blip r:embed="rId6"/>
          <a:stretch>
            <a:fillRect/>
          </a:stretch>
        </p:blipFill>
        <p:spPr>
          <a:xfrm>
            <a:off x="935181" y="3363244"/>
            <a:ext cx="4429125" cy="1171575"/>
          </a:xfrm>
          <a:prstGeom prst="rect">
            <a:avLst/>
          </a:prstGeom>
        </p:spPr>
      </p:pic>
      <p:pic>
        <p:nvPicPr>
          <p:cNvPr id="9" name="Рисунок 8"/>
          <p:cNvPicPr>
            <a:picLocks noChangeAspect="1"/>
          </p:cNvPicPr>
          <p:nvPr/>
        </p:nvPicPr>
        <p:blipFill>
          <a:blip r:embed="rId7"/>
          <a:stretch>
            <a:fillRect/>
          </a:stretch>
        </p:blipFill>
        <p:spPr>
          <a:xfrm>
            <a:off x="935181" y="4562551"/>
            <a:ext cx="3645476" cy="1113689"/>
          </a:xfrm>
          <a:prstGeom prst="rect">
            <a:avLst/>
          </a:prstGeom>
        </p:spPr>
      </p:pic>
      <p:pic>
        <p:nvPicPr>
          <p:cNvPr id="10" name="Рисунок 9"/>
          <p:cNvPicPr>
            <a:picLocks noChangeAspect="1"/>
          </p:cNvPicPr>
          <p:nvPr/>
        </p:nvPicPr>
        <p:blipFill>
          <a:blip r:embed="rId8"/>
          <a:stretch>
            <a:fillRect/>
          </a:stretch>
        </p:blipFill>
        <p:spPr>
          <a:xfrm>
            <a:off x="935181" y="5703972"/>
            <a:ext cx="3442169" cy="1110137"/>
          </a:xfrm>
          <a:prstGeom prst="rect">
            <a:avLst/>
          </a:prstGeom>
        </p:spPr>
      </p:pic>
    </p:spTree>
    <p:extLst>
      <p:ext uri="{BB962C8B-B14F-4D97-AF65-F5344CB8AC3E}">
        <p14:creationId xmlns:p14="http://schemas.microsoft.com/office/powerpoint/2010/main" val="3590918893"/>
      </p:ext>
    </p:extLst>
  </p:cSld>
  <p:clrMapOvr>
    <a:masterClrMapping/>
  </p:clrMapOvr>
  <p:transition/>
  <p:timing/>
</p:sld>
</file>

<file path=ppt/slides/slide4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Приклад графового задання</a:t>
            </a:r>
            <a:endParaRPr lang="uk-UA"/>
          </a:p>
        </p:txBody>
      </p:sp>
      <p:sp>
        <p:nvSpPr>
          <p:cNvPr id="3" name="Объект 2"/>
          <p:cNvSpPr>
            <a:spLocks noGrp="1"/>
          </p:cNvSpPr>
          <p:nvPr>
            <p:ph idx="1"/>
          </p:nvPr>
        </p:nvSpPr>
        <p:spPr/>
        <p:txBody>
          <a:bodyPr/>
          <a:lstStyle/>
          <a:p>
            <a:endParaRPr lang="uk-UA"/>
          </a:p>
        </p:txBody>
      </p:sp>
      <p:pic>
        <p:nvPicPr>
          <p:cNvPr id="4" name="Рисунок 3"/>
          <p:cNvPicPr>
            <a:picLocks noChangeAspect="1"/>
          </p:cNvPicPr>
          <p:nvPr/>
        </p:nvPicPr>
        <p:blipFill>
          <a:blip r:embed="rId2"/>
          <a:stretch>
            <a:fillRect/>
          </a:stretch>
        </p:blipFill>
        <p:spPr>
          <a:xfrm>
            <a:off x="737992" y="1349636"/>
            <a:ext cx="8321284" cy="4351338"/>
          </a:xfrm>
          <a:prstGeom prst="rect">
            <a:avLst/>
          </a:prstGeom>
        </p:spPr>
      </p:pic>
    </p:spTree>
    <p:extLst>
      <p:ext uri="{BB962C8B-B14F-4D97-AF65-F5344CB8AC3E}">
        <p14:creationId xmlns:p14="http://schemas.microsoft.com/office/powerpoint/2010/main" val="187200993"/>
      </p:ext>
    </p:extLst>
  </p:cSld>
  <p:clrMapOvr>
    <a:masterClrMapping/>
  </p:clrMapOvr>
  <p:transition/>
  <p:timing/>
</p:sld>
</file>

<file path=ppt/slides/slide4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Приклади</a:t>
            </a:r>
            <a:endParaRPr lang="uk-UA"/>
          </a:p>
        </p:txBody>
      </p:sp>
      <p:pic>
        <p:nvPicPr>
          <p:cNvPr id="4" name="Рисунок 3"/>
          <p:cNvPicPr>
            <a:picLocks noChangeAspect="1"/>
          </p:cNvPicPr>
          <p:nvPr/>
        </p:nvPicPr>
        <p:blipFill>
          <a:blip r:embed="rId2"/>
          <a:stretch>
            <a:fillRect/>
          </a:stretch>
        </p:blipFill>
        <p:spPr>
          <a:xfrm>
            <a:off x="762000" y="2232437"/>
            <a:ext cx="5334000" cy="1190625"/>
          </a:xfrm>
          <a:prstGeom prst="rect">
            <a:avLst/>
          </a:prstGeom>
        </p:spPr>
      </p:pic>
      <p:pic>
        <p:nvPicPr>
          <p:cNvPr id="5" name="Рисунок 4"/>
          <p:cNvPicPr>
            <a:picLocks noChangeAspect="1"/>
          </p:cNvPicPr>
          <p:nvPr/>
        </p:nvPicPr>
        <p:blipFill>
          <a:blip r:embed="rId3"/>
          <a:stretch>
            <a:fillRect/>
          </a:stretch>
        </p:blipFill>
        <p:spPr>
          <a:xfrm>
            <a:off x="838200" y="3964811"/>
            <a:ext cx="5381625" cy="1181100"/>
          </a:xfrm>
          <a:prstGeom prst="rect">
            <a:avLst/>
          </a:prstGeom>
        </p:spPr>
      </p:pic>
      <p:pic>
        <p:nvPicPr>
          <p:cNvPr id="6" name="Рисунок 5"/>
          <p:cNvPicPr>
            <a:picLocks noChangeAspect="1"/>
          </p:cNvPicPr>
          <p:nvPr/>
        </p:nvPicPr>
        <p:blipFill>
          <a:blip r:embed="rId4"/>
          <a:stretch>
            <a:fillRect/>
          </a:stretch>
        </p:blipFill>
        <p:spPr>
          <a:xfrm>
            <a:off x="7743956" y="214313"/>
            <a:ext cx="1714500" cy="552450"/>
          </a:xfrm>
          <a:prstGeom prst="rect">
            <a:avLst/>
          </a:prstGeom>
        </p:spPr>
      </p:pic>
      <p:cxnSp>
        <p:nvCxnSpPr>
          <p:cNvPr id="8" name="Прямая соединительная линия 7"/>
          <p:cNvCxnSpPr/>
          <p:nvPr/>
        </p:nvCxnSpPr>
        <p:spPr>
          <a:xfrm>
            <a:off x="6576164" y="0"/>
            <a:ext cx="25052" cy="646343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Рисунок 8"/>
          <p:cNvPicPr>
            <a:picLocks noChangeAspect="1"/>
          </p:cNvPicPr>
          <p:nvPr/>
        </p:nvPicPr>
        <p:blipFill>
          <a:blip r:embed="rId5"/>
          <a:stretch>
            <a:fillRect/>
          </a:stretch>
        </p:blipFill>
        <p:spPr>
          <a:xfrm>
            <a:off x="7705723" y="850794"/>
            <a:ext cx="3667125" cy="1200150"/>
          </a:xfrm>
          <a:prstGeom prst="rect">
            <a:avLst/>
          </a:prstGeom>
        </p:spPr>
      </p:pic>
      <p:pic>
        <p:nvPicPr>
          <p:cNvPr id="10" name="Рисунок 9"/>
          <p:cNvPicPr>
            <a:picLocks noChangeAspect="1"/>
          </p:cNvPicPr>
          <p:nvPr/>
        </p:nvPicPr>
        <p:blipFill>
          <a:blip r:embed="rId6"/>
          <a:stretch>
            <a:fillRect/>
          </a:stretch>
        </p:blipFill>
        <p:spPr>
          <a:xfrm>
            <a:off x="7724774" y="2518187"/>
            <a:ext cx="3629025" cy="904875"/>
          </a:xfrm>
          <a:prstGeom prst="rect">
            <a:avLst/>
          </a:prstGeom>
        </p:spPr>
      </p:pic>
      <p:pic>
        <p:nvPicPr>
          <p:cNvPr id="11" name="Рисунок 10"/>
          <p:cNvPicPr>
            <a:picLocks noChangeAspect="1"/>
          </p:cNvPicPr>
          <p:nvPr/>
        </p:nvPicPr>
        <p:blipFill>
          <a:blip r:embed="rId7"/>
          <a:stretch>
            <a:fillRect/>
          </a:stretch>
        </p:blipFill>
        <p:spPr>
          <a:xfrm>
            <a:off x="7724775" y="3825477"/>
            <a:ext cx="3629025" cy="933450"/>
          </a:xfrm>
          <a:prstGeom prst="rect">
            <a:avLst/>
          </a:prstGeom>
        </p:spPr>
      </p:pic>
      <p:pic>
        <p:nvPicPr>
          <p:cNvPr id="13" name="Рисунок 12"/>
          <p:cNvPicPr>
            <a:picLocks noChangeAspect="1"/>
          </p:cNvPicPr>
          <p:nvPr/>
        </p:nvPicPr>
        <p:blipFill>
          <a:blip r:embed="rId8"/>
          <a:stretch>
            <a:fillRect/>
          </a:stretch>
        </p:blipFill>
        <p:spPr>
          <a:xfrm>
            <a:off x="7724775" y="5031679"/>
            <a:ext cx="3552825" cy="1419225"/>
          </a:xfrm>
          <a:prstGeom prst="rect">
            <a:avLst/>
          </a:prstGeom>
        </p:spPr>
      </p:pic>
    </p:spTree>
    <p:extLst>
      <p:ext uri="{BB962C8B-B14F-4D97-AF65-F5344CB8AC3E}">
        <p14:creationId xmlns:p14="http://schemas.microsoft.com/office/powerpoint/2010/main" val="2367098921"/>
      </p:ext>
    </p:extLst>
  </p:cSld>
  <p:clrMapOvr>
    <a:masterClrMapping/>
  </p:clrMapOvr>
  <p:transition/>
  <p:timing/>
</p:sld>
</file>

<file path=ppt/slides/slide4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Объект 3"/>
          <p:cNvPicPr>
            <a:picLocks noGrp="1" noChangeAspect="1"/>
          </p:cNvPicPr>
          <p:nvPr>
            <p:ph idx="1"/>
          </p:nvPr>
        </p:nvPicPr>
        <p:blipFill>
          <a:blip r:embed="rId2"/>
          <a:stretch>
            <a:fillRect/>
          </a:stretch>
        </p:blipFill>
        <p:spPr>
          <a:xfrm>
            <a:off x="1011541" y="380750"/>
            <a:ext cx="4299495" cy="1958768"/>
          </a:xfrm>
          <a:prstGeom prst="rect">
            <a:avLst/>
          </a:prstGeom>
        </p:spPr>
      </p:pic>
      <p:pic>
        <p:nvPicPr>
          <p:cNvPr id="5" name="Рисунок 4"/>
          <p:cNvPicPr>
            <a:picLocks noChangeAspect="1"/>
          </p:cNvPicPr>
          <p:nvPr/>
        </p:nvPicPr>
        <p:blipFill>
          <a:blip r:embed="rId3"/>
          <a:stretch>
            <a:fillRect/>
          </a:stretch>
        </p:blipFill>
        <p:spPr>
          <a:xfrm>
            <a:off x="6665021" y="621946"/>
            <a:ext cx="4248150" cy="1476375"/>
          </a:xfrm>
          <a:prstGeom prst="rect">
            <a:avLst/>
          </a:prstGeom>
        </p:spPr>
      </p:pic>
      <p:pic>
        <p:nvPicPr>
          <p:cNvPr id="6" name="Рисунок 5"/>
          <p:cNvPicPr>
            <a:picLocks noChangeAspect="1"/>
          </p:cNvPicPr>
          <p:nvPr/>
        </p:nvPicPr>
        <p:blipFill>
          <a:blip r:embed="rId4"/>
          <a:stretch>
            <a:fillRect/>
          </a:stretch>
        </p:blipFill>
        <p:spPr>
          <a:xfrm>
            <a:off x="1278829" y="2583036"/>
            <a:ext cx="4333875" cy="1685925"/>
          </a:xfrm>
          <a:prstGeom prst="rect">
            <a:avLst/>
          </a:prstGeom>
        </p:spPr>
      </p:pic>
      <p:pic>
        <p:nvPicPr>
          <p:cNvPr id="7" name="Рисунок 6"/>
          <p:cNvPicPr>
            <a:picLocks noChangeAspect="1"/>
          </p:cNvPicPr>
          <p:nvPr/>
        </p:nvPicPr>
        <p:blipFill>
          <a:blip r:embed="rId5"/>
          <a:stretch>
            <a:fillRect/>
          </a:stretch>
        </p:blipFill>
        <p:spPr>
          <a:xfrm>
            <a:off x="6474521" y="2583036"/>
            <a:ext cx="4438650" cy="1676400"/>
          </a:xfrm>
          <a:prstGeom prst="rect">
            <a:avLst/>
          </a:prstGeom>
        </p:spPr>
      </p:pic>
      <p:pic>
        <p:nvPicPr>
          <p:cNvPr id="8" name="Рисунок 7"/>
          <p:cNvPicPr>
            <a:picLocks noChangeAspect="1"/>
          </p:cNvPicPr>
          <p:nvPr/>
        </p:nvPicPr>
        <p:blipFill>
          <a:blip r:embed="rId6"/>
          <a:stretch>
            <a:fillRect/>
          </a:stretch>
        </p:blipFill>
        <p:spPr>
          <a:xfrm>
            <a:off x="4412358" y="4381696"/>
            <a:ext cx="4505325" cy="1952625"/>
          </a:xfrm>
          <a:prstGeom prst="rect">
            <a:avLst/>
          </a:prstGeom>
        </p:spPr>
      </p:pic>
    </p:spTree>
    <p:extLst>
      <p:ext uri="{BB962C8B-B14F-4D97-AF65-F5344CB8AC3E}">
        <p14:creationId xmlns:p14="http://schemas.microsoft.com/office/powerpoint/2010/main" val="4018486748"/>
      </p:ext>
    </p:extLst>
  </p:cSld>
  <p:clrMapOvr>
    <a:masterClrMapping/>
  </p:clrMapOvr>
  <p:transition/>
  <p:timing/>
</p:sld>
</file>

<file path=ppt/slides/slide4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endParaRPr lang="uk-UA"/>
          </a:p>
        </p:txBody>
      </p:sp>
      <p:sp>
        <p:nvSpPr>
          <p:cNvPr id="3" name="Объект 2"/>
          <p:cNvSpPr>
            <a:spLocks noGrp="1"/>
          </p:cNvSpPr>
          <p:nvPr>
            <p:ph idx="1"/>
          </p:nvPr>
        </p:nvSpPr>
        <p:spPr/>
        <p:txBody>
          <a:bodyPr/>
          <a:lstStyle/>
          <a:p>
            <a:r>
              <a:rPr lang="ru-RU" sz="2400" smtClean="0"/>
              <a:t>Ми обмежимося розглядом двох способів реалізації умов поширення прав доступу, а саме:1. Способу санкціонованого отримання прав доступу;2. Способу викрадення прав доступу.</a:t>
            </a:r>
            <a:endParaRPr lang="uk-UA"/>
          </a:p>
        </p:txBody>
      </p:sp>
    </p:spTree>
    <p:extLst>
      <p:ext uri="{BB962C8B-B14F-4D97-AF65-F5344CB8AC3E}">
        <p14:creationId xmlns:p14="http://schemas.microsoft.com/office/powerpoint/2010/main" val="3029351136"/>
      </p:ext>
    </p:extLst>
  </p:cSld>
  <p:clrMapOvr>
    <a:masterClrMapping/>
  </p:clrMapOvr>
  <p:transition/>
  <p:timing/>
</p:sld>
</file>

<file path=ppt/slides/slide4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838200" y="365125"/>
            <a:ext cx="5149241" cy="1325563"/>
          </a:xfrm>
        </p:spPr>
        <p:txBody>
          <a:bodyPr/>
          <a:lstStyle/>
          <a:p>
            <a:r>
              <a:rPr lang="en-US" smtClean="0"/>
              <a:t>Mandatory Access Control — MAC</a:t>
            </a:r>
            <a:endParaRPr lang="uk-UA"/>
          </a:p>
        </p:txBody>
      </p:sp>
      <p:pic>
        <p:nvPicPr>
          <p:cNvPr id="3074" name="Picture 2" descr="https://media-temporary.preziusercontent.com/frames-public/e/b/e/e/3/766cc274a4d931bad3e5f82ffe6768.pn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173248" y="139657"/>
            <a:ext cx="6494862" cy="6494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05013"/>
      </p:ext>
    </p:extLst>
  </p:cSld>
  <p:clrMapOvr>
    <a:masterClrMapping/>
  </p:clrMapOvr>
  <p:transition/>
  <p:timing/>
</p:sld>
</file>

<file path=ppt/slides/slide4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err="1"/>
              <a:t>Мандатне керування доступом</a:t>
            </a:r>
            <a:endParaRPr lang="uk-UA"/>
          </a:p>
        </p:txBody>
      </p:sp>
      <p:sp>
        <p:nvSpPr>
          <p:cNvPr id="3" name="Объект 2"/>
          <p:cNvSpPr>
            <a:spLocks noGrp="1"/>
          </p:cNvSpPr>
          <p:nvPr>
            <p:ph idx="1"/>
          </p:nvPr>
        </p:nvSpPr>
        <p:spPr>
          <a:xfrm>
            <a:off x="1154953" y="2480669"/>
            <a:ext cx="10677656" cy="3974721"/>
          </a:xfrm>
        </p:spPr>
        <p:txBody>
          <a:bodyPr>
            <a:normAutofit fontScale="62500" lnSpcReduction="20000"/>
          </a:bodyPr>
          <a:lstStyle/>
          <a:p>
            <a:r>
              <a:rPr lang="ru-RU" b="1" err="1">
                <a:hlinkClick r:id="rId3"/>
              </a:rPr>
              <a:t>Мандатне керування доступом</a:t>
            </a:r>
            <a:r>
              <a:rPr lang="ru-RU"/>
              <a:t> (</a:t>
            </a:r>
            <a:r>
              <a:rPr lang="ru-RU">
                <a:hlinkClick r:id="rId4" tooltip="Англійська мова"/>
              </a:rPr>
              <a:t>англ.</a:t>
            </a:r>
            <a:r>
              <a:rPr lang="ru-RU"/>
              <a:t> </a:t>
            </a:r>
            <a:r>
              <a:rPr lang="en-US" i="1"/>
              <a:t>Mandatory access control</a:t>
            </a:r>
            <a:r>
              <a:rPr lang="en-US"/>
              <a:t>, </a:t>
            </a:r>
            <a:r>
              <a:rPr lang="en-US" b="1"/>
              <a:t>MAC</a:t>
            </a:r>
            <a:r>
              <a:rPr lang="en-US"/>
              <a:t>) — </a:t>
            </a:r>
            <a:r>
              <a:rPr lang="ru-RU" err="1"/>
              <a:t>розмежування доступу суб'єктів до об'єктів, засноване на призначенні мітки конфіденційності для інформації, що міститься в об'єктах, і видачу офіційних дозволів (допуску) суб'єктів на звернення до інформації такого рівня конфіденційності</a:t>
            </a:r>
            <a:r>
              <a:rPr lang="ru-RU" smtClean="0"/>
              <a:t>.</a:t>
            </a:r>
          </a:p>
          <a:p>
            <a:r>
              <a:rPr lang="ru-RU"/>
              <a:t>Приклад: суб'єкт «Користувач № 2», який має допуск рівня «не таємно», не може отримати доступ до об'єкта, що має мітку «для службового користування». У той же час, суб'єкт «Користувач № 1» з допуском рівня «секретно» має право доступу до об'єкта з міткою «для службового користування».</a:t>
            </a:r>
            <a:r>
              <a:rPr lang="ru-RU" smtClean="0"/>
              <a:t> </a:t>
            </a:r>
          </a:p>
          <a:p>
            <a:r>
              <a:rPr lang="ru-RU" smtClean="0"/>
              <a:t>Система </a:t>
            </a:r>
            <a:r>
              <a:rPr lang="ru-RU" err="1"/>
              <a:t>забороняє користувачеві або процесу, що володіє певним рівнем довіри, отримувати доступ до інформації, процесів або пристроїв більш захищеного рівня. Тим самим забезпечується ізоляція користувачів і процесів, як відомих, так і невідомих системі (невідома програма повинна бути максимально позбавлена ​​довіри, і її доступ до пристроїв і файлів повинен обмежуватися сильніше).</a:t>
            </a:r>
            <a:endParaRPr lang="ru-RU" smtClean="0"/>
          </a:p>
          <a:p>
            <a:r>
              <a:rPr lang="ru-RU" err="1" smtClean="0"/>
              <a:t>Це </a:t>
            </a:r>
            <a:r>
              <a:rPr lang="ru-RU" err="1"/>
              <a:t>спосіб, що поєднує захист і обмеження прав, що застосовується по відношенню до комп'ютерних процесів, даних і системних пристроїв, призначений для запобігання їх небажаного використання</a:t>
            </a:r>
            <a:r>
              <a:rPr lang="ru-RU" smtClean="0"/>
              <a:t>.</a:t>
            </a:r>
          </a:p>
          <a:p>
            <a:r>
              <a:rPr lang="ru-RU" err="1"/>
              <a:t>Мандатна модель керування доступом, крім </a:t>
            </a:r>
            <a:r>
              <a:rPr lang="ru-RU" err="1">
                <a:hlinkClick r:id="rId5" tooltip="Вибіркове керування доступом"/>
              </a:rPr>
              <a:t>дискреційного</a:t>
            </a:r>
            <a:r>
              <a:rPr lang="ru-RU"/>
              <a:t> і </a:t>
            </a:r>
            <a:r>
              <a:rPr lang="ru-RU" err="1">
                <a:hlinkClick r:id="rId6" tooltip="Керування доступом на основі ролей"/>
              </a:rPr>
              <a:t>рольового</a:t>
            </a:r>
            <a:r>
              <a:rPr lang="ru-RU"/>
              <a:t>, є основою реалізації розмежувальної політики доступу до ресурсів при захисті інформації обмеженого доступу. При цьому дана модель доступу практично не використовується «в чистому вигляді», зазвичай на практиці вона доповнюється елементами інших моделей доступу.</a:t>
            </a:r>
            <a:endParaRPr lang="uk-UA"/>
          </a:p>
        </p:txBody>
      </p:sp>
    </p:spTree>
    <p:extLst>
      <p:ext uri="{BB962C8B-B14F-4D97-AF65-F5344CB8AC3E}">
        <p14:creationId xmlns:p14="http://schemas.microsoft.com/office/powerpoint/2010/main" val="2604383645"/>
      </p:ext>
    </p:extLst>
  </p:cSld>
  <p:clrMapOvr>
    <a:masterClrMapping/>
  </p:clrMapOvr>
  <p:transition/>
  <p:timing/>
</p:sld>
</file>

<file path=ppt/slides/slide4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 name="Picture 4" descr="Формальные модели безопасности управления доступом"/>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03121" y="777384"/>
            <a:ext cx="7889710" cy="58739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41118" y="388307"/>
            <a:ext cx="1039067" cy="369332"/>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uk-UA" smtClean="0"/>
              <a:t>Приклад</a:t>
            </a:r>
            <a:endParaRPr lang="uk-UA"/>
          </a:p>
        </p:txBody>
      </p:sp>
    </p:spTree>
    <p:extLst>
      <p:ext uri="{BB962C8B-B14F-4D97-AF65-F5344CB8AC3E}">
        <p14:creationId xmlns:p14="http://schemas.microsoft.com/office/powerpoint/2010/main" val="2470868070"/>
      </p:ext>
    </p:extLst>
  </p:cSld>
  <p:clrMapOvr>
    <a:masterClrMapping/>
  </p:clrMapOvr>
  <p:transition/>
  <p:timing/>
</p:sld>
</file>

<file path=ppt/slides/slide4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normAutofit/>
          </a:bodyPr>
          <a:lstStyle/>
          <a:p>
            <a:r>
              <a:rPr lang="ru-RU" smtClean="0"/>
              <a:t>Модель Белла–ЛаПадула (Bell – LaPadula)</a:t>
            </a:r>
            <a:br>
              <a:rPr lang="uk-UA" smtClean="0"/>
            </a:br>
            <a:endParaRPr lang="uk-UA"/>
          </a:p>
        </p:txBody>
      </p:sp>
      <p:sp>
        <p:nvSpPr>
          <p:cNvPr id="3" name="Объект 2"/>
          <p:cNvSpPr>
            <a:spLocks noGrp="1"/>
          </p:cNvSpPr>
          <p:nvPr>
            <p:ph idx="1"/>
          </p:nvPr>
        </p:nvSpPr>
        <p:spPr>
          <a:xfrm>
            <a:off x="838200" y="1236902"/>
            <a:ext cx="10515600" cy="4351338"/>
          </a:xfrm>
        </p:spPr>
        <p:txBody>
          <a:bodyPr>
            <a:normAutofit lnSpcReduction="10000"/>
          </a:bodyPr>
          <a:lstStyle/>
          <a:p>
            <a:pPr marL="136525" indent="0">
              <a:buNone/>
            </a:pPr>
            <a:r>
              <a:rPr lang="ru-RU" smtClean="0"/>
              <a:t>Модель системи </a:t>
            </a:r>
            <a:r>
              <a:rPr lang="ru-RU" b="1" smtClean="0"/>
              <a:t>Σ</a:t>
            </a:r>
            <a:r>
              <a:rPr lang="ru-RU" smtClean="0"/>
              <a:t>(</a:t>
            </a:r>
            <a:r>
              <a:rPr lang="ru-RU" b="1" i="1" smtClean="0"/>
              <a:t>v</a:t>
            </a:r>
            <a:r>
              <a:rPr lang="ru-RU" baseline="-25000" smtClean="0"/>
              <a:t>0</a:t>
            </a:r>
            <a:r>
              <a:rPr lang="ru-RU" smtClean="0"/>
              <a:t> ,</a:t>
            </a:r>
            <a:r>
              <a:rPr lang="ru-RU" b="1" smtClean="0"/>
              <a:t>Q</a:t>
            </a:r>
            <a:r>
              <a:rPr lang="ru-RU" smtClean="0"/>
              <a:t>,</a:t>
            </a:r>
            <a:r>
              <a:rPr lang="en-US" smtClean="0"/>
              <a:t> </a:t>
            </a:r>
            <a:r>
              <a:rPr lang="en-US" b="1" smtClean="0"/>
              <a:t>T</a:t>
            </a:r>
            <a:r>
              <a:rPr lang="ru-RU" smtClean="0"/>
              <a:t>) зображається сукупністю:</a:t>
            </a:r>
          </a:p>
          <a:p>
            <a:pPr marL="895350" lvl="0" indent="-266700">
              <a:buFont typeface="Wingdings" panose="05000000000000000000" pitchFamily="2" charset="2"/>
              <a:buChar char="§"/>
            </a:pPr>
            <a:r>
              <a:rPr lang="ru-RU" err="1" smtClean="0"/>
              <a:t>множина об’єктів </a:t>
            </a:r>
            <a:r>
              <a:rPr lang="ru-RU" b="1" i="1" smtClean="0"/>
              <a:t>O</a:t>
            </a:r>
            <a:r>
              <a:rPr lang="ru-RU" smtClean="0"/>
              <a:t> доступу;</a:t>
            </a:r>
          </a:p>
          <a:p>
            <a:pPr marL="895350" lvl="0" indent="-266700">
              <a:buFont typeface="Wingdings" panose="05000000000000000000" pitchFamily="2" charset="2"/>
              <a:buChar char="§"/>
            </a:pPr>
            <a:r>
              <a:rPr lang="ru-RU" err="1" smtClean="0"/>
              <a:t>множина суб’єктів </a:t>
            </a:r>
            <a:r>
              <a:rPr lang="ru-RU" b="1" i="1" smtClean="0"/>
              <a:t>S</a:t>
            </a:r>
            <a:r>
              <a:rPr lang="ru-RU" smtClean="0"/>
              <a:t> доступу;</a:t>
            </a:r>
          </a:p>
          <a:p>
            <a:pPr marL="895350" lvl="0" indent="-266700">
              <a:buFont typeface="Wingdings" panose="05000000000000000000" pitchFamily="2" charset="2"/>
              <a:buChar char="§"/>
            </a:pPr>
            <a:r>
              <a:rPr lang="ru-RU" err="1" smtClean="0"/>
              <a:t>множина прав доступу </a:t>
            </a:r>
            <a:r>
              <a:rPr lang="ru-RU" b="1" i="1" smtClean="0"/>
              <a:t>R </a:t>
            </a:r>
            <a:r>
              <a:rPr lang="ru-RU" smtClean="0"/>
              <a:t>(в "класичній" моделі всього два элементи – </a:t>
            </a:r>
            <a:r>
              <a:rPr lang="ru-RU" i="1" err="1" smtClean="0"/>
              <a:t>read</a:t>
            </a:r>
            <a:r>
              <a:rPr lang="ru-RU" smtClean="0"/>
              <a:t> и </a:t>
            </a:r>
            <a:r>
              <a:rPr lang="ru-RU" i="1" err="1" smtClean="0"/>
              <a:t>write</a:t>
            </a:r>
            <a:r>
              <a:rPr lang="ru-RU" smtClean="0"/>
              <a:t>);</a:t>
            </a:r>
          </a:p>
          <a:p>
            <a:pPr marL="895350" lvl="0" indent="-266700">
              <a:buFont typeface="Wingdings" panose="05000000000000000000" pitchFamily="2" charset="2"/>
              <a:buChar char="§"/>
            </a:pPr>
            <a:r>
              <a:rPr lang="ru-RU" err="1" smtClean="0"/>
              <a:t>матриця доступу </a:t>
            </a:r>
            <a:r>
              <a:rPr lang="ru-RU" b="1" smtClean="0"/>
              <a:t>A</a:t>
            </a:r>
            <a:r>
              <a:rPr lang="ru-RU" smtClean="0"/>
              <a:t>[</a:t>
            </a:r>
            <a:r>
              <a:rPr lang="ru-RU" b="1" i="1" smtClean="0"/>
              <a:t>s</a:t>
            </a:r>
            <a:r>
              <a:rPr lang="ru-RU" smtClean="0"/>
              <a:t>, </a:t>
            </a:r>
            <a:r>
              <a:rPr lang="ru-RU" b="1" i="1" smtClean="0"/>
              <a:t>o</a:t>
            </a:r>
            <a:r>
              <a:rPr lang="ru-RU" smtClean="0"/>
              <a:t>];</a:t>
            </a:r>
          </a:p>
          <a:p>
            <a:pPr marL="895350" indent="-266700">
              <a:buFont typeface="Wingdings" panose="05000000000000000000" pitchFamily="2" charset="2"/>
              <a:buChar char="§"/>
            </a:pPr>
            <a:r>
              <a:rPr lang="ru-RU" err="1" smtClean="0"/>
              <a:t>решітка </a:t>
            </a:r>
            <a:r>
              <a:rPr lang="ru-RU" b="1" smtClean="0"/>
              <a:t>Λ</a:t>
            </a:r>
            <a:r>
              <a:rPr lang="ru-RU" i="1" baseline="-25000" smtClean="0"/>
              <a:t>L</a:t>
            </a:r>
            <a:r>
              <a:rPr lang="ru-RU" smtClean="0"/>
              <a:t> рівня безпеки, </a:t>
            </a:r>
            <a:r>
              <a:rPr lang="ru-RU" b="1" i="1" smtClean="0"/>
              <a:t>L - </a:t>
            </a:r>
            <a:r>
              <a:rPr lang="ru-RU" err="1" smtClean="0"/>
              <a:t>множина рівнів безпеки</a:t>
            </a:r>
            <a:r>
              <a:rPr lang="ru-RU"/>
              <a:t> </a:t>
            </a:r>
            <a:r>
              <a:rPr lang="ru-RU" err="1" smtClean="0"/>
              <a:t>суб’єктів і об’єктів системи (допуск і гриф секретності); </a:t>
            </a:r>
          </a:p>
          <a:p>
            <a:pPr marL="895350" indent="-266700">
              <a:buFont typeface="Wingdings" panose="05000000000000000000" pitchFamily="2" charset="2"/>
              <a:buChar char="§"/>
            </a:pPr>
            <a:r>
              <a:rPr lang="ru-RU" err="1" smtClean="0"/>
              <a:t>функція </a:t>
            </a:r>
            <a:r>
              <a:rPr lang="ru-RU" b="1" i="1" smtClean="0"/>
              <a:t>F</a:t>
            </a:r>
            <a:r>
              <a:rPr lang="ru-RU" smtClean="0"/>
              <a:t>: </a:t>
            </a:r>
            <a:r>
              <a:rPr lang="ru-RU" b="1" i="1" smtClean="0"/>
              <a:t>S</a:t>
            </a:r>
            <a:r>
              <a:rPr lang="ru-RU" smtClean="0"/>
              <a:t> ∪ </a:t>
            </a:r>
            <a:r>
              <a:rPr lang="ru-RU" b="1" i="1" smtClean="0"/>
              <a:t>O</a:t>
            </a:r>
            <a:r>
              <a:rPr lang="ru-RU" smtClean="0"/>
              <a:t> → </a:t>
            </a:r>
            <a:r>
              <a:rPr lang="ru-RU" b="1" i="1" smtClean="0"/>
              <a:t>L</a:t>
            </a:r>
            <a:r>
              <a:rPr lang="ru-RU" smtClean="0"/>
              <a:t>, яка відображає елементи множин </a:t>
            </a:r>
            <a:r>
              <a:rPr lang="ru-RU" b="1" i="1" smtClean="0"/>
              <a:t>S</a:t>
            </a:r>
            <a:r>
              <a:rPr lang="ru-RU" smtClean="0"/>
              <a:t> и </a:t>
            </a:r>
            <a:r>
              <a:rPr lang="ru-RU" b="1" i="1" smtClean="0"/>
              <a:t>O</a:t>
            </a:r>
            <a:r>
              <a:rPr lang="ru-RU" smtClean="0"/>
              <a:t> на множину </a:t>
            </a:r>
            <a:r>
              <a:rPr lang="ru-RU" b="1" i="1" smtClean="0"/>
              <a:t>L</a:t>
            </a:r>
            <a:r>
              <a:rPr lang="ru-RU" smtClean="0"/>
              <a:t>;</a:t>
            </a:r>
          </a:p>
          <a:p>
            <a:endParaRPr lang="uk-UA"/>
          </a:p>
        </p:txBody>
      </p:sp>
    </p:spTree>
    <p:extLst>
      <p:ext uri="{BB962C8B-B14F-4D97-AF65-F5344CB8AC3E}">
        <p14:creationId xmlns:p14="http://schemas.microsoft.com/office/powerpoint/2010/main" val="2239501593"/>
      </p:ext>
    </p:extLst>
  </p:cSld>
  <p:clrMapOvr>
    <a:masterClrMapping/>
  </p:clrMapOvr>
  <p:transition/>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1154954" y="947920"/>
            <a:ext cx="9535624" cy="728480"/>
          </a:xfrm>
        </p:spPr>
        <p:txBody>
          <a:bodyPr/>
          <a:lstStyle/>
          <a:p>
            <a:r>
              <a:rPr lang="en-US" sz="3200" b="1" smtClean="0"/>
              <a:t>1</a:t>
            </a:r>
            <a:r>
              <a:rPr lang="uk-UA" sz="3200" b="1" smtClean="0"/>
              <a:t> . </a:t>
            </a:r>
            <a:r>
              <a:rPr lang="uk-UA" sz="3200"/>
              <a:t>Основні поняття безпеки </a:t>
            </a:r>
            <a:endParaRPr lang="ru-RU" sz="3200" b="1"/>
          </a:p>
        </p:txBody>
      </p:sp>
      <p:sp>
        <p:nvSpPr>
          <p:cNvPr id="3" name="Объект 2"/>
          <p:cNvSpPr>
            <a:spLocks noGrp="1"/>
          </p:cNvSpPr>
          <p:nvPr>
            <p:ph idx="1"/>
          </p:nvPr>
        </p:nvSpPr>
        <p:spPr>
          <a:xfrm>
            <a:off x="534064" y="2545316"/>
            <a:ext cx="11228958" cy="3515078"/>
          </a:xfrm>
        </p:spPr>
        <p:txBody>
          <a:bodyPr>
            <a:normAutofit fontScale="85000" lnSpcReduction="20000"/>
          </a:bodyPr>
          <a:lstStyle/>
          <a:p>
            <a:pPr marL="0" indent="0">
              <a:buNone/>
            </a:pPr>
            <a:r>
              <a:rPr lang="uk-UA"/>
              <a:t>Безпека інформації (даних) (information (data) security) - стан захищеності інформації (даних), при якому </a:t>
            </a:r>
            <a:r>
              <a:rPr lang="uk-UA" smtClean="0"/>
              <a:t>забезпечується: </a:t>
            </a:r>
            <a:endParaRPr lang="ru-RU"/>
          </a:p>
          <a:p>
            <a:r>
              <a:rPr lang="uk-UA" smtClean="0">
                <a:solidFill>
                  <a:srgbClr val="FF0000"/>
                </a:solidFill>
              </a:rPr>
              <a:t>Конфіденційність</a:t>
            </a:r>
            <a:r>
              <a:rPr lang="uk-UA" smtClean="0"/>
              <a:t>  </a:t>
            </a:r>
            <a:r>
              <a:rPr lang="uk-UA"/>
              <a:t>(confidentiality) - доступ до інформації лише для авторизованих користувачів.</a:t>
            </a:r>
            <a:endParaRPr lang="ru-RU"/>
          </a:p>
          <a:p>
            <a:r>
              <a:rPr lang="uk-UA" smtClean="0">
                <a:solidFill>
                  <a:srgbClr val="FF0000"/>
                </a:solidFill>
              </a:rPr>
              <a:t>Доступність</a:t>
            </a:r>
            <a:r>
              <a:rPr lang="uk-UA" smtClean="0"/>
              <a:t>  </a:t>
            </a:r>
            <a:r>
              <a:rPr lang="uk-UA"/>
              <a:t>(availability) – постійний доступ до інформації для </a:t>
            </a:r>
            <a:r>
              <a:rPr lang="uk-UA" smtClean="0"/>
              <a:t>користувачів</a:t>
            </a:r>
            <a:r>
              <a:rPr lang="uk-UA"/>
              <a:t>.</a:t>
            </a:r>
            <a:endParaRPr lang="ru-RU"/>
          </a:p>
          <a:p>
            <a:r>
              <a:rPr lang="uk-UA" smtClean="0">
                <a:solidFill>
                  <a:srgbClr val="FF0000"/>
                </a:solidFill>
              </a:rPr>
              <a:t>Цілісність</a:t>
            </a:r>
            <a:r>
              <a:rPr lang="uk-UA" smtClean="0"/>
              <a:t>  </a:t>
            </a:r>
            <a:r>
              <a:rPr lang="uk-UA"/>
              <a:t>(integrity) - достовірність і повнота інформації (уникнення несанкціонованої модифікації інформації).</a:t>
            </a:r>
            <a:endParaRPr lang="ru-RU"/>
          </a:p>
          <a:p>
            <a:pPr marL="0" indent="0">
              <a:buNone/>
            </a:pPr>
            <a:r>
              <a:rPr lang="uk-UA"/>
              <a:t> </a:t>
            </a:r>
            <a:r>
              <a:rPr lang="uk-UA" smtClean="0"/>
              <a:t>Це </a:t>
            </a:r>
            <a:r>
              <a:rPr lang="uk-UA"/>
              <a:t>базова модель безпеки інформації  (даних). </a:t>
            </a:r>
            <a:endParaRPr lang="uk-UA" smtClean="0"/>
          </a:p>
          <a:p>
            <a:pPr marL="0" indent="0">
              <a:buNone/>
            </a:pPr>
            <a:r>
              <a:rPr lang="uk-UA"/>
              <a:t> </a:t>
            </a:r>
            <a:r>
              <a:rPr lang="uk-UA" smtClean="0"/>
              <a:t>Базова </a:t>
            </a:r>
            <a:r>
              <a:rPr lang="uk-UA"/>
              <a:t>модель може бути розширена додаванням наступних станів (сервісів):</a:t>
            </a:r>
            <a:endParaRPr lang="ru-RU"/>
          </a:p>
          <a:p>
            <a:r>
              <a:rPr lang="uk-UA" smtClean="0">
                <a:solidFill>
                  <a:srgbClr val="FF0000"/>
                </a:solidFill>
              </a:rPr>
              <a:t>Невідмовність</a:t>
            </a:r>
            <a:r>
              <a:rPr lang="uk-UA" smtClean="0"/>
              <a:t>  (non-repudiation</a:t>
            </a:r>
            <a:r>
              <a:rPr lang="uk-UA"/>
              <a:t>) - неможливість відмови від авторства.</a:t>
            </a:r>
            <a:endParaRPr lang="ru-RU"/>
          </a:p>
          <a:p>
            <a:r>
              <a:rPr lang="uk-UA" smtClean="0">
                <a:solidFill>
                  <a:srgbClr val="FF0000"/>
                </a:solidFill>
              </a:rPr>
              <a:t>Підзвітність</a:t>
            </a:r>
            <a:r>
              <a:rPr lang="uk-UA" smtClean="0"/>
              <a:t> </a:t>
            </a:r>
            <a:r>
              <a:rPr lang="uk-UA"/>
              <a:t>(accountability) - забезпечення ідентифікації суб'єкта доступу і реєстрації його дій.</a:t>
            </a:r>
            <a:endParaRPr lang="ru-RU"/>
          </a:p>
          <a:p>
            <a:r>
              <a:rPr lang="uk-UA" smtClean="0">
                <a:solidFill>
                  <a:srgbClr val="FF0000"/>
                </a:solidFill>
              </a:rPr>
              <a:t>Надійність</a:t>
            </a:r>
            <a:r>
              <a:rPr lang="uk-UA" smtClean="0"/>
              <a:t> </a:t>
            </a:r>
            <a:r>
              <a:rPr lang="uk-UA"/>
              <a:t>(reliability) - відповідність передбаченій поведінці або результату.</a:t>
            </a:r>
            <a:endParaRPr lang="ru-RU"/>
          </a:p>
          <a:p>
            <a:r>
              <a:rPr lang="uk-UA" smtClean="0">
                <a:solidFill>
                  <a:srgbClr val="FF0000"/>
                </a:solidFill>
              </a:rPr>
              <a:t>Автентичність</a:t>
            </a:r>
            <a:r>
              <a:rPr lang="uk-UA" smtClean="0"/>
              <a:t> </a:t>
            </a:r>
            <a:r>
              <a:rPr lang="uk-UA"/>
              <a:t>(authenticity) - гарантування, що суб'єкт або ресурс ідентичні заявленим.</a:t>
            </a:r>
            <a:endParaRPr lang="ru-RU"/>
          </a:p>
        </p:txBody>
      </p:sp>
      <p:sp>
        <p:nvSpPr>
          <p:cNvPr id="4" name="Прямоугольник 3"/>
          <p:cNvSpPr/>
          <p:nvPr/>
        </p:nvSpPr>
        <p:spPr>
          <a:xfrm>
            <a:off x="534064" y="6103812"/>
            <a:ext cx="11511180" cy="553998"/>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Century Gothic" panose="020b0502020202020204"/>
                <a:ea typeface="Century Gothic" panose="020b0502020202020204"/>
                <a:cs typeface="Arial"/>
              </a:defRPr>
            </a:lvl1pPr>
            <a:lvl2pPr marL="457200" algn="l" defTabSz="914400" rtl="0" eaLnBrk="1" latinLnBrk="0" hangingPunct="1">
              <a:defRPr sz="1800" kern="1200">
                <a:solidFill>
                  <a:schemeClr val="tx1"/>
                </a:solidFill>
                <a:latin typeface="Century Gothic" panose="020b0502020202020204"/>
                <a:ea typeface="Century Gothic" panose="020b0502020202020204"/>
                <a:cs typeface="Arial"/>
              </a:defRPr>
            </a:lvl2pPr>
            <a:lvl3pPr marL="914400" algn="l" defTabSz="914400" rtl="0" eaLnBrk="1" latinLnBrk="0" hangingPunct="1">
              <a:defRPr sz="1800" kern="1200">
                <a:solidFill>
                  <a:schemeClr val="tx1"/>
                </a:solidFill>
                <a:latin typeface="Century Gothic" panose="020b0502020202020204"/>
                <a:ea typeface="Century Gothic" panose="020b0502020202020204"/>
                <a:cs typeface="Arial"/>
              </a:defRPr>
            </a:lvl3pPr>
            <a:lvl4pPr marL="1371600" algn="l" defTabSz="914400" rtl="0" eaLnBrk="1" latinLnBrk="0" hangingPunct="1">
              <a:defRPr sz="1800" kern="1200">
                <a:solidFill>
                  <a:schemeClr val="tx1"/>
                </a:solidFill>
                <a:latin typeface="Century Gothic" panose="020b0502020202020204"/>
                <a:ea typeface="Century Gothic" panose="020b0502020202020204"/>
                <a:cs typeface="Arial"/>
              </a:defRPr>
            </a:lvl4pPr>
            <a:lvl5pPr marL="1828800" algn="l" defTabSz="914400" rtl="0" eaLnBrk="1" latinLnBrk="0" hangingPunct="1">
              <a:defRPr sz="1800" kern="1200">
                <a:solidFill>
                  <a:schemeClr val="tx1"/>
                </a:solidFill>
                <a:latin typeface="Century Gothic" panose="020b0502020202020204"/>
                <a:ea typeface="Century Gothic" panose="020b0502020202020204"/>
                <a:cs typeface="Arial"/>
              </a:defRPr>
            </a:lvl5pPr>
            <a:lvl6pPr marL="2286000" algn="l" defTabSz="914400" rtl="0" eaLnBrk="1" latinLnBrk="0" hangingPunct="1">
              <a:defRPr sz="1800" kern="1200">
                <a:solidFill>
                  <a:schemeClr val="tx1"/>
                </a:solidFill>
                <a:latin typeface="Century Gothic" panose="020b0502020202020204"/>
                <a:ea typeface="Century Gothic" panose="020b0502020202020204"/>
                <a:cs typeface="Arial"/>
              </a:defRPr>
            </a:lvl6pPr>
            <a:lvl7pPr marL="2743200" algn="l" defTabSz="914400" rtl="0" eaLnBrk="1" latinLnBrk="0" hangingPunct="1">
              <a:defRPr sz="1800" kern="1200">
                <a:solidFill>
                  <a:schemeClr val="tx1"/>
                </a:solidFill>
                <a:latin typeface="Century Gothic" panose="020b0502020202020204"/>
                <a:ea typeface="Century Gothic" panose="020b0502020202020204"/>
                <a:cs typeface="Arial"/>
              </a:defRPr>
            </a:lvl7pPr>
            <a:lvl8pPr marL="3200400" algn="l" defTabSz="914400" rtl="0" eaLnBrk="1" latinLnBrk="0" hangingPunct="1">
              <a:defRPr sz="1800" kern="1200">
                <a:solidFill>
                  <a:schemeClr val="tx1"/>
                </a:solidFill>
                <a:latin typeface="Century Gothic" panose="020b0502020202020204"/>
                <a:ea typeface="Century Gothic" panose="020b0502020202020204"/>
                <a:cs typeface="Arial"/>
              </a:defRPr>
            </a:lvl8pPr>
            <a:lvl9pPr marL="3657600" algn="l" defTabSz="914400" rtl="0" eaLnBrk="1" latinLnBrk="0" hangingPunct="1">
              <a:defRPr sz="1800" kern="1200">
                <a:solidFill>
                  <a:schemeClr val="tx1"/>
                </a:solidFill>
                <a:latin typeface="Century Gothic" panose="020b0502020202020204"/>
                <a:ea typeface="Century Gothic" panose="020b0502020202020204"/>
                <a:cs typeface="Arial"/>
              </a:defRPr>
            </a:lvl9pPr>
          </a:lstStyle>
          <a:p>
            <a:r>
              <a:rPr lang="ru-RU" sz="1500"/>
              <a:t>Безпека </a:t>
            </a:r>
            <a:r>
              <a:rPr lang="en-US" sz="1500" smtClean="0"/>
              <a:t>I</a:t>
            </a:r>
            <a:r>
              <a:rPr lang="ru-RU" sz="1500" smtClean="0"/>
              <a:t>С </a:t>
            </a:r>
            <a:r>
              <a:rPr lang="ru-RU" sz="1500"/>
              <a:t>досягається вживанням заходів щодо забезпечення конфіденціальності і цілісності оброблюваної нею інформації, а також доступності та цілісності компонентів і ресурсів системи.</a:t>
            </a:r>
            <a:endParaRPr lang="uk-UA" sz="1500"/>
          </a:p>
        </p:txBody>
      </p:sp>
      <p:sp>
        <p:nvSpPr>
          <p:cNvPr id="7" name="TextBox 6"/>
          <p:cNvSpPr txBox="1"/>
          <p:nvPr/>
        </p:nvSpPr>
        <p:spPr>
          <a:xfrm>
            <a:off x="124178" y="2132567"/>
            <a:ext cx="4333238" cy="369332"/>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Century Gothic" panose="020b0502020202020204"/>
                <a:ea typeface="Century Gothic" panose="020b0502020202020204"/>
                <a:cs typeface="Arial"/>
              </a:defRPr>
            </a:lvl1pPr>
            <a:lvl2pPr marL="457200" algn="l" defTabSz="914400" rtl="0" eaLnBrk="1" latinLnBrk="0" hangingPunct="1">
              <a:defRPr sz="1800" kern="1200">
                <a:solidFill>
                  <a:schemeClr val="tx1"/>
                </a:solidFill>
                <a:latin typeface="Century Gothic" panose="020b0502020202020204"/>
                <a:ea typeface="Century Gothic" panose="020b0502020202020204"/>
                <a:cs typeface="Arial"/>
              </a:defRPr>
            </a:lvl2pPr>
            <a:lvl3pPr marL="914400" algn="l" defTabSz="914400" rtl="0" eaLnBrk="1" latinLnBrk="0" hangingPunct="1">
              <a:defRPr sz="1800" kern="1200">
                <a:solidFill>
                  <a:schemeClr val="tx1"/>
                </a:solidFill>
                <a:latin typeface="Century Gothic" panose="020b0502020202020204"/>
                <a:ea typeface="Century Gothic" panose="020b0502020202020204"/>
                <a:cs typeface="Arial"/>
              </a:defRPr>
            </a:lvl3pPr>
            <a:lvl4pPr marL="1371600" algn="l" defTabSz="914400" rtl="0" eaLnBrk="1" latinLnBrk="0" hangingPunct="1">
              <a:defRPr sz="1800" kern="1200">
                <a:solidFill>
                  <a:schemeClr val="tx1"/>
                </a:solidFill>
                <a:latin typeface="Century Gothic" panose="020b0502020202020204"/>
                <a:ea typeface="Century Gothic" panose="020b0502020202020204"/>
                <a:cs typeface="Arial"/>
              </a:defRPr>
            </a:lvl4pPr>
            <a:lvl5pPr marL="1828800" algn="l" defTabSz="914400" rtl="0" eaLnBrk="1" latinLnBrk="0" hangingPunct="1">
              <a:defRPr sz="1800" kern="1200">
                <a:solidFill>
                  <a:schemeClr val="tx1"/>
                </a:solidFill>
                <a:latin typeface="Century Gothic" panose="020b0502020202020204"/>
                <a:ea typeface="Century Gothic" panose="020b0502020202020204"/>
                <a:cs typeface="Arial"/>
              </a:defRPr>
            </a:lvl5pPr>
            <a:lvl6pPr marL="2286000" algn="l" defTabSz="914400" rtl="0" eaLnBrk="1" latinLnBrk="0" hangingPunct="1">
              <a:defRPr sz="1800" kern="1200">
                <a:solidFill>
                  <a:schemeClr val="tx1"/>
                </a:solidFill>
                <a:latin typeface="Century Gothic" panose="020b0502020202020204"/>
                <a:ea typeface="Century Gothic" panose="020b0502020202020204"/>
                <a:cs typeface="Arial"/>
              </a:defRPr>
            </a:lvl6pPr>
            <a:lvl7pPr marL="2743200" algn="l" defTabSz="914400" rtl="0" eaLnBrk="1" latinLnBrk="0" hangingPunct="1">
              <a:defRPr sz="1800" kern="1200">
                <a:solidFill>
                  <a:schemeClr val="tx1"/>
                </a:solidFill>
                <a:latin typeface="Century Gothic" panose="020b0502020202020204"/>
                <a:ea typeface="Century Gothic" panose="020b0502020202020204"/>
                <a:cs typeface="Arial"/>
              </a:defRPr>
            </a:lvl7pPr>
            <a:lvl8pPr marL="3200400" algn="l" defTabSz="914400" rtl="0" eaLnBrk="1" latinLnBrk="0" hangingPunct="1">
              <a:defRPr sz="1800" kern="1200">
                <a:solidFill>
                  <a:schemeClr val="tx1"/>
                </a:solidFill>
                <a:latin typeface="Century Gothic" panose="020b0502020202020204"/>
                <a:ea typeface="Century Gothic" panose="020b0502020202020204"/>
                <a:cs typeface="Arial"/>
              </a:defRPr>
            </a:lvl8pPr>
            <a:lvl9pPr marL="3657600" algn="l" defTabSz="914400" rtl="0" eaLnBrk="1" latinLnBrk="0" hangingPunct="1">
              <a:defRPr sz="1800" kern="1200">
                <a:solidFill>
                  <a:schemeClr val="tx1"/>
                </a:solidFill>
                <a:latin typeface="Century Gothic" panose="020b0502020202020204"/>
                <a:ea typeface="Century Gothic" panose="020b0502020202020204"/>
                <a:cs typeface="Arial"/>
              </a:defRPr>
            </a:lvl9pPr>
          </a:lstStyle>
          <a:p>
            <a:r>
              <a:rPr lang="uk-UA" b="1"/>
              <a:t>Базова модель безпеки інформації</a:t>
            </a:r>
            <a:endParaRPr lang="uk-UA"/>
          </a:p>
        </p:txBody>
      </p:sp>
      <p:pic>
        <p:nvPicPr>
          <p:cNvPr id="5" name="Рисунок 4"/>
          <p:cNvPicPr>
            <a:picLocks noChangeAspect="1"/>
          </p:cNvPicPr>
          <p:nvPr/>
        </p:nvPicPr>
        <p:blipFill>
          <a:blip r:embed="rId3"/>
          <a:stretch>
            <a:fillRect/>
          </a:stretch>
        </p:blipFill>
        <p:spPr>
          <a:xfrm>
            <a:off x="7863769" y="523357"/>
            <a:ext cx="4181475" cy="1333500"/>
          </a:xfrm>
          <a:prstGeom prst="rect">
            <a:avLst/>
          </a:prstGeom>
        </p:spPr>
      </p:pic>
    </p:spTree>
    <p:extLst>
      <p:ext uri="{BB962C8B-B14F-4D97-AF65-F5344CB8AC3E}">
        <p14:creationId xmlns:p14="http://schemas.microsoft.com/office/powerpoint/2010/main" val="1066174976"/>
      </p:ext>
    </p:extLst>
  </p:cSld>
  <p:clrMapOvr>
    <a:masterClrMapping/>
  </p:clrMapOvr>
  <p:transition/>
  <p:timing/>
</p:sld>
</file>

<file path=ppt/slides/slide5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normAutofit/>
          </a:bodyPr>
          <a:lstStyle/>
          <a:p>
            <a:r>
              <a:rPr lang="ru-RU" smtClean="0"/>
              <a:t>Модель Белла–ЛаПадула (Bell – LaPadula)</a:t>
            </a:r>
            <a:br>
              <a:rPr lang="uk-UA" smtClean="0"/>
            </a:br>
            <a:endParaRPr lang="uk-UA"/>
          </a:p>
        </p:txBody>
      </p:sp>
      <p:sp>
        <p:nvSpPr>
          <p:cNvPr id="3" name="Объект 2"/>
          <p:cNvSpPr>
            <a:spLocks noGrp="1"/>
          </p:cNvSpPr>
          <p:nvPr>
            <p:ph idx="1"/>
          </p:nvPr>
        </p:nvSpPr>
        <p:spPr>
          <a:xfrm>
            <a:off x="838200" y="1236902"/>
            <a:ext cx="10515600" cy="4351338"/>
          </a:xfrm>
        </p:spPr>
        <p:txBody>
          <a:bodyPr>
            <a:normAutofit/>
          </a:bodyPr>
          <a:lstStyle/>
          <a:p>
            <a:r>
              <a:rPr lang="ru-RU" err="1" smtClean="0"/>
              <a:t>множини станів системи </a:t>
            </a:r>
            <a:r>
              <a:rPr lang="ru-RU" b="1" i="1" smtClean="0"/>
              <a:t>V</a:t>
            </a:r>
            <a:r>
              <a:rPr lang="ru-RU" smtClean="0"/>
              <a:t>, яке визначається множиною впорядкованих пар (</a:t>
            </a:r>
            <a:r>
              <a:rPr lang="ru-RU" b="1" i="1" smtClean="0"/>
              <a:t>F</a:t>
            </a:r>
            <a:r>
              <a:rPr lang="ru-RU" smtClean="0"/>
              <a:t>, </a:t>
            </a:r>
            <a:r>
              <a:rPr lang="ru-RU" b="1" smtClean="0"/>
              <a:t>A</a:t>
            </a:r>
            <a:r>
              <a:rPr lang="ru-RU" smtClean="0"/>
              <a:t>);</a:t>
            </a:r>
          </a:p>
          <a:p>
            <a:r>
              <a:rPr lang="ru-RU" smtClean="0"/>
              <a:t>початкового стану </a:t>
            </a:r>
            <a:r>
              <a:rPr lang="ru-RU" b="1" i="1" smtClean="0"/>
              <a:t>v</a:t>
            </a:r>
            <a:r>
              <a:rPr lang="ru-RU" baseline="-25000" smtClean="0"/>
              <a:t>0</a:t>
            </a:r>
            <a:r>
              <a:rPr lang="ru-RU" smtClean="0"/>
              <a:t> ∈ </a:t>
            </a:r>
            <a:r>
              <a:rPr lang="ru-RU" b="1" i="1" smtClean="0"/>
              <a:t>V</a:t>
            </a:r>
            <a:r>
              <a:rPr lang="ru-RU" smtClean="0"/>
              <a:t>;</a:t>
            </a:r>
          </a:p>
          <a:p>
            <a:r>
              <a:rPr lang="ru-RU" smtClean="0"/>
              <a:t>набору запитів </a:t>
            </a:r>
            <a:r>
              <a:rPr lang="ru-RU" b="1" smtClean="0"/>
              <a:t>Q</a:t>
            </a:r>
            <a:r>
              <a:rPr lang="ru-RU" smtClean="0"/>
              <a:t> суб'єктів на доступ (здійснення операцій) до об'єктів, виконання яких переводить систему в новий стан;</a:t>
            </a:r>
          </a:p>
          <a:p>
            <a:r>
              <a:rPr lang="ru-RU" err="1" smtClean="0"/>
              <a:t>функції переходів </a:t>
            </a:r>
            <a:r>
              <a:rPr lang="en-US" b="1" i="1" smtClean="0"/>
              <a:t>T: </a:t>
            </a:r>
            <a:r>
              <a:rPr lang="ru-RU" b="1" i="1" smtClean="0"/>
              <a:t>V</a:t>
            </a:r>
            <a:r>
              <a:rPr lang="ru-RU" smtClean="0">
                <a:sym typeface="Symbol"/>
              </a:rPr>
              <a:t></a:t>
            </a:r>
            <a:r>
              <a:rPr lang="ru-RU" b="1" smtClean="0"/>
              <a:t>Q</a:t>
            </a:r>
            <a:r>
              <a:rPr lang="ru-RU" smtClean="0"/>
              <a:t> → </a:t>
            </a:r>
            <a:r>
              <a:rPr lang="ru-RU" b="1" i="1" smtClean="0"/>
              <a:t>V</a:t>
            </a:r>
            <a:r>
              <a:rPr lang="ru-RU" smtClean="0"/>
              <a:t>*, яка переводить систему з одного стану </a:t>
            </a:r>
            <a:r>
              <a:rPr lang="ru-RU" b="1" i="1" smtClean="0"/>
              <a:t>V</a:t>
            </a:r>
            <a:r>
              <a:rPr lang="ru-RU" smtClean="0"/>
              <a:t> в інший </a:t>
            </a:r>
            <a:r>
              <a:rPr lang="ru-RU" b="1" i="1" smtClean="0"/>
              <a:t>V</a:t>
            </a:r>
            <a:r>
              <a:rPr lang="ru-RU" smtClean="0"/>
              <a:t>* при виконанні запитів з </a:t>
            </a:r>
            <a:r>
              <a:rPr lang="ru-RU" b="1" smtClean="0"/>
              <a:t>Q</a:t>
            </a:r>
            <a:r>
              <a:rPr lang="ru-RU" smtClean="0"/>
              <a:t>.</a:t>
            </a:r>
            <a:endParaRPr lang="uk-UA"/>
          </a:p>
        </p:txBody>
      </p:sp>
    </p:spTree>
    <p:extLst>
      <p:ext uri="{BB962C8B-B14F-4D97-AF65-F5344CB8AC3E}">
        <p14:creationId xmlns:p14="http://schemas.microsoft.com/office/powerpoint/2010/main" val="1173814054"/>
      </p:ext>
    </p:extLst>
  </p:cSld>
  <p:clrMapOvr>
    <a:masterClrMapping/>
  </p:clrMapOvr>
  <p:transition/>
  <p:timing/>
</p:sld>
</file>

<file path=ppt/slides/slide5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normAutofit/>
          </a:bodyPr>
          <a:lstStyle/>
          <a:p>
            <a:r>
              <a:rPr lang="ru-RU" smtClean="0"/>
              <a:t>Модель Белла–ЛаПадула (Bell – LaPadula)</a:t>
            </a:r>
            <a:br>
              <a:rPr lang="uk-UA" smtClean="0"/>
            </a:br>
            <a:endParaRPr lang="uk-UA"/>
          </a:p>
        </p:txBody>
      </p:sp>
      <p:sp>
        <p:nvSpPr>
          <p:cNvPr id="3" name="Объект 2"/>
          <p:cNvSpPr>
            <a:spLocks noGrp="1"/>
          </p:cNvSpPr>
          <p:nvPr>
            <p:ph idx="1"/>
          </p:nvPr>
        </p:nvSpPr>
        <p:spPr>
          <a:xfrm>
            <a:off x="161794" y="1224375"/>
            <a:ext cx="7441504" cy="4863273"/>
          </a:xfrm>
        </p:spPr>
        <p:txBody>
          <a:bodyPr>
            <a:normAutofit fontScale="85000" lnSpcReduction="20000"/>
          </a:bodyPr>
          <a:lstStyle/>
          <a:p>
            <a:r>
              <a:rPr lang="ru-RU" smtClean="0"/>
              <a:t>Стан системи поділяються на небезпечні і безпечні.</a:t>
            </a:r>
            <a:endParaRPr lang="en-US" smtClean="0"/>
          </a:p>
          <a:p>
            <a:pPr algn="just"/>
            <a:r>
              <a:rPr lang="uk-UA" b="1" err="1" smtClean="0"/>
              <a:t>Озн 1</a:t>
            </a:r>
            <a:r>
              <a:rPr lang="en-US" b="1" smtClean="0"/>
              <a:t> </a:t>
            </a:r>
            <a:r>
              <a:rPr lang="uk-UA" b="1" smtClean="0"/>
              <a:t>(</a:t>
            </a:r>
            <a:r>
              <a:rPr lang="ru-RU" smtClean="0"/>
              <a:t>NRU</a:t>
            </a:r>
            <a:r>
              <a:rPr lang="uk-UA" b="1" smtClean="0"/>
              <a:t>). </a:t>
            </a:r>
            <a:r>
              <a:rPr lang="uk-UA" smtClean="0"/>
              <a:t>Стан називається безпечним за </a:t>
            </a:r>
            <a:r>
              <a:rPr lang="en-US" smtClean="0"/>
              <a:t>read </a:t>
            </a:r>
            <a:r>
              <a:rPr lang="uk-UA" smtClean="0"/>
              <a:t>(або просто безпечним) тоді і тільки тоді, коли для кожного суб'єкта, який здійснює в цьому стані доступ читання до об'єкта, рівень безпеки цього суб'єкта домінує над рівнем безпеки цього об'єкта:</a:t>
            </a:r>
            <a:endParaRPr lang="en-US" smtClean="0"/>
          </a:p>
          <a:p>
            <a:pPr marL="0" indent="0" algn="ctr">
              <a:buNone/>
            </a:pPr>
            <a:r>
              <a:rPr lang="ru-RU" smtClean="0"/>
              <a:t>∀ </a:t>
            </a:r>
            <a:r>
              <a:rPr lang="ru-RU" i="1" smtClean="0"/>
              <a:t>s</a:t>
            </a:r>
            <a:r>
              <a:rPr lang="ru-RU" smtClean="0"/>
              <a:t> ∈ </a:t>
            </a:r>
            <a:r>
              <a:rPr lang="ru-RU" b="1" i="1" smtClean="0"/>
              <a:t>S</a:t>
            </a:r>
            <a:r>
              <a:rPr lang="ru-RU" smtClean="0"/>
              <a:t>, ∀ </a:t>
            </a:r>
            <a:r>
              <a:rPr lang="ru-RU" i="1" smtClean="0"/>
              <a:t>o</a:t>
            </a:r>
            <a:r>
              <a:rPr lang="ru-RU" smtClean="0"/>
              <a:t> ∈ </a:t>
            </a:r>
            <a:r>
              <a:rPr lang="ru-RU" b="1" i="1" smtClean="0"/>
              <a:t>O</a:t>
            </a:r>
            <a:r>
              <a:rPr lang="ru-RU" smtClean="0"/>
              <a:t>, read ∈ </a:t>
            </a:r>
            <a:r>
              <a:rPr lang="ru-RU" b="1" smtClean="0"/>
              <a:t>A</a:t>
            </a:r>
            <a:r>
              <a:rPr lang="ru-RU" smtClean="0"/>
              <a:t>[</a:t>
            </a:r>
            <a:r>
              <a:rPr lang="ru-RU" i="1" smtClean="0"/>
              <a:t>s</a:t>
            </a:r>
            <a:r>
              <a:rPr lang="ru-RU" smtClean="0"/>
              <a:t>, </a:t>
            </a:r>
            <a:r>
              <a:rPr lang="ru-RU" i="1" smtClean="0"/>
              <a:t>o</a:t>
            </a:r>
            <a:r>
              <a:rPr lang="ru-RU" smtClean="0"/>
              <a:t>] → </a:t>
            </a:r>
            <a:r>
              <a:rPr lang="ru-RU" b="1" i="1" smtClean="0"/>
              <a:t>F</a:t>
            </a:r>
            <a:r>
              <a:rPr lang="ru-RU" i="1" baseline="-25000" smtClean="0"/>
              <a:t>L</a:t>
            </a:r>
            <a:r>
              <a:rPr lang="ru-RU" smtClean="0"/>
              <a:t>(</a:t>
            </a:r>
            <a:r>
              <a:rPr lang="ru-RU" i="1" smtClean="0"/>
              <a:t>s</a:t>
            </a:r>
            <a:r>
              <a:rPr lang="ru-RU" smtClean="0"/>
              <a:t>) ≥ </a:t>
            </a:r>
            <a:r>
              <a:rPr lang="ru-RU" b="1" i="1" smtClean="0"/>
              <a:t>F</a:t>
            </a:r>
            <a:r>
              <a:rPr lang="ru-RU" i="1" baseline="-25000" smtClean="0"/>
              <a:t>L</a:t>
            </a:r>
            <a:r>
              <a:rPr lang="ru-RU" smtClean="0"/>
              <a:t>(</a:t>
            </a:r>
            <a:r>
              <a:rPr lang="ru-RU" i="1" smtClean="0"/>
              <a:t>o</a:t>
            </a:r>
            <a:r>
              <a:rPr lang="ru-RU" smtClean="0"/>
              <a:t>) .</a:t>
            </a:r>
          </a:p>
          <a:p>
            <a:r>
              <a:rPr lang="ru-RU" b="1" err="1" smtClean="0"/>
              <a:t>Озн 2 (</a:t>
            </a:r>
            <a:r>
              <a:rPr lang="ru-RU" smtClean="0"/>
              <a:t>N</a:t>
            </a:r>
            <a:r>
              <a:rPr lang="en-US" smtClean="0"/>
              <a:t>WD)</a:t>
            </a:r>
            <a:r>
              <a:rPr lang="ru-RU" b="1" smtClean="0"/>
              <a:t>.</a:t>
            </a:r>
            <a:r>
              <a:rPr lang="ru-RU" smtClean="0"/>
              <a:t> Стан називається безпечним по </a:t>
            </a:r>
            <a:r>
              <a:rPr lang="en-US" smtClean="0"/>
              <a:t>write</a:t>
            </a:r>
            <a:r>
              <a:rPr lang="ru-RU" smtClean="0"/>
              <a:t> тоді і тільки тоді, коли для кожного суб'єкта, який здійснює в цьому стані доступ запи</a:t>
            </a:r>
            <a:r>
              <a:rPr lang="uk-UA" smtClean="0"/>
              <a:t>су</a:t>
            </a:r>
            <a:r>
              <a:rPr lang="ru-RU" smtClean="0"/>
              <a:t> до об'єкта, рівень безпеки цього об'єкта домінує над рівнем безпеки цього суб'єкта:</a:t>
            </a:r>
          </a:p>
          <a:p>
            <a:pPr algn="ctr"/>
            <a:r>
              <a:rPr lang="ru-RU" smtClean="0"/>
              <a:t>∀ </a:t>
            </a:r>
            <a:r>
              <a:rPr lang="ru-RU" i="1" smtClean="0"/>
              <a:t>s</a:t>
            </a:r>
            <a:r>
              <a:rPr lang="ru-RU" smtClean="0"/>
              <a:t> ∈ </a:t>
            </a:r>
            <a:r>
              <a:rPr lang="ru-RU" b="1" i="1" smtClean="0"/>
              <a:t>S</a:t>
            </a:r>
            <a:r>
              <a:rPr lang="ru-RU" smtClean="0"/>
              <a:t>, ∀ </a:t>
            </a:r>
            <a:r>
              <a:rPr lang="ru-RU" i="1" smtClean="0"/>
              <a:t>o</a:t>
            </a:r>
            <a:r>
              <a:rPr lang="ru-RU" smtClean="0"/>
              <a:t> ∈ </a:t>
            </a:r>
            <a:r>
              <a:rPr lang="ru-RU" b="1" i="1" smtClean="0"/>
              <a:t>O</a:t>
            </a:r>
            <a:r>
              <a:rPr lang="ru-RU" smtClean="0"/>
              <a:t>, write ∈ </a:t>
            </a:r>
            <a:r>
              <a:rPr lang="ru-RU" b="1" smtClean="0"/>
              <a:t>A</a:t>
            </a:r>
            <a:r>
              <a:rPr lang="ru-RU" smtClean="0"/>
              <a:t>[</a:t>
            </a:r>
            <a:r>
              <a:rPr lang="ru-RU" i="1" smtClean="0"/>
              <a:t>s</a:t>
            </a:r>
            <a:r>
              <a:rPr lang="ru-RU" smtClean="0"/>
              <a:t>, </a:t>
            </a:r>
            <a:r>
              <a:rPr lang="ru-RU" i="1" smtClean="0"/>
              <a:t>o</a:t>
            </a:r>
            <a:r>
              <a:rPr lang="ru-RU" smtClean="0"/>
              <a:t>] → </a:t>
            </a:r>
            <a:r>
              <a:rPr lang="ru-RU" b="1" i="1" smtClean="0"/>
              <a:t>F</a:t>
            </a:r>
            <a:r>
              <a:rPr lang="ru-RU" i="1" baseline="-25000" smtClean="0"/>
              <a:t>L</a:t>
            </a:r>
            <a:r>
              <a:rPr lang="ru-RU" smtClean="0"/>
              <a:t>(</a:t>
            </a:r>
            <a:r>
              <a:rPr lang="ru-RU" i="1" smtClean="0"/>
              <a:t>o</a:t>
            </a:r>
            <a:r>
              <a:rPr lang="ru-RU" smtClean="0"/>
              <a:t>) ≥ </a:t>
            </a:r>
            <a:r>
              <a:rPr lang="ru-RU" b="1" i="1" smtClean="0"/>
              <a:t>F</a:t>
            </a:r>
            <a:r>
              <a:rPr lang="ru-RU" i="1" baseline="-25000" smtClean="0"/>
              <a:t>L</a:t>
            </a:r>
            <a:r>
              <a:rPr lang="ru-RU" smtClean="0"/>
              <a:t>(</a:t>
            </a:r>
            <a:r>
              <a:rPr lang="ru-RU" i="1" smtClean="0"/>
              <a:t>s</a:t>
            </a:r>
            <a:r>
              <a:rPr lang="ru-RU" smtClean="0"/>
              <a:t>) .</a:t>
            </a:r>
          </a:p>
          <a:p>
            <a:r>
              <a:rPr lang="ru-RU" b="1" err="1" smtClean="0"/>
              <a:t>Озн 3</a:t>
            </a:r>
            <a:r>
              <a:rPr lang="ru-RU" smtClean="0"/>
              <a:t>. Стан системи безпечний тоді і тільки тоді, коли він безпечний за читання і за записом.</a:t>
            </a:r>
          </a:p>
          <a:p>
            <a:endParaRPr lang="ru-RU" smtClean="0"/>
          </a:p>
          <a:p>
            <a:endParaRPr lang="uk-UA"/>
          </a:p>
        </p:txBody>
      </p:sp>
      <p:pic>
        <p:nvPicPr>
          <p:cNvPr id="4" name="Рисунок 3"/>
          <p:cNvPicPr>
            <a:picLocks noChangeAspect="1"/>
          </p:cNvPicPr>
          <p:nvPr/>
        </p:nvPicPr>
        <p:blipFill>
          <a:blip r:embed="rId3"/>
          <a:stretch>
            <a:fillRect/>
          </a:stretch>
        </p:blipFill>
        <p:spPr>
          <a:xfrm>
            <a:off x="7603298" y="2057922"/>
            <a:ext cx="4333875" cy="2667000"/>
          </a:xfrm>
          <a:prstGeom prst="rect">
            <a:avLst/>
          </a:prstGeom>
        </p:spPr>
      </p:pic>
    </p:spTree>
    <p:extLst>
      <p:ext uri="{BB962C8B-B14F-4D97-AF65-F5344CB8AC3E}">
        <p14:creationId xmlns:p14="http://schemas.microsoft.com/office/powerpoint/2010/main" val="3364143859"/>
      </p:ext>
    </p:extLst>
  </p:cSld>
  <p:clrMapOvr>
    <a:masterClrMapping/>
  </p:clrMapOvr>
  <p:transition/>
  <p:timing/>
</p:sld>
</file>

<file path=ppt/slides/slide5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endParaRPr lang="uk-UA"/>
          </a:p>
        </p:txBody>
      </p:sp>
      <p:sp>
        <p:nvSpPr>
          <p:cNvPr id="3" name="Объект 2"/>
          <p:cNvSpPr>
            <a:spLocks noGrp="1"/>
          </p:cNvSpPr>
          <p:nvPr>
            <p:ph idx="1"/>
          </p:nvPr>
        </p:nvSpPr>
        <p:spPr/>
        <p:txBody>
          <a:bodyPr>
            <a:normAutofit fontScale="92500" lnSpcReduction="10000"/>
          </a:bodyPr>
          <a:lstStyle/>
          <a:p>
            <a:pPr marL="0" indent="0">
              <a:buNone/>
            </a:pPr>
            <a:r>
              <a:rPr lang="ru-RU" i="1" err="1" smtClean="0"/>
              <a:t>Критерій безпеки в моделі Белла-ЛаПадули. </a:t>
            </a:r>
            <a:r>
              <a:rPr lang="ru-RU" smtClean="0"/>
              <a:t>Система Σ(</a:t>
            </a:r>
            <a:r>
              <a:rPr lang="ru-RU" i="1" smtClean="0"/>
              <a:t>v</a:t>
            </a:r>
            <a:r>
              <a:rPr lang="ru-RU" baseline="-25000" smtClean="0"/>
              <a:t>0</a:t>
            </a:r>
            <a:r>
              <a:rPr lang="ru-RU" smtClean="0"/>
              <a:t> ,Q, </a:t>
            </a:r>
            <a:r>
              <a:rPr lang="ru-RU" i="1" smtClean="0"/>
              <a:t>F</a:t>
            </a:r>
            <a:r>
              <a:rPr lang="ru-RU" i="1" baseline="-25000" smtClean="0"/>
              <a:t>T</a:t>
            </a:r>
            <a:r>
              <a:rPr lang="ru-RU" smtClean="0"/>
              <a:t>) безпечна тоді і тільки тоді, коли її початковий стан </a:t>
            </a:r>
            <a:r>
              <a:rPr lang="ru-RU" i="1" smtClean="0"/>
              <a:t>v</a:t>
            </a:r>
            <a:r>
              <a:rPr lang="ru-RU" baseline="-25000" smtClean="0"/>
              <a:t>0</a:t>
            </a:r>
            <a:r>
              <a:rPr lang="ru-RU" smtClean="0"/>
              <a:t> безпечн</a:t>
            </a:r>
            <a:r>
              <a:rPr lang="uk-UA" err="1" smtClean="0"/>
              <a:t>ий</a:t>
            </a:r>
            <a:r>
              <a:rPr lang="ru-RU" smtClean="0"/>
              <a:t> і всі стани, досяжні з </a:t>
            </a:r>
            <a:r>
              <a:rPr lang="ru-RU" i="1" smtClean="0"/>
              <a:t>v</a:t>
            </a:r>
            <a:r>
              <a:rPr lang="ru-RU" baseline="-25000" smtClean="0"/>
              <a:t>0</a:t>
            </a:r>
            <a:r>
              <a:rPr lang="en-US" smtClean="0"/>
              <a:t> </a:t>
            </a:r>
            <a:r>
              <a:rPr lang="ru-RU" smtClean="0"/>
              <a:t>шляхом застосування скінченної послідовності запитів з </a:t>
            </a:r>
            <a:r>
              <a:rPr lang="en-US" smtClean="0"/>
              <a:t>Q,</a:t>
            </a:r>
            <a:r>
              <a:rPr lang="uk-UA" smtClean="0"/>
              <a:t> є</a:t>
            </a:r>
            <a:r>
              <a:rPr lang="en-US" smtClean="0"/>
              <a:t> </a:t>
            </a:r>
            <a:r>
              <a:rPr lang="ru-RU" err="1" smtClean="0"/>
              <a:t>безпечні.</a:t>
            </a:r>
          </a:p>
          <a:p>
            <a:pPr marL="0" indent="0">
              <a:buNone/>
            </a:pPr>
            <a:r>
              <a:rPr lang="ru-RU" smtClean="0"/>
              <a:t>На основі цього критерію доведена "основна теорема безпеки" (ОТБ). Суть її в наступному.На функцію переходів накладаються 4 обмеження, які фактично виражають вимоги дотримання в кожному стані системи правил </a:t>
            </a:r>
            <a:r>
              <a:rPr lang="en-US" smtClean="0"/>
              <a:t>NRU </a:t>
            </a:r>
            <a:r>
              <a:rPr lang="ru-RU" smtClean="0"/>
              <a:t>і </a:t>
            </a:r>
            <a:r>
              <a:rPr lang="en-US" smtClean="0"/>
              <a:t>NWD </a:t>
            </a:r>
            <a:r>
              <a:rPr lang="ru-RU" err="1" smtClean="0"/>
              <a:t>незалежно від передісторії доступів.</a:t>
            </a:r>
          </a:p>
          <a:p>
            <a:pPr marL="0" indent="0" algn="just">
              <a:buNone/>
            </a:pPr>
            <a:r>
              <a:rPr lang="ru-RU" err="1" smtClean="0"/>
              <a:t>Інакше кажучи, при переходах системи в новий стан в матриці доступу не повинно виникати ніяких нових, і не повинно зберігатися ніяких старих віднощень доступу, які були б небезпечні в сенсі правил </a:t>
            </a:r>
            <a:r>
              <a:rPr lang="en-US" smtClean="0"/>
              <a:t>NRU </a:t>
            </a:r>
            <a:r>
              <a:rPr lang="ru-RU" smtClean="0"/>
              <a:t>і </a:t>
            </a:r>
            <a:r>
              <a:rPr lang="en-US" smtClean="0"/>
              <a:t>NWD.</a:t>
            </a:r>
            <a:endParaRPr lang="ru-RU" smtClean="0"/>
          </a:p>
          <a:p>
            <a:endParaRPr lang="uk-UA"/>
          </a:p>
        </p:txBody>
      </p:sp>
    </p:spTree>
    <p:extLst>
      <p:ext uri="{BB962C8B-B14F-4D97-AF65-F5344CB8AC3E}">
        <p14:creationId xmlns:p14="http://schemas.microsoft.com/office/powerpoint/2010/main" val="2835969939"/>
      </p:ext>
    </p:extLst>
  </p:cSld>
  <p:clrMapOvr>
    <a:masterClrMapping/>
  </p:clrMapOvr>
  <p:transition/>
  <p:timing/>
</p:sld>
</file>

<file path=ppt/slides/slide5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err="1" smtClean="0"/>
              <a:t>Основна теорема безпеки моделі Белла-ЛаПадули:</a:t>
            </a:r>
            <a:endParaRPr lang="uk-UA"/>
          </a:p>
        </p:txBody>
      </p:sp>
      <p:pic>
        <p:nvPicPr>
          <p:cNvPr id="4" name="Объект 3"/>
          <p:cNvPicPr>
            <a:picLocks noGrp="1" noChangeAspect="1"/>
          </p:cNvPicPr>
          <p:nvPr>
            <p:ph idx="1"/>
          </p:nvPr>
        </p:nvPicPr>
        <p:blipFill>
          <a:blip r:embed="rId3"/>
          <a:stretch>
            <a:fillRect/>
          </a:stretch>
        </p:blipFill>
        <p:spPr>
          <a:xfrm>
            <a:off x="3903749" y="3366837"/>
            <a:ext cx="5072218" cy="2081985"/>
          </a:xfrm>
          <a:prstGeom prst="rect">
            <a:avLst/>
          </a:prstGeom>
        </p:spPr>
      </p:pic>
      <p:sp>
        <p:nvSpPr>
          <p:cNvPr id="5" name="TextBox 4"/>
          <p:cNvSpPr txBox="1"/>
          <p:nvPr/>
        </p:nvSpPr>
        <p:spPr>
          <a:xfrm>
            <a:off x="2693095" y="3982690"/>
            <a:ext cx="713016" cy="369332"/>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uk-UA" smtClean="0"/>
              <a:t>Якщо</a:t>
            </a:r>
            <a:endParaRPr lang="uk-UA"/>
          </a:p>
        </p:txBody>
      </p:sp>
      <p:sp>
        <p:nvSpPr>
          <p:cNvPr id="9" name="TextBox 8"/>
          <p:cNvSpPr txBox="1"/>
          <p:nvPr/>
        </p:nvSpPr>
        <p:spPr>
          <a:xfrm>
            <a:off x="985381" y="1775572"/>
            <a:ext cx="10221238" cy="1200329"/>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ru-RU" smtClean="0"/>
              <a:t>Система </a:t>
            </a:r>
            <a:r>
              <a:rPr lang="ru-RU" b="1" smtClean="0"/>
              <a:t>Σ</a:t>
            </a:r>
            <a:r>
              <a:rPr lang="ru-RU" smtClean="0"/>
              <a:t>(</a:t>
            </a:r>
            <a:r>
              <a:rPr lang="ru-RU" b="1" i="1" smtClean="0"/>
              <a:t>v</a:t>
            </a:r>
            <a:r>
              <a:rPr lang="ru-RU" baseline="-25000" smtClean="0"/>
              <a:t>0</a:t>
            </a:r>
            <a:r>
              <a:rPr lang="ru-RU" smtClean="0"/>
              <a:t> ,</a:t>
            </a:r>
            <a:r>
              <a:rPr lang="ru-RU" b="1" smtClean="0"/>
              <a:t>Q</a:t>
            </a:r>
            <a:r>
              <a:rPr lang="ru-RU" smtClean="0"/>
              <a:t>, </a:t>
            </a:r>
            <a:r>
              <a:rPr lang="en-US" b="1" i="1" smtClean="0"/>
              <a:t>T</a:t>
            </a:r>
            <a:r>
              <a:rPr lang="ru-RU" smtClean="0"/>
              <a:t>) </a:t>
            </a:r>
            <a:r>
              <a:rPr lang="en-US" smtClean="0"/>
              <a:t> </a:t>
            </a:r>
            <a:r>
              <a:rPr lang="ru-RU" err="1" smtClean="0"/>
              <a:t>безпечна тоді і тільки тоді, коли: </a:t>
            </a:r>
            <a:endParaRPr lang="en-US" smtClean="0"/>
          </a:p>
          <a:p>
            <a:pPr marL="342900" indent="-342900" algn="just">
              <a:buAutoNum type="arabicPeriod"/>
            </a:pPr>
            <a:r>
              <a:rPr lang="ru-RU" err="1" smtClean="0"/>
              <a:t>початковий стан</a:t>
            </a:r>
            <a:r>
              <a:rPr lang="en-US" smtClean="0"/>
              <a:t> </a:t>
            </a:r>
            <a:r>
              <a:rPr lang="ru-RU" b="1" i="1" smtClean="0"/>
              <a:t>v</a:t>
            </a:r>
            <a:r>
              <a:rPr lang="ru-RU" baseline="-25000" smtClean="0"/>
              <a:t>0</a:t>
            </a:r>
            <a:r>
              <a:rPr lang="ru-RU" smtClean="0"/>
              <a:t> = (</a:t>
            </a:r>
            <a:r>
              <a:rPr lang="en-US" smtClean="0"/>
              <a:t>F</a:t>
            </a:r>
            <a:r>
              <a:rPr lang="ru-RU" baseline="-25000" smtClean="0"/>
              <a:t>0</a:t>
            </a:r>
            <a:r>
              <a:rPr lang="en-US" smtClean="0"/>
              <a:t>,M</a:t>
            </a:r>
            <a:r>
              <a:rPr lang="ru-RU" baseline="-25000" smtClean="0"/>
              <a:t>0</a:t>
            </a:r>
            <a:r>
              <a:rPr lang="en-US" b="1" smtClean="0"/>
              <a:t> </a:t>
            </a:r>
            <a:r>
              <a:rPr lang="en-US" smtClean="0"/>
              <a:t>)</a:t>
            </a:r>
            <a:r>
              <a:rPr lang="ru-RU" baseline="-25000" smtClean="0"/>
              <a:t> </a:t>
            </a:r>
            <a:r>
              <a:rPr lang="ru-RU" err="1" smtClean="0"/>
              <a:t>безпечн</a:t>
            </a:r>
            <a:r>
              <a:rPr lang="uk-UA" err="1" smtClean="0"/>
              <a:t>ий</a:t>
            </a:r>
            <a:endParaRPr lang="en-US" smtClean="0"/>
          </a:p>
          <a:p>
            <a:pPr marL="342900" indent="-342900" algn="just">
              <a:buAutoNum type="arabicPeriod"/>
            </a:pPr>
            <a:r>
              <a:rPr lang="ru-RU" smtClean="0"/>
              <a:t>для будь-якого стану </a:t>
            </a:r>
            <a:r>
              <a:rPr lang="en-US" b="1" i="1" smtClean="0"/>
              <a:t>v</a:t>
            </a:r>
            <a:r>
              <a:rPr lang="en-US" smtClean="0"/>
              <a:t>, </a:t>
            </a:r>
            <a:r>
              <a:rPr lang="ru-RU" err="1" smtClean="0"/>
              <a:t>досяжного шляхом застосування скінченної послідовності запитів з </a:t>
            </a:r>
            <a:r>
              <a:rPr lang="en-US" b="1" smtClean="0"/>
              <a:t>Q</a:t>
            </a:r>
            <a:r>
              <a:rPr lang="en-US" smtClean="0"/>
              <a:t> </a:t>
            </a:r>
            <a:r>
              <a:rPr lang="ru-RU" smtClean="0"/>
              <a:t>таких, що </a:t>
            </a:r>
            <a:r>
              <a:rPr lang="en-US" b="1" smtClean="0"/>
              <a:t>T(v, r)=v</a:t>
            </a:r>
            <a:r>
              <a:rPr lang="ru-RU" b="1" smtClean="0"/>
              <a:t>*</a:t>
            </a:r>
            <a:r>
              <a:rPr lang="en-US" b="1" smtClean="0"/>
              <a:t>=(</a:t>
            </a:r>
            <a:r>
              <a:rPr lang="ru-RU" b="1" smtClean="0"/>
              <a:t>F*</a:t>
            </a:r>
            <a:r>
              <a:rPr lang="en-US" b="1" smtClean="0"/>
              <a:t>,M</a:t>
            </a:r>
            <a:r>
              <a:rPr lang="ru-RU" b="1" smtClean="0"/>
              <a:t>*</a:t>
            </a:r>
            <a:r>
              <a:rPr lang="en-US" b="1" smtClean="0"/>
              <a:t>), v=(</a:t>
            </a:r>
            <a:r>
              <a:rPr lang="ru-RU" b="1" smtClean="0"/>
              <a:t>F</a:t>
            </a:r>
            <a:r>
              <a:rPr lang="en-US" b="1" smtClean="0"/>
              <a:t>,M)</a:t>
            </a:r>
            <a:r>
              <a:rPr lang="uk-UA" b="1" smtClean="0"/>
              <a:t>, і </a:t>
            </a:r>
            <a:r>
              <a:rPr lang="ru-RU" smtClean="0"/>
              <a:t>для кожного </a:t>
            </a:r>
            <a:r>
              <a:rPr lang="en-US" b="1" smtClean="0"/>
              <a:t>s</a:t>
            </a:r>
            <a:r>
              <a:rPr lang="en-US" smtClean="0"/>
              <a:t> </a:t>
            </a:r>
            <a:r>
              <a:rPr lang="uk-UA" smtClean="0"/>
              <a:t>і </a:t>
            </a:r>
            <a:r>
              <a:rPr lang="en-US" b="1" smtClean="0"/>
              <a:t>o </a:t>
            </a:r>
            <a:r>
              <a:rPr lang="uk-UA" smtClean="0"/>
              <a:t>системи</a:t>
            </a:r>
            <a:r>
              <a:rPr lang="ru-RU" smtClean="0"/>
              <a:t> виконуються наступні умови:</a:t>
            </a:r>
            <a:endParaRPr lang="uk-UA"/>
          </a:p>
        </p:txBody>
      </p:sp>
      <p:pic>
        <p:nvPicPr>
          <p:cNvPr id="12" name="Рисунок 11"/>
          <p:cNvPicPr>
            <a:picLocks noChangeAspect="1"/>
          </p:cNvPicPr>
          <p:nvPr/>
        </p:nvPicPr>
        <p:blipFill>
          <a:blip r:embed="rId4"/>
          <a:stretch>
            <a:fillRect/>
          </a:stretch>
        </p:blipFill>
        <p:spPr>
          <a:xfrm>
            <a:off x="473770" y="6390316"/>
            <a:ext cx="4438650" cy="352425"/>
          </a:xfrm>
          <a:prstGeom prst="rect">
            <a:avLst/>
          </a:prstGeom>
        </p:spPr>
      </p:pic>
    </p:spTree>
    <p:extLst>
      <p:ext uri="{BB962C8B-B14F-4D97-AF65-F5344CB8AC3E}">
        <p14:creationId xmlns:p14="http://schemas.microsoft.com/office/powerpoint/2010/main" val="2607097744"/>
      </p:ext>
    </p:extLst>
  </p:cSld>
  <p:clrMapOvr>
    <a:masterClrMapping/>
  </p:clrMapOvr>
  <p:transition/>
  <p:timing/>
</p:sld>
</file>

<file path=ppt/slides/slide5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Недоліки основної теореми безпеки Белла-ЛаПадули</a:t>
            </a:r>
            <a:endParaRPr lang="uk-UA"/>
          </a:p>
        </p:txBody>
      </p:sp>
      <p:sp>
        <p:nvSpPr>
          <p:cNvPr id="3" name="Объект 2"/>
          <p:cNvSpPr>
            <a:spLocks noGrp="1"/>
          </p:cNvSpPr>
          <p:nvPr>
            <p:ph idx="1"/>
          </p:nvPr>
        </p:nvSpPr>
        <p:spPr/>
        <p:txBody>
          <a:bodyPr>
            <a:normAutofit fontScale="77500" lnSpcReduction="20000"/>
          </a:bodyPr>
          <a:lstStyle/>
          <a:p>
            <a:r>
              <a:rPr lang="uk-UA"/>
              <a:t>Д</a:t>
            </a:r>
            <a:r>
              <a:rPr lang="uk-UA" smtClean="0"/>
              <a:t>ана теорема є надмірною по відношенню до визначення безпечного стану, тому що обмеження, що накладаються теоремою на функцію переходу, збігаються з критеріями безпеки стану</a:t>
            </a:r>
            <a:endParaRPr lang="en-US" smtClean="0"/>
          </a:p>
          <a:p>
            <a:r>
              <a:rPr lang="uk-UA" smtClean="0"/>
              <a:t>З теореми випливає тільки те, що стани досяжні з безпечного стану при певних обмеженнях, будуть в певному сенсі безпечними, але при цьому не гарантується, що </a:t>
            </a:r>
            <a:r>
              <a:rPr lang="uk-UA" i="1" smtClean="0"/>
              <a:t>процес</a:t>
            </a:r>
            <a:r>
              <a:rPr lang="uk-UA" smtClean="0"/>
              <a:t> </a:t>
            </a:r>
            <a:r>
              <a:rPr lang="uk-UA" i="1" smtClean="0"/>
              <a:t>здійснення переходу буде безпечним</a:t>
            </a:r>
            <a:r>
              <a:rPr lang="uk-UA" smtClean="0"/>
              <a:t>.</a:t>
            </a:r>
          </a:p>
          <a:p>
            <a:r>
              <a:rPr lang="uk-UA" smtClean="0"/>
              <a:t>Таким чином, можна знайти таку систему (</a:t>
            </a:r>
            <a:r>
              <a:rPr lang="en-US" smtClean="0"/>
              <a:t>Z-</a:t>
            </a:r>
            <a:r>
              <a:rPr lang="uk-UA" smtClean="0"/>
              <a:t>систему), в якій при спробі низькорівневого суб'єкта прочитати інформацію з високорівневого об'єкта буде відбуватися зниження рівня об'єкта до рівня суб'єкта, і здійснюватися читання. Функція переходу </a:t>
            </a:r>
            <a:r>
              <a:rPr lang="en-US" smtClean="0"/>
              <a:t>Z-</a:t>
            </a:r>
            <a:r>
              <a:rPr lang="uk-UA" smtClean="0"/>
              <a:t>системи задовольняє обмеженням основної теореми безпеки в сенсі критерію Белла-ЛаПадули, але будь-який користувач системи зможе прочитати будь-який файл, що є несумісним з безпекою в звичайному розумінні.</a:t>
            </a:r>
          </a:p>
          <a:p>
            <a:r>
              <a:rPr lang="uk-UA" smtClean="0"/>
              <a:t>Для гарантування безпеки під час переходу між станами необхідно регламентувати зміни рівнів безпеки під час переходу від стану до стану за допомогою додаткових правил.</a:t>
            </a:r>
            <a:endParaRPr lang="uk-UA"/>
          </a:p>
        </p:txBody>
      </p:sp>
    </p:spTree>
    <p:extLst>
      <p:ext uri="{BB962C8B-B14F-4D97-AF65-F5344CB8AC3E}">
        <p14:creationId xmlns:p14="http://schemas.microsoft.com/office/powerpoint/2010/main" val="336859954"/>
      </p:ext>
    </p:extLst>
  </p:cSld>
  <p:clrMapOvr>
    <a:masterClrMapping/>
  </p:clrMapOvr>
  <p:transition/>
  <p:timing/>
</p:sld>
</file>

<file path=ppt/slides/slide5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Рольова модель</a:t>
            </a:r>
            <a:endParaRPr lang="uk-UA"/>
          </a:p>
        </p:txBody>
      </p:sp>
      <p:sp>
        <p:nvSpPr>
          <p:cNvPr id="3" name="Объект 2"/>
          <p:cNvSpPr>
            <a:spLocks noGrp="1"/>
          </p:cNvSpPr>
          <p:nvPr>
            <p:ph idx="1"/>
          </p:nvPr>
        </p:nvSpPr>
        <p:spPr>
          <a:xfrm>
            <a:off x="5874706" y="1825625"/>
            <a:ext cx="5874708" cy="4351338"/>
          </a:xfrm>
        </p:spPr>
        <p:txBody>
          <a:bodyPr>
            <a:normAutofit fontScale="92500"/>
          </a:bodyPr>
          <a:lstStyle/>
          <a:p>
            <a:pPr marL="0" indent="0">
              <a:buNone/>
            </a:pPr>
            <a:r>
              <a:rPr lang="uk-UA" smtClean="0"/>
              <a:t>Основна ідея реалізується в даній моделі підходу полягає в тому, що поняття«суб'єкт» замінюється двома новими поняттями:</a:t>
            </a:r>
          </a:p>
          <a:p>
            <a:r>
              <a:rPr lang="uk-UA" smtClean="0"/>
              <a:t> користувач - людина, що працює в системі;</a:t>
            </a:r>
          </a:p>
          <a:p>
            <a:r>
              <a:rPr lang="uk-UA" smtClean="0"/>
              <a:t>роль - активно діюча в системі абстрактна сутність, з якою пов'язаний обмежений і логічно несуперечливий набір повноважень, необхідних для здійснення тих чи інших дій в системі.</a:t>
            </a:r>
            <a:endParaRPr lang="uk-UA"/>
          </a:p>
        </p:txBody>
      </p:sp>
      <p:pic>
        <p:nvPicPr>
          <p:cNvPr id="2050" name="Picture 2" descr="https://media-temporary.preziusercontent.com/frames-public/7/a/3/d/b/3bf1e0549b69f0dede8b9b9cc4c768.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5989" y="1574430"/>
            <a:ext cx="5195888" cy="5195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748131"/>
      </p:ext>
    </p:extLst>
  </p:cSld>
  <p:clrMapOvr>
    <a:masterClrMapping/>
  </p:clrMapOvr>
  <p:transition/>
  <p:timing/>
</p:sld>
</file>

<file path=ppt/slides/slide5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endParaRPr lang="ru-RU"/>
          </a:p>
        </p:txBody>
      </p:sp>
      <p:sp>
        <p:nvSpPr>
          <p:cNvPr id="4" name="Объект 2"/>
          <p:cNvSpPr txBox="1"/>
          <p:nvPr/>
        </p:nvSpPr>
        <p:spPr>
          <a:xfrm>
            <a:off x="995466" y="2135667"/>
            <a:ext cx="8761413" cy="3416300"/>
          </a:xfrm>
          <a:prstGeom prst="rect">
            <a:avLst/>
          </a:prstGeom>
        </p:spPr>
        <p:txBody>
          <a:bodyPr vert="horz" lIns="91440" tIns="45720" rIns="91440" bIns="45720" rtlCol="0">
            <a:normAutofit fontScale="70000" lnSpcReduction="20000"/>
          </a:bodyPr>
          <a:lstStyle>
            <a:defPPr>
              <a:defRPr lang="ru-RU"/>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just"/>
            <a:r>
              <a:rPr lang="ru-RU" b="1" smtClean="0"/>
              <a:t>Керування доступом на основі ролей</a:t>
            </a:r>
            <a:r>
              <a:rPr lang="ru-RU" smtClean="0"/>
              <a:t> (</a:t>
            </a:r>
            <a:r>
              <a:rPr lang="ru-RU" smtClean="0">
                <a:hlinkClick r:id="rId2" tooltip="Англійська мова"/>
              </a:rPr>
              <a:t>англ.</a:t>
            </a:r>
            <a:r>
              <a:rPr lang="ru-RU" smtClean="0"/>
              <a:t> </a:t>
            </a:r>
            <a:r>
              <a:rPr lang="en-US" i="1" smtClean="0"/>
              <a:t>Role Based Access Control</a:t>
            </a:r>
            <a:r>
              <a:rPr lang="en-US" smtClean="0"/>
              <a:t>, </a:t>
            </a:r>
            <a:r>
              <a:rPr lang="en-US" b="1" smtClean="0"/>
              <a:t>RBAC</a:t>
            </a:r>
            <a:r>
              <a:rPr lang="en-US" smtClean="0"/>
              <a:t>) — </a:t>
            </a:r>
            <a:r>
              <a:rPr lang="ru-RU" err="1" smtClean="0"/>
              <a:t>розвиток політики </a:t>
            </a:r>
            <a:r>
              <a:rPr lang="ru-RU" err="1" smtClean="0">
                <a:hlinkClick r:id="rId3" tooltip="Вибіркове керування доступом"/>
              </a:rPr>
              <a:t>вибіркового керування доступом</a:t>
            </a:r>
            <a:r>
              <a:rPr lang="ru-RU" smtClean="0"/>
              <a:t>, при якому права доступу суб'єктів системи на об'єкти групуються з урахуванням специфіки їх застосування, утворюючи ролі</a:t>
            </a:r>
            <a:r>
              <a:rPr lang="ru-RU" baseline="30000" smtClean="0">
                <a:hlinkClick r:id="rId4"/>
              </a:rPr>
              <a:t>[1]</a:t>
            </a:r>
            <a:r>
              <a:rPr lang="ru-RU" baseline="30000" smtClean="0">
                <a:hlinkClick r:id="rId5"/>
              </a:rPr>
              <a:t>[2]</a:t>
            </a:r>
            <a:r>
              <a:rPr lang="ru-RU" smtClean="0"/>
              <a:t>.</a:t>
            </a:r>
          </a:p>
          <a:p>
            <a:pPr algn="just"/>
            <a:r>
              <a:rPr lang="ru-RU" err="1" smtClean="0"/>
              <a:t>Формування ролей покликане визначити чіткі і зрозумілі для </a:t>
            </a:r>
            <a:r>
              <a:rPr lang="ru-RU" err="1" smtClean="0">
                <a:hlinkClick r:id="rId6" tooltip="Користувач (інформатика)"/>
              </a:rPr>
              <a:t>користувачів</a:t>
            </a:r>
            <a:r>
              <a:rPr lang="ru-RU" smtClean="0"/>
              <a:t> комп'ютерної системи правила розмежування доступу. Рольове розмежування доступу дозволяє реалізувати гнучкі та динамічно змінні в процесі функціонування комп'ютерної системи правила розмежування доступу.</a:t>
            </a:r>
          </a:p>
          <a:p>
            <a:pPr algn="just"/>
            <a:r>
              <a:rPr lang="ru-RU" err="1" smtClean="0"/>
              <a:t>Таке розмежування доступу є складовою багатьох сучасних комп'ютерних систем. Як правило, даний підхід застосовується в системах захисту СУБД, а окремі елементи реалізуються в мережевих </a:t>
            </a:r>
            <a:r>
              <a:rPr lang="ru-RU" err="1" smtClean="0">
                <a:hlinkClick r:id="rId7" tooltip="Операційна система"/>
              </a:rPr>
              <a:t>операційних системах</a:t>
            </a:r>
            <a:r>
              <a:rPr lang="ru-RU" smtClean="0"/>
              <a:t>. Рольовий підхід часто використовується в системах, для користувачів яких чітко визначено коло їх посадових повноважень і обов'язків.</a:t>
            </a:r>
          </a:p>
          <a:p>
            <a:pPr algn="just"/>
            <a:endParaRPr lang="uk-UA"/>
          </a:p>
        </p:txBody>
      </p:sp>
    </p:spTree>
    <p:extLst>
      <p:ext uri="{BB962C8B-B14F-4D97-AF65-F5344CB8AC3E}">
        <p14:creationId xmlns:p14="http://schemas.microsoft.com/office/powerpoint/2010/main" val="2849923404"/>
      </p:ext>
    </p:extLst>
  </p:cSld>
  <p:clrMapOvr>
    <a:masterClrMapping/>
  </p:clrMapOvr>
  <p:transition/>
  <p:timing/>
</p:sld>
</file>

<file path=ppt/slides/slide5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Рольова модель</a:t>
            </a:r>
            <a:endParaRPr lang="uk-UA"/>
          </a:p>
        </p:txBody>
      </p:sp>
      <p:sp>
        <p:nvSpPr>
          <p:cNvPr id="3" name="Объект 2"/>
          <p:cNvSpPr>
            <a:spLocks noGrp="1"/>
          </p:cNvSpPr>
          <p:nvPr>
            <p:ph idx="1"/>
          </p:nvPr>
        </p:nvSpPr>
        <p:spPr/>
        <p:txBody>
          <a:bodyPr/>
          <a:lstStyle/>
          <a:p>
            <a:pPr marL="0" indent="0">
              <a:buNone/>
            </a:pPr>
            <a:r>
              <a:rPr lang="ru-RU" err="1" smtClean="0"/>
              <a:t>Управління доступом при використанні рольової моделі здійснюється наступним чином:</a:t>
            </a:r>
          </a:p>
          <a:p>
            <a:r>
              <a:rPr lang="ru-RU" smtClean="0"/>
              <a:t>1. Для кожної ролі вказується набір повноважень, що представляє собою набір прав доступу до об'єктів системи.</a:t>
            </a:r>
          </a:p>
          <a:p>
            <a:r>
              <a:rPr lang="ru-RU" smtClean="0"/>
              <a:t>2. Кожному користувачеві призначається список доступних йому ролей.</a:t>
            </a:r>
          </a:p>
          <a:p>
            <a:pPr marL="0" indent="0">
              <a:buNone/>
            </a:pPr>
            <a:r>
              <a:rPr lang="ru-RU" smtClean="0"/>
              <a:t>Користувач може бути асоційований з декількома ролями - дана можливість також значно спрощує адміністрування складних корпоративних систем</a:t>
            </a:r>
            <a:endParaRPr lang="uk-UA"/>
          </a:p>
        </p:txBody>
      </p:sp>
    </p:spTree>
    <p:extLst>
      <p:ext uri="{BB962C8B-B14F-4D97-AF65-F5344CB8AC3E}">
        <p14:creationId xmlns:p14="http://schemas.microsoft.com/office/powerpoint/2010/main" val="2765381467"/>
      </p:ext>
    </p:extLst>
  </p:cSld>
  <p:clrMapOvr>
    <a:masterClrMapping/>
  </p:clrMapOvr>
  <p:transition/>
  <p:timing/>
</p:sld>
</file>

<file path=ppt/slides/slide5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838200" y="102078"/>
            <a:ext cx="10515600" cy="1325563"/>
          </a:xfrm>
        </p:spPr>
        <p:txBody>
          <a:bodyPr/>
          <a:lstStyle/>
          <a:p>
            <a:r>
              <a:rPr lang="uk-UA" smtClean="0"/>
              <a:t>Рольова модель. Формальний опис</a:t>
            </a:r>
            <a:endParaRPr lang="uk-UA"/>
          </a:p>
        </p:txBody>
      </p:sp>
      <p:sp>
        <p:nvSpPr>
          <p:cNvPr id="3" name="Объект 2"/>
          <p:cNvSpPr>
            <a:spLocks noGrp="1"/>
          </p:cNvSpPr>
          <p:nvPr>
            <p:ph idx="1"/>
          </p:nvPr>
        </p:nvSpPr>
        <p:spPr>
          <a:xfrm>
            <a:off x="838200" y="1086589"/>
            <a:ext cx="10515600" cy="4825696"/>
          </a:xfrm>
        </p:spPr>
        <p:txBody>
          <a:bodyPr/>
          <a:lstStyle/>
          <a:p>
            <a:r>
              <a:rPr lang="en-US" smtClean="0"/>
              <a:t>U</a:t>
            </a:r>
            <a:r>
              <a:rPr lang="uk-UA" smtClean="0"/>
              <a:t> – множина користувачів</a:t>
            </a:r>
          </a:p>
          <a:p>
            <a:r>
              <a:rPr lang="en-US" smtClean="0"/>
              <a:t>R </a:t>
            </a:r>
            <a:r>
              <a:rPr lang="uk-UA" smtClean="0"/>
              <a:t>– множина ролей</a:t>
            </a:r>
          </a:p>
          <a:p>
            <a:r>
              <a:rPr lang="en-US" smtClean="0"/>
              <a:t>P </a:t>
            </a:r>
            <a:r>
              <a:rPr lang="uk-UA" smtClean="0"/>
              <a:t>- множина повноважень на</a:t>
            </a:r>
            <a:r>
              <a:rPr lang="ru-RU" smtClean="0"/>
              <a:t> доступ до об’єктів (реалізація, наприклад, матриця доступу);</a:t>
            </a:r>
          </a:p>
          <a:p>
            <a:r>
              <a:rPr lang="ru-RU" smtClean="0"/>
              <a:t>S – множина сеансів работи користувача з системой</a:t>
            </a:r>
          </a:p>
        </p:txBody>
      </p:sp>
      <p:pic>
        <p:nvPicPr>
          <p:cNvPr id="4" name="Рисунок 3"/>
          <p:cNvPicPr>
            <a:picLocks noChangeAspect="1"/>
          </p:cNvPicPr>
          <p:nvPr/>
        </p:nvPicPr>
        <p:blipFill>
          <a:blip r:embed="rId2"/>
          <a:stretch>
            <a:fillRect/>
          </a:stretch>
        </p:blipFill>
        <p:spPr>
          <a:xfrm>
            <a:off x="2705622" y="3775537"/>
            <a:ext cx="5793418" cy="2808260"/>
          </a:xfrm>
          <a:prstGeom prst="rect">
            <a:avLst/>
          </a:prstGeom>
        </p:spPr>
      </p:pic>
    </p:spTree>
    <p:extLst>
      <p:ext uri="{BB962C8B-B14F-4D97-AF65-F5344CB8AC3E}">
        <p14:creationId xmlns:p14="http://schemas.microsoft.com/office/powerpoint/2010/main" val="1353245780"/>
      </p:ext>
    </p:extLst>
  </p:cSld>
  <p:clrMapOvr>
    <a:masterClrMapping/>
  </p:clrMapOvr>
  <p:transition/>
  <p:timing/>
</p:sld>
</file>

<file path=ppt/slides/slide5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838200" y="102078"/>
            <a:ext cx="10515600" cy="1325563"/>
          </a:xfrm>
        </p:spPr>
        <p:txBody>
          <a:bodyPr/>
          <a:lstStyle/>
          <a:p>
            <a:r>
              <a:rPr lang="uk-UA" smtClean="0"/>
              <a:t>Рольова модель. Формальний опис</a:t>
            </a:r>
            <a:endParaRPr lang="uk-UA"/>
          </a:p>
        </p:txBody>
      </p:sp>
      <p:sp>
        <p:nvSpPr>
          <p:cNvPr id="3" name="Объект 2"/>
          <p:cNvSpPr>
            <a:spLocks noGrp="1"/>
          </p:cNvSpPr>
          <p:nvPr>
            <p:ph idx="1"/>
          </p:nvPr>
        </p:nvSpPr>
        <p:spPr>
          <a:xfrm>
            <a:off x="838200" y="1086589"/>
            <a:ext cx="10515600" cy="4825696"/>
          </a:xfrm>
        </p:spPr>
        <p:txBody>
          <a:bodyPr>
            <a:normAutofit fontScale="92500" lnSpcReduction="20000"/>
          </a:bodyPr>
          <a:lstStyle/>
          <a:p>
            <a:pPr marL="0" indent="0" algn="just">
              <a:buNone/>
            </a:pPr>
            <a:r>
              <a:rPr lang="ru-RU" smtClean="0"/>
              <a:t>Керування доступом реалізується з допомогою відображень:</a:t>
            </a:r>
          </a:p>
          <a:p>
            <a:pPr marL="0" indent="0" algn="just">
              <a:buNone/>
            </a:pPr>
            <a:r>
              <a:rPr lang="ru-RU" smtClean="0"/>
              <a:t>PA ⊆ P × R -  відображення множини повноважень на множину ролей, що задає для кожної ролі встановлений набір повноважень</a:t>
            </a:r>
            <a:endParaRPr lang="ru-RU" smtClean="0"/>
          </a:p>
          <a:p>
            <a:pPr marL="0" indent="0" algn="just">
              <a:buNone/>
            </a:pPr>
            <a:r>
              <a:rPr lang="en-US" smtClean="0"/>
              <a:t>UA ⊆ U × R – </a:t>
            </a:r>
            <a:r>
              <a:rPr lang="ru-RU" err="1" smtClean="0"/>
              <a:t>відображення користувачів на множину ролей, які визначають набір ролей доступних користувачу</a:t>
            </a:r>
            <a:endParaRPr lang="ru-RU" smtClean="0"/>
          </a:p>
          <a:p>
            <a:pPr marL="0" indent="0" algn="just">
              <a:buNone/>
            </a:pPr>
            <a:r>
              <a:rPr lang="en-US" smtClean="0"/>
              <a:t>user : S →</a:t>
            </a:r>
            <a:r>
              <a:rPr lang="uk-UA" smtClean="0"/>
              <a:t> </a:t>
            </a:r>
            <a:r>
              <a:rPr lang="en-US" smtClean="0"/>
              <a:t>U - </a:t>
            </a:r>
            <a:r>
              <a:rPr lang="ru-RU" err="1" smtClean="0"/>
              <a:t>функція, яка визначає для сеансу </a:t>
            </a:r>
            <a:r>
              <a:rPr lang="en-US" smtClean="0"/>
              <a:t>s ∈ S </a:t>
            </a:r>
            <a:r>
              <a:rPr lang="ru-RU" smtClean="0"/>
              <a:t>поточного користувача </a:t>
            </a:r>
            <a:r>
              <a:rPr lang="en-US" smtClean="0"/>
              <a:t>u ∈U, </a:t>
            </a:r>
            <a:r>
              <a:rPr lang="uk-UA" smtClean="0"/>
              <a:t>тобто</a:t>
            </a:r>
            <a:r>
              <a:rPr lang="en-US" smtClean="0"/>
              <a:t> u </a:t>
            </a:r>
            <a:r>
              <a:rPr lang="uk-UA" smtClean="0"/>
              <a:t>= </a:t>
            </a:r>
            <a:r>
              <a:rPr lang="en-US" smtClean="0"/>
              <a:t>user(s)</a:t>
            </a:r>
            <a:endParaRPr lang="uk-UA" smtClean="0"/>
          </a:p>
          <a:p>
            <a:pPr marL="0" indent="0" algn="just">
              <a:buNone/>
            </a:pPr>
            <a:r>
              <a:rPr lang="en-US" smtClean="0"/>
              <a:t>roles : S →{R} - </a:t>
            </a:r>
            <a:r>
              <a:rPr lang="ru-RU" err="1" smtClean="0"/>
              <a:t>функція, яка для сеанса </a:t>
            </a:r>
            <a:r>
              <a:rPr lang="en-US" smtClean="0"/>
              <a:t>s ∈ S</a:t>
            </a:r>
            <a:r>
              <a:rPr lang="uk-UA" smtClean="0"/>
              <a:t> визначає</a:t>
            </a:r>
            <a:r>
              <a:rPr lang="en-US" smtClean="0"/>
              <a:t> </a:t>
            </a:r>
            <a:r>
              <a:rPr lang="ru-RU" err="1" smtClean="0"/>
              <a:t>набір ролей із множини </a:t>
            </a:r>
            <a:r>
              <a:rPr lang="en-US" smtClean="0"/>
              <a:t>R, </a:t>
            </a:r>
            <a:r>
              <a:rPr lang="ru-RU" err="1" smtClean="0"/>
              <a:t>доступних в даному сеансі</a:t>
            </a:r>
            <a:endParaRPr lang="ru-RU"/>
          </a:p>
          <a:p>
            <a:pPr marL="0" indent="0" algn="just">
              <a:buNone/>
            </a:pPr>
            <a:endParaRPr lang="ru-RU" smtClean="0"/>
          </a:p>
          <a:p>
            <a:pPr marL="0" indent="0" algn="just">
              <a:buNone/>
            </a:pPr>
            <a:r>
              <a:rPr lang="en-US" smtClean="0"/>
              <a:t>permissions : S →{P} - </a:t>
            </a:r>
            <a:r>
              <a:rPr lang="ru-RU" err="1" smtClean="0"/>
              <a:t>функція, яка для сеанса </a:t>
            </a:r>
            <a:r>
              <a:rPr lang="en-US" smtClean="0"/>
              <a:t>s ∈ S</a:t>
            </a:r>
            <a:r>
              <a:rPr lang="uk-UA" smtClean="0"/>
              <a:t> задає</a:t>
            </a:r>
            <a:r>
              <a:rPr lang="en-US" smtClean="0"/>
              <a:t> </a:t>
            </a:r>
            <a:r>
              <a:rPr lang="ru-RU" err="1" smtClean="0"/>
              <a:t>набір доступних в ній  повноважень(множина повновпжень всіх ролей, які доступні в даному сеансі): </a:t>
            </a:r>
          </a:p>
        </p:txBody>
      </p:sp>
      <p:pic>
        <p:nvPicPr>
          <p:cNvPr id="4" name="Рисунок 3"/>
          <p:cNvPicPr>
            <a:picLocks noChangeAspect="1"/>
          </p:cNvPicPr>
          <p:nvPr/>
        </p:nvPicPr>
        <p:blipFill>
          <a:blip r:embed="rId2"/>
          <a:stretch>
            <a:fillRect/>
          </a:stretch>
        </p:blipFill>
        <p:spPr>
          <a:xfrm>
            <a:off x="4173059" y="4214812"/>
            <a:ext cx="3284446" cy="332135"/>
          </a:xfrm>
          <a:prstGeom prst="rect">
            <a:avLst/>
          </a:prstGeom>
        </p:spPr>
      </p:pic>
      <p:pic>
        <p:nvPicPr>
          <p:cNvPr id="5" name="Рисунок 4"/>
          <p:cNvPicPr>
            <a:picLocks noChangeAspect="1"/>
          </p:cNvPicPr>
          <p:nvPr/>
        </p:nvPicPr>
        <p:blipFill>
          <a:blip r:embed="rId3"/>
          <a:stretch>
            <a:fillRect/>
          </a:stretch>
        </p:blipFill>
        <p:spPr>
          <a:xfrm>
            <a:off x="4079440" y="5544757"/>
            <a:ext cx="4587290" cy="618048"/>
          </a:xfrm>
          <a:prstGeom prst="rect">
            <a:avLst/>
          </a:prstGeom>
        </p:spPr>
      </p:pic>
    </p:spTree>
    <p:extLst>
      <p:ext uri="{BB962C8B-B14F-4D97-AF65-F5344CB8AC3E}">
        <p14:creationId xmlns:p14="http://schemas.microsoft.com/office/powerpoint/2010/main" val="614068757"/>
      </p:ext>
    </p:extLst>
  </p:cSld>
  <p:clrMapOvr>
    <a:masterClrMapping/>
  </p:clrMapOvr>
  <p:transition/>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a:t>1. Основні поняття безпеки</a:t>
            </a:r>
          </a:p>
        </p:txBody>
      </p:sp>
      <p:sp>
        <p:nvSpPr>
          <p:cNvPr id="3" name="Объект 2"/>
          <p:cNvSpPr>
            <a:spLocks noGrp="1"/>
          </p:cNvSpPr>
          <p:nvPr>
            <p:ph idx="1"/>
          </p:nvPr>
        </p:nvSpPr>
        <p:spPr>
          <a:xfrm>
            <a:off x="677333" y="2524476"/>
            <a:ext cx="10769600" cy="3503791"/>
          </a:xfrm>
        </p:spPr>
        <p:txBody>
          <a:bodyPr>
            <a:noAutofit/>
          </a:bodyPr>
          <a:lstStyle/>
          <a:p>
            <a:pPr marL="0" indent="0">
              <a:buNone/>
            </a:pPr>
            <a:r>
              <a:rPr lang="ru-RU" sz="1600"/>
              <a:t>Підхід </a:t>
            </a:r>
            <a:r>
              <a:rPr lang="ru-RU" sz="1600" i="1"/>
              <a:t>до проблем інформаційної безпеки </a:t>
            </a:r>
            <a:r>
              <a:rPr lang="ru-RU" sz="1600"/>
              <a:t>необхідно починати з виявлення </a:t>
            </a:r>
            <a:r>
              <a:rPr lang="ru-RU" sz="1600" smtClean="0"/>
              <a:t> сторін, </a:t>
            </a:r>
            <a:r>
              <a:rPr lang="ru-RU" sz="1600"/>
              <a:t>зацікавлених у забезпеченні:</a:t>
            </a:r>
            <a:endParaRPr lang="ru-RU" sz="1600" smtClean="0"/>
          </a:p>
          <a:p>
            <a:r>
              <a:rPr lang="ru-RU" sz="1400" smtClean="0"/>
              <a:t>своєчасного </a:t>
            </a:r>
            <a:r>
              <a:rPr lang="ru-RU" sz="1400"/>
              <a:t>доступу (за прийнятний час) до необхідної інформації; </a:t>
            </a:r>
          </a:p>
          <a:p>
            <a:r>
              <a:rPr lang="ru-RU" sz="1400"/>
              <a:t>конфіденційності певної частини інформації; </a:t>
            </a:r>
          </a:p>
          <a:p>
            <a:r>
              <a:rPr lang="ru-RU" sz="1400"/>
              <a:t>достовірності (повноти, точності, адекватності, цілісності) інформації; </a:t>
            </a:r>
          </a:p>
          <a:p>
            <a:r>
              <a:rPr lang="ru-RU" sz="1400"/>
              <a:t>захисту від нав'язування їм неправдивої (недостовірної, перекрученої) інформації (тобто від дезінформації);</a:t>
            </a:r>
          </a:p>
          <a:p>
            <a:r>
              <a:rPr lang="ru-RU" sz="1400"/>
              <a:t>захисту частини інформації від незаконного її тиражування (захисту авторських прав, прав власника інформації тощо);</a:t>
            </a:r>
          </a:p>
          <a:p>
            <a:r>
              <a:rPr lang="ru-RU" sz="1400"/>
              <a:t>розмежування відповідальності за порушення законних прав (інтересів) інших суб'єктів інформаційних відносин і встановлених правил поводження з інформацією; </a:t>
            </a:r>
          </a:p>
          <a:p>
            <a:r>
              <a:rPr lang="ru-RU" sz="1400"/>
              <a:t>можливості здійснення безперервного контролю і управління процесами обробки і передачі інформації</a:t>
            </a:r>
            <a:endParaRPr lang="uk-UA" sz="1400"/>
          </a:p>
        </p:txBody>
      </p:sp>
    </p:spTree>
    <p:extLst>
      <p:ext uri="{BB962C8B-B14F-4D97-AF65-F5344CB8AC3E}">
        <p14:creationId xmlns:p14="http://schemas.microsoft.com/office/powerpoint/2010/main" val="869122298"/>
      </p:ext>
    </p:extLst>
  </p:cSld>
  <p:clrMapOvr>
    <a:masterClrMapping/>
  </p:clrMapOvr>
  <p:transition/>
  <p:timing/>
</p:sld>
</file>

<file path=ppt/slides/slide6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Объект 2"/>
          <p:cNvSpPr>
            <a:spLocks noGrp="1"/>
          </p:cNvSpPr>
          <p:nvPr>
            <p:ph idx="1"/>
          </p:nvPr>
        </p:nvSpPr>
        <p:spPr>
          <a:xfrm>
            <a:off x="838200" y="1825625"/>
            <a:ext cx="9708715" cy="2445750"/>
          </a:xfrm>
        </p:spPr>
        <p:txBody>
          <a:bodyPr/>
          <a:lstStyle/>
          <a:p>
            <a:pPr algn="just"/>
            <a:r>
              <a:rPr lang="uk-UA" smtClean="0"/>
              <a:t>Критерій безпеки системи при використанні рольової моделі: система вважається безпечною, якщо будь-який користувач в системі, що працює в сеансі </a:t>
            </a:r>
            <a:r>
              <a:rPr lang="en-US" smtClean="0"/>
              <a:t>s ∈ S, </a:t>
            </a:r>
            <a:r>
              <a:rPr lang="uk-UA" smtClean="0"/>
              <a:t>може здійснювати дії, що вимагають повноважень </a:t>
            </a:r>
            <a:r>
              <a:rPr lang="en-US" smtClean="0"/>
              <a:t>p ∈ P, </a:t>
            </a:r>
            <a:r>
              <a:rPr lang="uk-UA" smtClean="0"/>
              <a:t>тільки в тому випадку, якщо </a:t>
            </a:r>
            <a:r>
              <a:rPr lang="en-US" smtClean="0"/>
              <a:t>p ∈ permissions</a:t>
            </a:r>
            <a:r>
              <a:rPr lang="uk-UA" smtClean="0"/>
              <a:t>(</a:t>
            </a:r>
            <a:r>
              <a:rPr lang="en-US"/>
              <a:t>s</a:t>
            </a:r>
            <a:r>
              <a:rPr lang="uk-UA" smtClean="0"/>
              <a:t>)</a:t>
            </a:r>
            <a:endParaRPr lang="uk-UA"/>
          </a:p>
        </p:txBody>
      </p:sp>
      <p:sp>
        <p:nvSpPr>
          <p:cNvPr id="4" name="Заголовок 1"/>
          <p:cNvSpPr>
            <a:spLocks noGrp="1"/>
          </p:cNvSpPr>
          <p:nvPr>
            <p:ph type="title"/>
          </p:nvPr>
        </p:nvSpPr>
        <p:spPr/>
        <p:txBody>
          <a:bodyPr/>
          <a:lstStyle/>
          <a:p>
            <a:r>
              <a:rPr lang="uk-UA" smtClean="0"/>
              <a:t>Рольова модель</a:t>
            </a:r>
            <a:endParaRPr lang="uk-UA"/>
          </a:p>
        </p:txBody>
      </p:sp>
    </p:spTree>
    <p:extLst>
      <p:ext uri="{BB962C8B-B14F-4D97-AF65-F5344CB8AC3E}">
        <p14:creationId xmlns:p14="http://schemas.microsoft.com/office/powerpoint/2010/main" val="402361591"/>
      </p:ext>
    </p:extLst>
  </p:cSld>
  <p:clrMapOvr>
    <a:masterClrMapping/>
  </p:clrMapOvr>
  <p:transition/>
  <p:timing/>
</p:sld>
</file>

<file path=ppt/slides/slide6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Объект 2"/>
          <p:cNvSpPr>
            <a:spLocks noGrp="1"/>
          </p:cNvSpPr>
          <p:nvPr>
            <p:ph idx="1"/>
          </p:nvPr>
        </p:nvSpPr>
        <p:spPr>
          <a:xfrm>
            <a:off x="838200" y="1825625"/>
            <a:ext cx="9708715" cy="2445750"/>
          </a:xfrm>
        </p:spPr>
        <p:txBody>
          <a:bodyPr>
            <a:normAutofit fontScale="85000" lnSpcReduction="20000"/>
          </a:bodyPr>
          <a:lstStyle/>
          <a:p>
            <a:pPr algn="just"/>
            <a:r>
              <a:rPr lang="uk-UA" smtClean="0"/>
              <a:t>Підходи до розподілу ролей можуть бути різними і визначаються специфікою організації, проте в більшості випадків реалізується один з двох варіантів:</a:t>
            </a:r>
            <a:endParaRPr lang="en-US" smtClean="0"/>
          </a:p>
          <a:p>
            <a:pPr marL="0" indent="0" algn="just">
              <a:buNone/>
            </a:pPr>
            <a:r>
              <a:rPr lang="uk-UA" smtClean="0"/>
              <a:t>1. Створення ієрархічних ролей, повністю копіюють корпоративну ієрархію і зберігають відносини між ролями, що існують в реальному світі.</a:t>
            </a:r>
            <a:endParaRPr lang="en-US" smtClean="0"/>
          </a:p>
          <a:p>
            <a:pPr marL="0" indent="0" algn="just">
              <a:buNone/>
            </a:pPr>
            <a:r>
              <a:rPr lang="uk-UA" smtClean="0"/>
              <a:t>2. Використання взаємовиключних ролей, що дозволяють ефективно реалізувати поділ обов'язків.</a:t>
            </a:r>
            <a:endParaRPr lang="uk-UA"/>
          </a:p>
        </p:txBody>
      </p:sp>
      <p:sp>
        <p:nvSpPr>
          <p:cNvPr id="4" name="Заголовок 1"/>
          <p:cNvSpPr>
            <a:spLocks noGrp="1"/>
          </p:cNvSpPr>
          <p:nvPr>
            <p:ph type="title"/>
          </p:nvPr>
        </p:nvSpPr>
        <p:spPr/>
        <p:txBody>
          <a:bodyPr/>
          <a:lstStyle/>
          <a:p>
            <a:r>
              <a:rPr lang="uk-UA" smtClean="0"/>
              <a:t>Рольова модель</a:t>
            </a:r>
            <a:endParaRPr lang="uk-UA"/>
          </a:p>
        </p:txBody>
      </p:sp>
    </p:spTree>
    <p:extLst>
      <p:ext uri="{BB962C8B-B14F-4D97-AF65-F5344CB8AC3E}">
        <p14:creationId xmlns:p14="http://schemas.microsoft.com/office/powerpoint/2010/main" val="2973133915"/>
      </p:ext>
    </p:extLst>
  </p:cSld>
  <p:clrMapOvr>
    <a:masterClrMapping/>
  </p:clrMapOvr>
  <p:transition/>
  <p:timing/>
</p:sld>
</file>

<file path=ppt/slides/slide6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4098" name="Picture 2" descr="https://media-temporary.preziusercontent.com/frames-public/8/a/5/c/7/d62347948b3a87d0650af90be46768.png"/>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318235" y="229871"/>
            <a:ext cx="5360219" cy="536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894306"/>
      </p:ext>
    </p:extLst>
  </p:cSld>
  <p:clrMapOvr>
    <a:masterClrMapping/>
  </p:clrMapOvr>
  <p:transition/>
  <p:timing/>
</p:sld>
</file>

<file path=ppt/slides/slide6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ctrTitle"/>
          </p:nvPr>
        </p:nvSpPr>
        <p:spPr/>
        <p:txBody>
          <a:bodyPr>
            <a:normAutofit fontScale="90000"/>
          </a:bodyPr>
          <a:lstStyle/>
          <a:p>
            <a:r>
              <a:rPr lang="uk-UA" smtClean="0"/>
              <a:t>Ідентифікація і аутентифікація користувачів</a:t>
            </a:r>
            <a:endParaRPr lang="ru-RU"/>
          </a:p>
        </p:txBody>
      </p:sp>
      <p:sp>
        <p:nvSpPr>
          <p:cNvPr id="3" name="Подзаголовок 2"/>
          <p:cNvSpPr>
            <a:spLocks noGrp="1"/>
          </p:cNvSpPr>
          <p:nvPr>
            <p:ph type="subTitle" idx="1"/>
          </p:nvPr>
        </p:nvSpPr>
        <p:spPr/>
        <p:txBody>
          <a:bodyPr/>
          <a:lstStyle/>
          <a:p>
            <a:r>
              <a:rPr lang="uk-UA" smtClean="0"/>
              <a:t>Лекція 3</a:t>
            </a:r>
            <a:endParaRPr lang="ru-RU"/>
          </a:p>
        </p:txBody>
      </p:sp>
    </p:spTree>
    <p:extLst>
      <p:ext uri="{BB962C8B-B14F-4D97-AF65-F5344CB8AC3E}">
        <p14:creationId xmlns:p14="http://schemas.microsoft.com/office/powerpoint/2010/main" val="2203299603"/>
      </p:ext>
    </p:extLst>
  </p:cSld>
  <p:clrMapOvr>
    <a:masterClrMapping/>
  </p:clrMapOvr>
  <p:transition/>
  <p:timing/>
</p:sld>
</file>

<file path=ppt/slides/slide6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normAutofit fontScale="90000"/>
          </a:bodyPr>
          <a:lstStyle/>
          <a:p>
            <a:r>
              <a:rPr lang="uk-UA" b="1" i="1" smtClean="0"/>
              <a:t>Поняття про ідентифікацію користувача та її особливості</a:t>
            </a:r>
            <a:br>
              <a:rPr lang="ru-RU" b="1" i="1" smtClean="0"/>
            </a:br>
            <a:endParaRPr lang="ru-RU"/>
          </a:p>
        </p:txBody>
      </p:sp>
      <p:sp>
        <p:nvSpPr>
          <p:cNvPr id="3" name="Объект 2"/>
          <p:cNvSpPr>
            <a:spLocks noGrp="1"/>
          </p:cNvSpPr>
          <p:nvPr>
            <p:ph idx="1"/>
          </p:nvPr>
        </p:nvSpPr>
        <p:spPr/>
        <p:txBody>
          <a:bodyPr>
            <a:normAutofit/>
          </a:bodyPr>
          <a:lstStyle/>
          <a:p>
            <a:r>
              <a:rPr lang="uk-UA"/>
              <a:t>Ідентифікація - привласнення суб'єктам або об'єктам доступу ідентифікатора або порівняння пред'явленого ідентифікатора з переліком </a:t>
            </a:r>
            <a:r>
              <a:rPr lang="uk-UA" smtClean="0"/>
              <a:t>можливих </a:t>
            </a:r>
            <a:r>
              <a:rPr lang="uk-UA"/>
              <a:t>ідентифікаторів.</a:t>
            </a:r>
            <a:endParaRPr lang="ru-RU"/>
          </a:p>
          <a:p>
            <a:r>
              <a:rPr lang="uk-UA"/>
              <a:t>Ідентифікація об'єкта - це його впізнання, ототожнення із чим-небудь. </a:t>
            </a:r>
            <a:r>
              <a:rPr lang="uk-UA" smtClean="0"/>
              <a:t>Цей </a:t>
            </a:r>
            <a:r>
              <a:rPr lang="uk-UA"/>
              <a:t>процес необхідний для того, щоб система надалі змогла ухвалити рішення щодо видачі </a:t>
            </a:r>
            <a:r>
              <a:rPr lang="uk-UA" smtClean="0"/>
              <a:t>користувачеві </a:t>
            </a:r>
            <a:r>
              <a:rPr lang="uk-UA"/>
              <a:t>дозволу для роботи на комп'ютері, доступу до закритої інформації тощо. </a:t>
            </a:r>
            <a:endParaRPr lang="uk-UA" smtClean="0"/>
          </a:p>
          <a:p>
            <a:r>
              <a:rPr lang="uk-UA" smtClean="0"/>
              <a:t>Таким </a:t>
            </a:r>
            <a:r>
              <a:rPr lang="uk-UA"/>
              <a:t>чином, ідентифікація є одним з основних понять в інформаційній безпеці.</a:t>
            </a:r>
            <a:endParaRPr lang="ru-RU"/>
          </a:p>
          <a:p>
            <a:endParaRPr lang="ru-RU"/>
          </a:p>
        </p:txBody>
      </p:sp>
    </p:spTree>
    <p:extLst>
      <p:ext uri="{BB962C8B-B14F-4D97-AF65-F5344CB8AC3E}">
        <p14:creationId xmlns:p14="http://schemas.microsoft.com/office/powerpoint/2010/main" val="814832238"/>
      </p:ext>
    </p:extLst>
  </p:cSld>
  <p:clrMapOvr>
    <a:masterClrMapping/>
  </p:clrMapOvr>
  <p:transition/>
  <p:timing/>
</p:sld>
</file>

<file path=ppt/slides/slide6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lstStyle/>
          <a:p>
            <a:pPr marL="0" indent="0">
              <a:buNone/>
            </a:pPr>
            <a:r>
              <a:rPr lang="uk-UA" smtClean="0"/>
              <a:t>Існує найпоширеніших </a:t>
            </a:r>
            <a:r>
              <a:rPr lang="uk-UA"/>
              <a:t>види </a:t>
            </a:r>
            <a:r>
              <a:rPr lang="uk-UA" smtClean="0"/>
              <a:t>ідентифікації, що реалізуються в продуктах:</a:t>
            </a:r>
          </a:p>
          <a:p>
            <a:r>
              <a:rPr lang="uk-UA"/>
              <a:t>Парольна ідентифікація</a:t>
            </a:r>
            <a:endParaRPr lang="ru-RU"/>
          </a:p>
          <a:p>
            <a:r>
              <a:rPr lang="uk-UA"/>
              <a:t>Апаратна </a:t>
            </a:r>
            <a:r>
              <a:rPr lang="uk-UA" smtClean="0"/>
              <a:t>ідентифікація (</a:t>
            </a:r>
            <a:r>
              <a:rPr lang="uk-UA"/>
              <a:t>електронні </a:t>
            </a:r>
            <a:r>
              <a:rPr lang="uk-UA" smtClean="0"/>
              <a:t>ключі, </a:t>
            </a:r>
            <a:r>
              <a:rPr lang="uk-UA"/>
              <a:t>безконтактні </a:t>
            </a:r>
            <a:r>
              <a:rPr lang="uk-UA" smtClean="0"/>
              <a:t>та смарт-карти, токени)</a:t>
            </a:r>
          </a:p>
          <a:p>
            <a:r>
              <a:rPr lang="uk-UA"/>
              <a:t>Біометрична </a:t>
            </a:r>
            <a:r>
              <a:rPr lang="uk-UA" smtClean="0"/>
              <a:t>ідентифікація</a:t>
            </a:r>
          </a:p>
          <a:p>
            <a:r>
              <a:rPr lang="uk-UA"/>
              <a:t>Багатофакторна </a:t>
            </a:r>
            <a:r>
              <a:rPr lang="uk-UA" smtClean="0"/>
              <a:t>ідентифікація (напр. </a:t>
            </a:r>
            <a:r>
              <a:rPr lang="uk-UA"/>
              <a:t>парольний захист і токен</a:t>
            </a:r>
            <a:r>
              <a:rPr lang="uk-UA" smtClean="0"/>
              <a:t>). </a:t>
            </a:r>
            <a:endParaRPr lang="ru-RU"/>
          </a:p>
          <a:p>
            <a:pPr marL="0" indent="0">
              <a:buNone/>
            </a:pPr>
            <a:endParaRPr lang="ru-RU"/>
          </a:p>
          <a:p>
            <a:endParaRPr lang="ru-RU"/>
          </a:p>
        </p:txBody>
      </p:sp>
    </p:spTree>
    <p:extLst>
      <p:ext uri="{BB962C8B-B14F-4D97-AF65-F5344CB8AC3E}">
        <p14:creationId xmlns:p14="http://schemas.microsoft.com/office/powerpoint/2010/main" val="3280050131"/>
      </p:ext>
    </p:extLst>
  </p:cSld>
  <p:clrMapOvr>
    <a:masterClrMapping/>
  </p:clrMapOvr>
  <p:transition/>
  <p:timing/>
</p:sld>
</file>

<file path=ppt/slides/slide6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normAutofit fontScale="90000"/>
          </a:bodyPr>
          <a:lstStyle/>
          <a:p>
            <a:r>
              <a:rPr lang="uk-UA" b="1" i="1"/>
              <a:t>Основні принципи та методи аутентифікації</a:t>
            </a:r>
            <a:br>
              <a:rPr lang="ru-RU" b="1" i="1"/>
            </a:br>
            <a:endParaRPr lang="ru-RU"/>
          </a:p>
        </p:txBody>
      </p:sp>
      <p:sp>
        <p:nvSpPr>
          <p:cNvPr id="3" name="Объект 2"/>
          <p:cNvSpPr>
            <a:spLocks noGrp="1"/>
          </p:cNvSpPr>
          <p:nvPr>
            <p:ph idx="1"/>
          </p:nvPr>
        </p:nvSpPr>
        <p:spPr>
          <a:xfrm>
            <a:off x="838200" y="1279086"/>
            <a:ext cx="10515600" cy="5006099"/>
          </a:xfrm>
        </p:spPr>
        <p:txBody>
          <a:bodyPr>
            <a:noAutofit/>
          </a:bodyPr>
          <a:lstStyle/>
          <a:p>
            <a:r>
              <a:rPr lang="uk-UA" sz="1800" err="1"/>
              <a:t>Аутентифікацією - називається процедура верифікації </a:t>
            </a:r>
            <a:r>
              <a:rPr lang="uk-UA" sz="1800" smtClean="0"/>
              <a:t>приналежності </a:t>
            </a:r>
            <a:r>
              <a:rPr lang="uk-UA" sz="1800"/>
              <a:t>ідентифікатора </a:t>
            </a:r>
            <a:r>
              <a:rPr lang="uk-UA" sz="1800" smtClean="0"/>
              <a:t>суб'єкту і підтвердження його автентичності (тобто </a:t>
            </a:r>
            <a:r>
              <a:rPr lang="ru-RU" sz="1800" smtClean="0"/>
              <a:t>процедура </a:t>
            </a:r>
            <a:r>
              <a:rPr lang="ru-RU" sz="1800" err="1"/>
              <a:t>встановлення належності користувачеві інформації в системі </a:t>
            </a:r>
            <a:r>
              <a:rPr lang="ru-RU" sz="1800" smtClean="0"/>
              <a:t>за пред'явленим ним</a:t>
            </a:r>
            <a:r>
              <a:rPr lang="ru-RU" sz="1800"/>
              <a:t> </a:t>
            </a:r>
            <a:r>
              <a:rPr lang="ru-RU" sz="1800" err="1" smtClean="0"/>
              <a:t>ідентифікатором)</a:t>
            </a:r>
            <a:endParaRPr lang="ru-RU" sz="1800"/>
          </a:p>
          <a:p>
            <a:r>
              <a:rPr lang="uk-UA" sz="1800" err="1"/>
              <a:t>Аутентифікація здійснюється на основі того чи іншого секретного елемента (аутентифікатора), який є у розпорядженні як суб'єкта, так і інформаційної системи.</a:t>
            </a:r>
            <a:endParaRPr lang="ru-RU" sz="1800"/>
          </a:p>
          <a:p>
            <a:r>
              <a:rPr lang="uk-UA" sz="1800" smtClean="0"/>
              <a:t>Наприклад</a:t>
            </a:r>
            <a:r>
              <a:rPr lang="uk-UA" sz="1800"/>
              <a:t>, перед початком інтерактивного сеансу роботи більшість операційних систем запитують у користувача його ім'я та пароль. Введене ім'я є ідентифікатором користувача, а його пароль - аутентифікатором. Операційна система зазвичай зберігає не сам пароль, а його хеш-суму, що забезпечує складність відновлення пароля</a:t>
            </a:r>
            <a:r>
              <a:rPr lang="uk-UA" sz="1800" smtClean="0"/>
              <a:t>. </a:t>
            </a:r>
          </a:p>
          <a:p>
            <a:r>
              <a:rPr lang="uk-UA" sz="1800" smtClean="0"/>
              <a:t>Також це може бути перевірка автентичності користувача деякого застосунку шляхом порівняння введеного їм пароля (для зазначеного логіна) з паролем, збереженим в БД; підтвердження автентичності електронного листа шляхом перевірки цифрового підпису листа по відкритому ключу відправника; перевірка контрольної суми файлу на відповідність сумі, заявленої автором цього файлу.</a:t>
            </a:r>
          </a:p>
          <a:p>
            <a:r>
              <a:rPr lang="ru-RU" sz="1800" smtClean="0"/>
              <a:t>З позицій інформаційної безпеки автентифікація є частиною</a:t>
            </a:r>
            <a:r>
              <a:rPr lang="ru-RU" sz="1800"/>
              <a:t> </a:t>
            </a:r>
            <a:r>
              <a:rPr lang="ru-RU" sz="1800" err="1" smtClean="0"/>
              <a:t>процедури</a:t>
            </a:r>
            <a:r>
              <a:rPr lang="ru-RU" sz="1800"/>
              <a:t> </a:t>
            </a:r>
            <a:r>
              <a:rPr lang="ru-RU" sz="1800" err="1" smtClean="0"/>
              <a:t>надання доступу для роботи в інформаційній системі, наступною після ідентифікації і передує авторизації. </a:t>
            </a:r>
          </a:p>
          <a:p>
            <a:r>
              <a:rPr lang="ru-RU" sz="1800" err="1" smtClean="0"/>
              <a:t>Аутентифікацію не слід плутати з авторизацією (процедурою надання суб'єкту певних прав) та ідентифікацією (процедурою розпізнавання суб'єкта за його ідентифікатором).</a:t>
            </a:r>
            <a:br>
              <a:rPr lang="ru-RU" sz="1800" err="1" smtClean="0"/>
            </a:br>
            <a:endParaRPr lang="ru-RU" sz="1800"/>
          </a:p>
          <a:p>
            <a:endParaRPr lang="ru-RU"/>
          </a:p>
        </p:txBody>
      </p:sp>
    </p:spTree>
    <p:extLst>
      <p:ext uri="{BB962C8B-B14F-4D97-AF65-F5344CB8AC3E}">
        <p14:creationId xmlns:p14="http://schemas.microsoft.com/office/powerpoint/2010/main" val="4012428003"/>
      </p:ext>
    </p:extLst>
  </p:cSld>
  <p:clrMapOvr>
    <a:masterClrMapping/>
  </p:clrMapOvr>
  <p:transition/>
  <p:timing/>
</p:sld>
</file>

<file path=ppt/slides/slide6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5" name="Рисунок 4"/>
          <p:cNvPicPr>
            <a:picLocks noChangeAspect="1"/>
          </p:cNvPicPr>
          <p:nvPr/>
        </p:nvPicPr>
        <p:blipFill>
          <a:blip r:embed="rId3"/>
          <a:stretch>
            <a:fillRect/>
          </a:stretch>
        </p:blipFill>
        <p:spPr>
          <a:xfrm>
            <a:off x="2959768" y="2138841"/>
            <a:ext cx="4888824" cy="3495354"/>
          </a:xfrm>
          <a:prstGeom prst="rect">
            <a:avLst/>
          </a:prstGeom>
        </p:spPr>
      </p:pic>
      <p:sp>
        <p:nvSpPr>
          <p:cNvPr id="6" name="TextBox 5"/>
          <p:cNvSpPr txBox="1"/>
          <p:nvPr/>
        </p:nvSpPr>
        <p:spPr>
          <a:xfrm>
            <a:off x="3465095" y="745956"/>
            <a:ext cx="5474368" cy="369332"/>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ru-RU" b="1" err="1" smtClean="0"/>
              <a:t>Базова схема </a:t>
            </a:r>
            <a:r>
              <a:rPr lang="uk-UA" b="1"/>
              <a:t>і</a:t>
            </a:r>
            <a:r>
              <a:rPr lang="uk-UA" b="1" smtClean="0"/>
              <a:t>дентифікація і аутентифікація (</a:t>
            </a:r>
            <a:r>
              <a:rPr lang="en-US" b="1" smtClean="0"/>
              <a:t>IA</a:t>
            </a:r>
            <a:r>
              <a:rPr lang="uk-UA" b="1" smtClean="0"/>
              <a:t>) </a:t>
            </a:r>
            <a:endParaRPr lang="ru-RU" b="1"/>
          </a:p>
        </p:txBody>
      </p:sp>
      <p:pic>
        <p:nvPicPr>
          <p:cNvPr id="7" name="Рисунок 6"/>
          <p:cNvPicPr>
            <a:picLocks noChangeAspect="1"/>
          </p:cNvPicPr>
          <p:nvPr/>
        </p:nvPicPr>
        <p:blipFill>
          <a:blip r:embed="rId4"/>
          <a:stretch>
            <a:fillRect/>
          </a:stretch>
        </p:blipFill>
        <p:spPr>
          <a:xfrm>
            <a:off x="2646584" y="1518599"/>
            <a:ext cx="6936658" cy="5339401"/>
          </a:xfrm>
          <a:prstGeom prst="rect">
            <a:avLst/>
          </a:prstGeom>
        </p:spPr>
      </p:pic>
    </p:spTree>
    <p:extLst>
      <p:ext uri="{BB962C8B-B14F-4D97-AF65-F5344CB8AC3E}">
        <p14:creationId xmlns:p14="http://schemas.microsoft.com/office/powerpoint/2010/main" val="867844398"/>
      </p:ext>
    </p:extLst>
  </p:cSld>
  <p:clrMapOvr>
    <a:masterClrMapping/>
  </p:clrMapOvr>
  <p:transition/>
  <p:timing/>
</p:sld>
</file>

<file path=ppt/slides/slide6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55000" lnSpcReduction="20000"/>
          </a:bodyPr>
          <a:lstStyle/>
          <a:p>
            <a:pPr marL="0" indent="0">
              <a:buNone/>
            </a:pPr>
            <a:r>
              <a:rPr lang="uk-UA"/>
              <a:t>В </a:t>
            </a:r>
            <a:r>
              <a:rPr lang="en-US" smtClean="0"/>
              <a:t>IT </a:t>
            </a:r>
            <a:r>
              <a:rPr lang="uk-UA" smtClean="0"/>
              <a:t>використовуються </a:t>
            </a:r>
            <a:r>
              <a:rPr lang="uk-UA"/>
              <a:t>такі методи аутентифікації:</a:t>
            </a:r>
            <a:endParaRPr lang="ru-RU"/>
          </a:p>
          <a:p>
            <a:r>
              <a:rPr lang="uk-UA" smtClean="0"/>
              <a:t>однобічна </a:t>
            </a:r>
            <a:r>
              <a:rPr lang="uk-UA" err="1"/>
              <a:t>аутентифікація, коли клієнт системи для доступу до інформації доводить свою аутентичність;</a:t>
            </a:r>
            <a:endParaRPr lang="ru-RU"/>
          </a:p>
          <a:p>
            <a:r>
              <a:rPr lang="uk-UA" smtClean="0"/>
              <a:t>двобічна </a:t>
            </a:r>
            <a:r>
              <a:rPr lang="uk-UA" err="1"/>
              <a:t>аутентифікація, коли, крім клієнта, свою аутентичність повинна підтверджувати і система (наприклад, банк);</a:t>
            </a:r>
            <a:endParaRPr lang="ru-RU"/>
          </a:p>
          <a:p>
            <a:r>
              <a:rPr lang="uk-UA" smtClean="0"/>
              <a:t>трибічна </a:t>
            </a:r>
            <a:r>
              <a:rPr lang="uk-UA" err="1"/>
              <a:t>аутентифікація, коли використовується так звана нотаріальна служба аутентифікації для підтвердження достовірності кожного з партнерів в обміні </a:t>
            </a:r>
            <a:r>
              <a:rPr lang="uk-UA" smtClean="0"/>
              <a:t>інформацією</a:t>
            </a:r>
            <a:endParaRPr lang="en-US" smtClean="0"/>
          </a:p>
          <a:p>
            <a:pPr marL="0" indent="0">
              <a:buNone/>
            </a:pPr>
            <a:r>
              <a:rPr lang="uk-UA" smtClean="0"/>
              <a:t>Методи </a:t>
            </a:r>
            <a:r>
              <a:rPr lang="uk-UA" err="1"/>
              <a:t>аутентифікації також умовно можна поділити на однофакторні та двофакторні.</a:t>
            </a:r>
            <a:endParaRPr lang="ru-RU"/>
          </a:p>
          <a:p>
            <a:r>
              <a:rPr lang="uk-UA" err="1"/>
              <a:t>Однофакторні методи діляться на:</a:t>
            </a:r>
            <a:endParaRPr lang="ru-RU"/>
          </a:p>
          <a:p>
            <a:pPr marL="0" indent="0">
              <a:buNone/>
            </a:pPr>
            <a:r>
              <a:rPr lang="en-US" smtClean="0"/>
              <a:t>	</a:t>
            </a:r>
            <a:r>
              <a:rPr lang="uk-UA" smtClean="0"/>
              <a:t>• </a:t>
            </a:r>
            <a:r>
              <a:rPr lang="uk-UA"/>
              <a:t>логічні (паролі, ключові фрази, які вводяться з клавіатури комп'ютера чи клавіатури спеціалізованого пристрою);</a:t>
            </a:r>
            <a:endParaRPr lang="ru-RU"/>
          </a:p>
          <a:p>
            <a:pPr marL="0" indent="0">
              <a:buNone/>
            </a:pPr>
            <a:r>
              <a:rPr lang="en-US" smtClean="0"/>
              <a:t>	</a:t>
            </a:r>
            <a:r>
              <a:rPr lang="uk-UA" smtClean="0"/>
              <a:t>• </a:t>
            </a:r>
            <a:r>
              <a:rPr lang="uk-UA"/>
              <a:t>ідентифікаційні (носієм ключової інформації є фізичні об'єкти: </a:t>
            </a:r>
            <a:r>
              <a:rPr lang="uk-UA" smtClean="0"/>
              <a:t>флешка, </a:t>
            </a:r>
            <a:r>
              <a:rPr lang="uk-UA"/>
              <a:t>магнітна карта, смарт-карта, штрих-кодова карта тощо. Недоліки: для зчитування інформації з фізичного об'єкта (носія) необхідний спеціальний рідер; носій можна загубити, випадково пошкодити, його можуть викрасти або зробити копію</a:t>
            </a:r>
            <a:r>
              <a:rPr lang="uk-UA" smtClean="0"/>
              <a:t>).</a:t>
            </a:r>
            <a:endParaRPr lang="ru-RU"/>
          </a:p>
          <a:p>
            <a:pPr marL="0" indent="0">
              <a:buNone/>
            </a:pPr>
            <a:r>
              <a:rPr lang="ru-RU" smtClean="0"/>
              <a:t>	</a:t>
            </a:r>
            <a:r>
              <a:rPr lang="uk-UA" smtClean="0"/>
              <a:t>• </a:t>
            </a:r>
            <a:r>
              <a:rPr lang="uk-UA"/>
              <a:t>біометричні (в їх основі - аналіз унікальних характеристик людини, наприклад: відбитки пальців, малюнок райдужної оболонки ока, голос, обличчя. Недоліки: біометричні методи дорогі і складні в обслуговуванні; чутливі до зміни параметрів носія інформації; володіють низькою достовірністю; призначені тільки для аутентифікації людей, а не програм або інших ресурсів).</a:t>
            </a:r>
            <a:endParaRPr lang="ru-RU"/>
          </a:p>
          <a:p>
            <a:endParaRPr lang="ru-RU"/>
          </a:p>
        </p:txBody>
      </p:sp>
    </p:spTree>
    <p:extLst>
      <p:ext uri="{BB962C8B-B14F-4D97-AF65-F5344CB8AC3E}">
        <p14:creationId xmlns:p14="http://schemas.microsoft.com/office/powerpoint/2010/main" val="2685110585"/>
      </p:ext>
    </p:extLst>
  </p:cSld>
  <p:clrMapOvr>
    <a:masterClrMapping/>
  </p:clrMapOvr>
  <p:transition/>
  <p:timing/>
</p:sld>
</file>

<file path=ppt/slides/slide6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a:t>Протоколи аутентифікації</a:t>
            </a:r>
            <a:endParaRPr lang="ru-RU"/>
          </a:p>
        </p:txBody>
      </p:sp>
      <p:sp>
        <p:nvSpPr>
          <p:cNvPr id="3" name="Объект 2"/>
          <p:cNvSpPr>
            <a:spLocks noGrp="1"/>
          </p:cNvSpPr>
          <p:nvPr>
            <p:ph idx="1"/>
          </p:nvPr>
        </p:nvSpPr>
        <p:spPr/>
        <p:txBody>
          <a:bodyPr>
            <a:normAutofit lnSpcReduction="10000"/>
          </a:bodyPr>
          <a:lstStyle/>
          <a:p>
            <a:pPr algn="just"/>
            <a:r>
              <a:rPr lang="uk-UA"/>
              <a:t>Процедура аутентифікації використовується при обміні інформацією між комп'ютерами, при цьому використовуються вельми складні криптографічні протоколи, що забезпечують захист лінії зв'язку від прослуховування або підміни одного з учасників взаємодії. </a:t>
            </a:r>
            <a:r>
              <a:rPr lang="uk-UA" smtClean="0"/>
              <a:t>Як </a:t>
            </a:r>
            <a:r>
              <a:rPr lang="uk-UA"/>
              <a:t>правило, аутентифікація необхідна обом </a:t>
            </a:r>
            <a:r>
              <a:rPr lang="uk-UA" smtClean="0"/>
              <a:t>об'єктам.</a:t>
            </a:r>
          </a:p>
          <a:p>
            <a:pPr algn="just"/>
            <a:r>
              <a:rPr lang="uk-UA"/>
              <a:t>Найпростіший протокол аутентифікації - доступ по паролю (Password Authentication Protocol, PAP). Його суть полягає в тому, що вся інформація про суб'єкта (ідентифікатор і пароль) передається по мережі у відкритому вигляді. Це і є головним недоліком PAP, оскільки зловмисник може легко отримати доступ до незашифрованих даних.</a:t>
            </a:r>
            <a:endParaRPr lang="ru-RU"/>
          </a:p>
          <a:p>
            <a:endParaRPr lang="ru-RU"/>
          </a:p>
          <a:p>
            <a:endParaRPr lang="ru-RU"/>
          </a:p>
        </p:txBody>
      </p:sp>
    </p:spTree>
    <p:extLst>
      <p:ext uri="{BB962C8B-B14F-4D97-AF65-F5344CB8AC3E}">
        <p14:creationId xmlns:p14="http://schemas.microsoft.com/office/powerpoint/2010/main" val="3883699785"/>
      </p:ext>
    </p:extLst>
  </p:cSld>
  <p:clrMapOvr>
    <a:masterClrMapping/>
  </p:clrMapOvr>
  <p:transition/>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a:t>1. Основні поняття безпеки</a:t>
            </a:r>
          </a:p>
        </p:txBody>
      </p:sp>
      <p:sp>
        <p:nvSpPr>
          <p:cNvPr id="4" name="TextBox 3"/>
          <p:cNvSpPr txBox="1"/>
          <p:nvPr/>
        </p:nvSpPr>
        <p:spPr>
          <a:xfrm>
            <a:off x="722490" y="2449688"/>
            <a:ext cx="10701867" cy="1200329"/>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Century Gothic" panose="020b0502020202020204"/>
                <a:ea typeface="Century Gothic" panose="020b0502020202020204"/>
                <a:cs typeface="Arial"/>
              </a:defRPr>
            </a:lvl1pPr>
            <a:lvl2pPr marL="457200" algn="l" defTabSz="914400" rtl="0" eaLnBrk="1" latinLnBrk="0" hangingPunct="1">
              <a:defRPr sz="1800" kern="1200">
                <a:solidFill>
                  <a:schemeClr val="tx1"/>
                </a:solidFill>
                <a:latin typeface="Century Gothic" panose="020b0502020202020204"/>
                <a:ea typeface="Century Gothic" panose="020b0502020202020204"/>
                <a:cs typeface="Arial"/>
              </a:defRPr>
            </a:lvl2pPr>
            <a:lvl3pPr marL="914400" algn="l" defTabSz="914400" rtl="0" eaLnBrk="1" latinLnBrk="0" hangingPunct="1">
              <a:defRPr sz="1800" kern="1200">
                <a:solidFill>
                  <a:schemeClr val="tx1"/>
                </a:solidFill>
                <a:latin typeface="Century Gothic" panose="020b0502020202020204"/>
                <a:ea typeface="Century Gothic" panose="020b0502020202020204"/>
                <a:cs typeface="Arial"/>
              </a:defRPr>
            </a:lvl3pPr>
            <a:lvl4pPr marL="1371600" algn="l" defTabSz="914400" rtl="0" eaLnBrk="1" latinLnBrk="0" hangingPunct="1">
              <a:defRPr sz="1800" kern="1200">
                <a:solidFill>
                  <a:schemeClr val="tx1"/>
                </a:solidFill>
                <a:latin typeface="Century Gothic" panose="020b0502020202020204"/>
                <a:ea typeface="Century Gothic" panose="020b0502020202020204"/>
                <a:cs typeface="Arial"/>
              </a:defRPr>
            </a:lvl4pPr>
            <a:lvl5pPr marL="1828800" algn="l" defTabSz="914400" rtl="0" eaLnBrk="1" latinLnBrk="0" hangingPunct="1">
              <a:defRPr sz="1800" kern="1200">
                <a:solidFill>
                  <a:schemeClr val="tx1"/>
                </a:solidFill>
                <a:latin typeface="Century Gothic" panose="020b0502020202020204"/>
                <a:ea typeface="Century Gothic" panose="020b0502020202020204"/>
                <a:cs typeface="Arial"/>
              </a:defRPr>
            </a:lvl5pPr>
            <a:lvl6pPr marL="2286000" algn="l" defTabSz="914400" rtl="0" eaLnBrk="1" latinLnBrk="0" hangingPunct="1">
              <a:defRPr sz="1800" kern="1200">
                <a:solidFill>
                  <a:schemeClr val="tx1"/>
                </a:solidFill>
                <a:latin typeface="Century Gothic" panose="020b0502020202020204"/>
                <a:ea typeface="Century Gothic" panose="020b0502020202020204"/>
                <a:cs typeface="Arial"/>
              </a:defRPr>
            </a:lvl6pPr>
            <a:lvl7pPr marL="2743200" algn="l" defTabSz="914400" rtl="0" eaLnBrk="1" latinLnBrk="0" hangingPunct="1">
              <a:defRPr sz="1800" kern="1200">
                <a:solidFill>
                  <a:schemeClr val="tx1"/>
                </a:solidFill>
                <a:latin typeface="Century Gothic" panose="020b0502020202020204"/>
                <a:ea typeface="Century Gothic" panose="020b0502020202020204"/>
                <a:cs typeface="Arial"/>
              </a:defRPr>
            </a:lvl7pPr>
            <a:lvl8pPr marL="3200400" algn="l" defTabSz="914400" rtl="0" eaLnBrk="1" latinLnBrk="0" hangingPunct="1">
              <a:defRPr sz="1800" kern="1200">
                <a:solidFill>
                  <a:schemeClr val="tx1"/>
                </a:solidFill>
                <a:latin typeface="Century Gothic" panose="020b0502020202020204"/>
                <a:ea typeface="Century Gothic" panose="020b0502020202020204"/>
                <a:cs typeface="Arial"/>
              </a:defRPr>
            </a:lvl8pPr>
            <a:lvl9pPr marL="3657600" algn="l" defTabSz="914400" rtl="0" eaLnBrk="1" latinLnBrk="0" hangingPunct="1">
              <a:defRPr sz="1800" kern="1200">
                <a:solidFill>
                  <a:schemeClr val="tx1"/>
                </a:solidFill>
                <a:latin typeface="Century Gothic" panose="020b0502020202020204"/>
                <a:ea typeface="Century Gothic" panose="020b0502020202020204"/>
                <a:cs typeface="Arial"/>
              </a:defRPr>
            </a:lvl9pPr>
          </a:lstStyle>
          <a:p>
            <a:pPr marL="285750" indent="-285750">
              <a:buFont typeface="Wingdings" panose="05000000000000000000" pitchFamily="2" charset="2"/>
              <a:buChar char="q"/>
            </a:pPr>
            <a:r>
              <a:rPr lang="ru-RU" b="1"/>
              <a:t>Субʼєкт</a:t>
            </a:r>
            <a:r>
              <a:rPr lang="ru-RU"/>
              <a:t> – це активний </a:t>
            </a:r>
            <a:r>
              <a:rPr lang="ru-RU" smtClean="0"/>
              <a:t>компонент </a:t>
            </a:r>
            <a:r>
              <a:rPr lang="en-US" smtClean="0"/>
              <a:t>IC</a:t>
            </a:r>
            <a:r>
              <a:rPr lang="ru-RU" smtClean="0"/>
              <a:t>, </a:t>
            </a:r>
            <a:r>
              <a:rPr lang="ru-RU"/>
              <a:t>який може стати причиною потоку інформації від об'єкта до суб'єкта або зміни стану системи. </a:t>
            </a:r>
            <a:endParaRPr lang="ru-RU" smtClean="0"/>
          </a:p>
          <a:p>
            <a:pPr marL="285750" indent="-285750">
              <a:buFont typeface="Wingdings" panose="05000000000000000000" pitchFamily="2" charset="2"/>
              <a:buChar char="q"/>
            </a:pPr>
            <a:r>
              <a:rPr lang="ru-RU" b="1" smtClean="0"/>
              <a:t>Обʼєкт</a:t>
            </a:r>
            <a:r>
              <a:rPr lang="ru-RU" smtClean="0"/>
              <a:t> </a:t>
            </a:r>
            <a:r>
              <a:rPr lang="ru-RU"/>
              <a:t>– пасивний компонент системи, який зберігає, приймає або передає інформацію. Доступ до об'єкту означає доступ до інформації, яка міститься в ньому.</a:t>
            </a:r>
            <a:endParaRPr lang="uk-UA"/>
          </a:p>
        </p:txBody>
      </p:sp>
      <p:sp>
        <p:nvSpPr>
          <p:cNvPr id="6" name="TextBox 5"/>
          <p:cNvSpPr txBox="1"/>
          <p:nvPr/>
        </p:nvSpPr>
        <p:spPr>
          <a:xfrm>
            <a:off x="897466" y="3676301"/>
            <a:ext cx="10351913" cy="1200329"/>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Century Gothic" panose="020b0502020202020204"/>
                <a:ea typeface="Century Gothic" panose="020b0502020202020204"/>
                <a:cs typeface="Arial"/>
              </a:defRPr>
            </a:lvl1pPr>
            <a:lvl2pPr marL="457200" algn="l" defTabSz="914400" rtl="0" eaLnBrk="1" latinLnBrk="0" hangingPunct="1">
              <a:defRPr sz="1800" kern="1200">
                <a:solidFill>
                  <a:schemeClr val="tx1"/>
                </a:solidFill>
                <a:latin typeface="Century Gothic" panose="020b0502020202020204"/>
                <a:ea typeface="Century Gothic" panose="020b0502020202020204"/>
                <a:cs typeface="Arial"/>
              </a:defRPr>
            </a:lvl2pPr>
            <a:lvl3pPr marL="914400" algn="l" defTabSz="914400" rtl="0" eaLnBrk="1" latinLnBrk="0" hangingPunct="1">
              <a:defRPr sz="1800" kern="1200">
                <a:solidFill>
                  <a:schemeClr val="tx1"/>
                </a:solidFill>
                <a:latin typeface="Century Gothic" panose="020b0502020202020204"/>
                <a:ea typeface="Century Gothic" panose="020b0502020202020204"/>
                <a:cs typeface="Arial"/>
              </a:defRPr>
            </a:lvl3pPr>
            <a:lvl4pPr marL="1371600" algn="l" defTabSz="914400" rtl="0" eaLnBrk="1" latinLnBrk="0" hangingPunct="1">
              <a:defRPr sz="1800" kern="1200">
                <a:solidFill>
                  <a:schemeClr val="tx1"/>
                </a:solidFill>
                <a:latin typeface="Century Gothic" panose="020b0502020202020204"/>
                <a:ea typeface="Century Gothic" panose="020b0502020202020204"/>
                <a:cs typeface="Arial"/>
              </a:defRPr>
            </a:lvl4pPr>
            <a:lvl5pPr marL="1828800" algn="l" defTabSz="914400" rtl="0" eaLnBrk="1" latinLnBrk="0" hangingPunct="1">
              <a:defRPr sz="1800" kern="1200">
                <a:solidFill>
                  <a:schemeClr val="tx1"/>
                </a:solidFill>
                <a:latin typeface="Century Gothic" panose="020b0502020202020204"/>
                <a:ea typeface="Century Gothic" panose="020b0502020202020204"/>
                <a:cs typeface="Arial"/>
              </a:defRPr>
            </a:lvl5pPr>
            <a:lvl6pPr marL="2286000" algn="l" defTabSz="914400" rtl="0" eaLnBrk="1" latinLnBrk="0" hangingPunct="1">
              <a:defRPr sz="1800" kern="1200">
                <a:solidFill>
                  <a:schemeClr val="tx1"/>
                </a:solidFill>
                <a:latin typeface="Century Gothic" panose="020b0502020202020204"/>
                <a:ea typeface="Century Gothic" panose="020b0502020202020204"/>
                <a:cs typeface="Arial"/>
              </a:defRPr>
            </a:lvl6pPr>
            <a:lvl7pPr marL="2743200" algn="l" defTabSz="914400" rtl="0" eaLnBrk="1" latinLnBrk="0" hangingPunct="1">
              <a:defRPr sz="1800" kern="1200">
                <a:solidFill>
                  <a:schemeClr val="tx1"/>
                </a:solidFill>
                <a:latin typeface="Century Gothic" panose="020b0502020202020204"/>
                <a:ea typeface="Century Gothic" panose="020b0502020202020204"/>
                <a:cs typeface="Arial"/>
              </a:defRPr>
            </a:lvl7pPr>
            <a:lvl8pPr marL="3200400" algn="l" defTabSz="914400" rtl="0" eaLnBrk="1" latinLnBrk="0" hangingPunct="1">
              <a:defRPr sz="1800" kern="1200">
                <a:solidFill>
                  <a:schemeClr val="tx1"/>
                </a:solidFill>
                <a:latin typeface="Century Gothic" panose="020b0502020202020204"/>
                <a:ea typeface="Century Gothic" panose="020b0502020202020204"/>
                <a:cs typeface="Arial"/>
              </a:defRPr>
            </a:lvl8pPr>
            <a:lvl9pPr marL="3657600" algn="l" defTabSz="914400" rtl="0" eaLnBrk="1" latinLnBrk="0" hangingPunct="1">
              <a:defRPr sz="1800" kern="1200">
                <a:solidFill>
                  <a:schemeClr val="tx1"/>
                </a:solidFill>
                <a:latin typeface="Century Gothic" panose="020b0502020202020204"/>
                <a:ea typeface="Century Gothic" panose="020b0502020202020204"/>
                <a:cs typeface="Arial"/>
              </a:defRPr>
            </a:lvl9pPr>
          </a:lstStyle>
          <a:p>
            <a:r>
              <a:rPr lang="ru-RU"/>
              <a:t>У якості об'єктів, які підлягають захисту в інтересах забезпечення безпеки суб'єктів інформаційних відносин, необхідно розглядати: інформацію </a:t>
            </a:r>
            <a:r>
              <a:rPr lang="uk-UA" smtClean="0"/>
              <a:t>та</a:t>
            </a:r>
            <a:r>
              <a:rPr lang="ru-RU" smtClean="0"/>
              <a:t> </a:t>
            </a:r>
            <a:r>
              <a:rPr lang="ru-RU"/>
              <a:t>інформаційні ресурси, </a:t>
            </a:r>
            <a:r>
              <a:rPr lang="ru-RU" smtClean="0"/>
              <a:t>бази даних, програми, застосунки, носії </a:t>
            </a:r>
            <a:r>
              <a:rPr lang="ru-RU"/>
              <a:t>інформації, процеси обробки інформації.</a:t>
            </a:r>
            <a:endParaRPr lang="uk-UA"/>
          </a:p>
        </p:txBody>
      </p:sp>
    </p:spTree>
    <p:extLst>
      <p:ext uri="{BB962C8B-B14F-4D97-AF65-F5344CB8AC3E}">
        <p14:creationId xmlns:p14="http://schemas.microsoft.com/office/powerpoint/2010/main" val="858817382"/>
      </p:ext>
    </p:extLst>
  </p:cSld>
  <p:clrMapOvr>
    <a:masterClrMapping/>
  </p:clrMapOvr>
  <p:transition/>
  <p:timing/>
</p:sld>
</file>

<file path=ppt/slides/slide7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77500" lnSpcReduction="20000"/>
          </a:bodyPr>
          <a:lstStyle/>
          <a:p>
            <a:pPr marL="0" indent="0">
              <a:buNone/>
            </a:pPr>
            <a:r>
              <a:rPr lang="uk-UA"/>
              <a:t>Більш складні протоколи аутентифікації засновані на принципі «запит-відповідь», наприклад, протокол CHAP (Challenge-Handshake Authentication Protocol). Робота протоколу типу "запит-відповідь" може складатися мінімум з чотирьох стадій:</a:t>
            </a:r>
            <a:endParaRPr lang="ru-RU"/>
          </a:p>
          <a:p>
            <a:pPr marL="0" indent="0">
              <a:buNone/>
            </a:pPr>
            <a:r>
              <a:rPr lang="uk-UA"/>
              <a:t>1) Суб'єкт відправляє системі запит, що містить його персональний ідентифікатор</a:t>
            </a:r>
            <a:endParaRPr lang="ru-RU"/>
          </a:p>
          <a:p>
            <a:pPr marL="0" indent="0">
              <a:buNone/>
            </a:pPr>
            <a:r>
              <a:rPr lang="uk-UA"/>
              <a:t>2) Система генерує випадкове число і відправляє його суб'єкту</a:t>
            </a:r>
            <a:endParaRPr lang="ru-RU"/>
          </a:p>
          <a:p>
            <a:pPr marL="0" indent="0">
              <a:buNone/>
            </a:pPr>
            <a:r>
              <a:rPr lang="uk-UA"/>
              <a:t>3) Суб'єкт зашифровує отримане число на основі свого унікального ключа і результат відправляє системі</a:t>
            </a:r>
            <a:endParaRPr lang="ru-RU"/>
          </a:p>
          <a:p>
            <a:pPr marL="0" indent="0">
              <a:buNone/>
            </a:pPr>
            <a:r>
              <a:rPr lang="uk-UA"/>
              <a:t>4) Система розшифровує отримане повідомлення на основі того ж унікального ключа. При збігу результату з вихідним випадковим числом, аутентифікація проходить успішно.</a:t>
            </a:r>
            <a:endParaRPr lang="ru-RU"/>
          </a:p>
          <a:p>
            <a:pPr marL="0" indent="0">
              <a:buNone/>
            </a:pPr>
            <a:r>
              <a:rPr lang="uk-UA"/>
              <a:t>Сам унікальний ключ, на основі якого проводиться шифрування і з одного, і з іншого боку, не передається по мережі, отже, зловмисник не зможе його перехопити. Але суб'єкт повинен володіти власним обчислювальним шифрувальним пристроєм, наприклад, смарт-карта, мобільний телефон.</a:t>
            </a:r>
            <a:endParaRPr lang="ru-RU"/>
          </a:p>
          <a:p>
            <a:endParaRPr lang="ru-RU"/>
          </a:p>
        </p:txBody>
      </p:sp>
    </p:spTree>
    <p:extLst>
      <p:ext uri="{BB962C8B-B14F-4D97-AF65-F5344CB8AC3E}">
        <p14:creationId xmlns:p14="http://schemas.microsoft.com/office/powerpoint/2010/main" val="3528828559"/>
      </p:ext>
    </p:extLst>
  </p:cSld>
  <p:clrMapOvr>
    <a:masterClrMapping/>
  </p:clrMapOvr>
  <p:transition/>
  <p:timing/>
</p:sld>
</file>

<file path=ppt/slides/slide7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70000" lnSpcReduction="20000"/>
          </a:bodyPr>
          <a:lstStyle/>
          <a:p>
            <a:r>
              <a:rPr lang="uk-UA"/>
              <a:t>Принцип дії </a:t>
            </a:r>
            <a:r>
              <a:rPr lang="uk-UA" smtClean="0"/>
              <a:t>протоколу </a:t>
            </a:r>
            <a:r>
              <a:rPr lang="uk-UA"/>
              <a:t>взаємної </a:t>
            </a:r>
            <a:r>
              <a:rPr lang="uk-UA" err="1" smtClean="0"/>
              <a:t>аутентифікації:</a:t>
            </a:r>
            <a:endParaRPr lang="ru-RU"/>
          </a:p>
          <a:p>
            <a:r>
              <a:rPr lang="uk-UA"/>
              <a:t>1) Суб'єкт відправляє системі запит, що містить його персональний ідентифікатор і випадкове число N1</a:t>
            </a:r>
            <a:endParaRPr lang="ru-RU"/>
          </a:p>
          <a:p>
            <a:r>
              <a:rPr lang="uk-UA"/>
              <a:t>2) Система зашифровує отримане число N1 на основі унікального ключа, генерує випадкове число N2, і відправляє їх обидва суб'єкту</a:t>
            </a:r>
            <a:endParaRPr lang="ru-RU"/>
          </a:p>
          <a:p>
            <a:r>
              <a:rPr lang="uk-UA"/>
              <a:t>3) </a:t>
            </a:r>
            <a:r>
              <a:rPr lang="uk-UA" err="1" smtClean="0"/>
              <a:t>Cуб‘єкт </a:t>
            </a:r>
            <a:r>
              <a:rPr lang="uk-UA"/>
              <a:t>розшифровує отримане число на основі свого унікального ключа і порівнює результат з N1. Ідентичність означає, що система володіє тим же унікальним ключем, що і суб'єкт</a:t>
            </a:r>
            <a:endParaRPr lang="ru-RU"/>
          </a:p>
          <a:p>
            <a:r>
              <a:rPr lang="uk-UA"/>
              <a:t>4) Суб'єкт зашифровує отримане число N2 на основі свого унікального ключа і результат відправляє системі</a:t>
            </a:r>
            <a:endParaRPr lang="ru-RU"/>
          </a:p>
          <a:p>
            <a:r>
              <a:rPr lang="uk-UA"/>
              <a:t>5) Система розшифровує отримане повідомлення на основі того ж унікального ключа. При збігу результату з вихідним числом N2, взаємна аутентифікація проходить успішно.</a:t>
            </a:r>
            <a:endParaRPr lang="ru-RU"/>
          </a:p>
          <a:p>
            <a:r>
              <a:rPr lang="uk-UA"/>
              <a:t>Алгоритм, наведений вище, часто називають рукостисканням. В обох випадках аутентифікація проходить успішно, тільки якщо суб'єкт має ідентичні з системою унікальні ключі.</a:t>
            </a:r>
            <a:endParaRPr lang="ru-RU"/>
          </a:p>
          <a:p>
            <a:endParaRPr lang="ru-RU"/>
          </a:p>
        </p:txBody>
      </p:sp>
    </p:spTree>
    <p:extLst>
      <p:ext uri="{BB962C8B-B14F-4D97-AF65-F5344CB8AC3E}">
        <p14:creationId xmlns:p14="http://schemas.microsoft.com/office/powerpoint/2010/main" val="1363069444"/>
      </p:ext>
    </p:extLst>
  </p:cSld>
  <p:clrMapOvr>
    <a:masterClrMapping/>
  </p:clrMapOvr>
  <p:transition/>
  <p:timing/>
</p:sld>
</file>

<file path=ppt/slides/slide7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Види </a:t>
            </a:r>
            <a:r>
              <a:rPr lang="ru-RU" b="1" err="1" smtClean="0"/>
              <a:t>аутентифікація</a:t>
            </a:r>
            <a:endParaRPr lang="ru-RU"/>
          </a:p>
        </p:txBody>
      </p:sp>
      <p:sp>
        <p:nvSpPr>
          <p:cNvPr id="3" name="Объект 2"/>
          <p:cNvSpPr>
            <a:spLocks noGrp="1"/>
          </p:cNvSpPr>
          <p:nvPr>
            <p:ph idx="1"/>
          </p:nvPr>
        </p:nvSpPr>
        <p:spPr/>
        <p:txBody>
          <a:bodyPr>
            <a:normAutofit fontScale="92500" lnSpcReduction="20000"/>
          </a:bodyPr>
          <a:lstStyle/>
          <a:p>
            <a:r>
              <a:rPr lang="ru-RU" b="1" err="1"/>
              <a:t>Посилена автентифікація</a:t>
            </a:r>
            <a:endParaRPr lang="ru-RU"/>
          </a:p>
          <a:p>
            <a:r>
              <a:rPr lang="ru-RU"/>
              <a:t>У відповідності до вимог Європейської директиви </a:t>
            </a:r>
            <a:r>
              <a:rPr lang="en-US"/>
              <a:t>PSD2 </a:t>
            </a:r>
            <a:r>
              <a:rPr lang="ru-RU"/>
              <a:t>в платіжних системах використовується так звана посилена автентифікація, коли для автентифікації використовуються принаймні два різних типи факторів. Типами факторів є:</a:t>
            </a:r>
          </a:p>
          <a:p>
            <a:r>
              <a:rPr lang="ru-RU" err="1"/>
              <a:t>властивість, якою володіє суб'єкт;</a:t>
            </a:r>
          </a:p>
          <a:p>
            <a:r>
              <a:rPr lang="ru-RU" err="1"/>
              <a:t>знання — інформація, яку знає суб'єкт;</a:t>
            </a:r>
          </a:p>
          <a:p>
            <a:r>
              <a:rPr lang="ru-RU" err="1"/>
              <a:t>володіння — річ, якою володіє суб'єкт.</a:t>
            </a:r>
          </a:p>
          <a:p>
            <a:r>
              <a:rPr lang="ru-RU" b="1" err="1"/>
              <a:t>Сувора автентифікація</a:t>
            </a:r>
            <a:endParaRPr lang="ru-RU"/>
          </a:p>
          <a:p>
            <a:r>
              <a:rPr lang="ru-RU" err="1"/>
              <a:t>Автентифікація, під час якої використовується інформація без розкриття цієї інформації. Як правило, реалізується за допомогою асиметричних криптографічних алгоритмів.</a:t>
            </a:r>
          </a:p>
          <a:p>
            <a:endParaRPr lang="ru-RU"/>
          </a:p>
        </p:txBody>
      </p:sp>
    </p:spTree>
    <p:extLst>
      <p:ext uri="{BB962C8B-B14F-4D97-AF65-F5344CB8AC3E}">
        <p14:creationId xmlns:p14="http://schemas.microsoft.com/office/powerpoint/2010/main" val="3302034305"/>
      </p:ext>
    </p:extLst>
  </p:cSld>
  <p:clrMapOvr>
    <a:masterClrMapping/>
  </p:clrMapOvr>
  <p:transition/>
  <p:timing/>
</p:sld>
</file>

<file path=ppt/slides/slide7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a:t>Використання паролів і механізмів контролю за доступом</a:t>
            </a:r>
            <a:endParaRPr lang="ru-RU"/>
          </a:p>
        </p:txBody>
      </p:sp>
      <p:sp>
        <p:nvSpPr>
          <p:cNvPr id="3" name="Объект 2"/>
          <p:cNvSpPr>
            <a:spLocks noGrp="1"/>
          </p:cNvSpPr>
          <p:nvPr>
            <p:ph idx="1"/>
          </p:nvPr>
        </p:nvSpPr>
        <p:spPr/>
        <p:txBody>
          <a:bodyPr/>
          <a:lstStyle/>
          <a:p>
            <a:r>
              <a:rPr lang="uk-UA"/>
              <a:t>При всьому різноманітті існуючих механізмів аутентифікації, найбільш поширеним з них залишається парольний захист. </a:t>
            </a:r>
            <a:r>
              <a:rPr lang="uk-UA" smtClean="0"/>
              <a:t>Для </a:t>
            </a:r>
            <a:r>
              <a:rPr lang="uk-UA"/>
              <a:t>цього є декілька причин з яких ми відзначимо </a:t>
            </a:r>
            <a:r>
              <a:rPr lang="uk-UA" smtClean="0"/>
              <a:t>наступні:</a:t>
            </a:r>
          </a:p>
          <a:p>
            <a:pPr lvl="0"/>
            <a:r>
              <a:rPr lang="uk-UA" b="1" i="1"/>
              <a:t>Відносна простота реалізації</a:t>
            </a:r>
            <a:r>
              <a:rPr lang="uk-UA"/>
              <a:t>. Дійсно, реалізація механізму парольного захисту зазвичай не вимагає залучення додаткових апаратних засобів.</a:t>
            </a:r>
            <a:endParaRPr lang="ru-RU"/>
          </a:p>
          <a:p>
            <a:pPr lvl="0"/>
            <a:r>
              <a:rPr lang="uk-UA" b="1" i="1"/>
              <a:t>Традиційність</a:t>
            </a:r>
            <a:r>
              <a:rPr lang="uk-UA"/>
              <a:t>. Механізми парольного захисту є звичними для більшості користувачів </a:t>
            </a:r>
            <a:r>
              <a:rPr lang="uk-UA" smtClean="0"/>
              <a:t>систем </a:t>
            </a:r>
            <a:r>
              <a:rPr lang="uk-UA"/>
              <a:t>і не викликають психологічного несприйняття – на відмінну, наприклад, від сканерів малюнка сітківки ока.</a:t>
            </a:r>
            <a:endParaRPr lang="ru-RU"/>
          </a:p>
          <a:p>
            <a:endParaRPr lang="ru-RU"/>
          </a:p>
        </p:txBody>
      </p:sp>
    </p:spTree>
    <p:extLst>
      <p:ext uri="{BB962C8B-B14F-4D97-AF65-F5344CB8AC3E}">
        <p14:creationId xmlns:p14="http://schemas.microsoft.com/office/powerpoint/2010/main" val="1006398907"/>
      </p:ext>
    </p:extLst>
  </p:cSld>
  <p:clrMapOvr>
    <a:masterClrMapping/>
  </p:clrMapOvr>
  <p:transition/>
  <p:timing/>
</p:sld>
</file>

<file path=ppt/slides/slide7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70000" lnSpcReduction="20000"/>
          </a:bodyPr>
          <a:lstStyle/>
          <a:p>
            <a:pPr algn="just"/>
            <a:r>
              <a:rPr lang="ru-RU" err="1"/>
              <a:t>Ідентифікатор користувача - певна унікальна кількість інфор­мації, що дозволяє розрізняти індивідуальних користувачів парольної системи (проводити їх ідентифікацію). Часто ідентифікатор також називають ім'ям користувача чи ім'ям облікового запису користувача.</a:t>
            </a:r>
            <a:r>
              <a:rPr lang="en-US"/>
              <a:t> </a:t>
            </a:r>
            <a:endParaRPr lang="ru-RU"/>
          </a:p>
          <a:p>
            <a:pPr algn="just"/>
            <a:r>
              <a:rPr lang="ru-RU"/>
              <a:t>Пароль користувача - певна секретна кількість інформації, ві­дома тільки користувачу і парольній системі, яку може запам'ятати користувач і пред'явити для проходження процедури автентифікації. Одноразовий пароль дає можливість користувачу одноразово пройти автентифікацію. Багаторазовий пароль може бути використаний для перевірки дійсності повторно.</a:t>
            </a:r>
          </a:p>
          <a:p>
            <a:pPr algn="just"/>
            <a:r>
              <a:rPr lang="ru-RU" err="1"/>
              <a:t>Обліковий запис користувача - сукупність його ідентифікатора та його пароля.</a:t>
            </a:r>
            <a:r>
              <a:rPr lang="en-US"/>
              <a:t> </a:t>
            </a:r>
            <a:endParaRPr lang="en-US" smtClean="0"/>
          </a:p>
          <a:p>
            <a:pPr algn="just"/>
            <a:r>
              <a:rPr lang="ru-RU" smtClean="0"/>
              <a:t>База </a:t>
            </a:r>
            <a:r>
              <a:rPr lang="ru-RU" err="1"/>
              <a:t>даних користувачів парольної системи містить облікові запи­си всіх користувачів даної парольної системи</a:t>
            </a:r>
            <a:r>
              <a:rPr lang="ru-RU" smtClean="0"/>
              <a:t>.</a:t>
            </a:r>
            <a:endParaRPr lang="en-US" smtClean="0"/>
          </a:p>
          <a:p>
            <a:r>
              <a:rPr lang="ru-RU" err="1"/>
              <a:t>Основними компонентами парольної системи є</a:t>
            </a:r>
            <a:r>
              <a:rPr lang="ru-RU" smtClean="0"/>
              <a:t>:</a:t>
            </a:r>
            <a:r>
              <a:rPr lang="en-US" smtClean="0"/>
              <a:t> </a:t>
            </a:r>
            <a:r>
              <a:rPr lang="ru-RU" err="1" smtClean="0"/>
              <a:t>інтерфейс користувача;</a:t>
            </a:r>
            <a:r>
              <a:rPr lang="en-US" smtClean="0"/>
              <a:t> </a:t>
            </a:r>
            <a:r>
              <a:rPr lang="ru-RU" err="1" smtClean="0"/>
              <a:t>інтерфейс адміністратора;</a:t>
            </a:r>
            <a:r>
              <a:rPr lang="en-US" smtClean="0"/>
              <a:t> </a:t>
            </a:r>
            <a:r>
              <a:rPr lang="ru-RU" smtClean="0"/>
              <a:t>модуль </a:t>
            </a:r>
            <a:r>
              <a:rPr lang="ru-RU" err="1"/>
              <a:t>сполучення з іншими підсистемами </a:t>
            </a:r>
            <a:r>
              <a:rPr lang="ru-RU" err="1" smtClean="0"/>
              <a:t>безпеки;</a:t>
            </a:r>
            <a:r>
              <a:rPr lang="en-US" smtClean="0"/>
              <a:t> </a:t>
            </a:r>
            <a:r>
              <a:rPr lang="ru-RU" smtClean="0"/>
              <a:t>база </a:t>
            </a:r>
            <a:r>
              <a:rPr lang="ru-RU" err="1"/>
              <a:t>даних облікових записів</a:t>
            </a:r>
            <a:r>
              <a:rPr lang="ru-RU" smtClean="0"/>
              <a:t>.</a:t>
            </a:r>
            <a:endParaRPr lang="ru-RU"/>
          </a:p>
          <a:p>
            <a:pPr algn="just"/>
            <a:r>
              <a:rPr lang="uk-UA" smtClean="0"/>
              <a:t>Для </a:t>
            </a:r>
            <a:r>
              <a:rPr lang="uk-UA"/>
              <a:t>парольних систем захисту характерний парадокс, що ускладнює їх ефективну реалізацію: стійкі паролі мало придатні для використання людиною. </a:t>
            </a:r>
            <a:endParaRPr lang="ru-RU"/>
          </a:p>
        </p:txBody>
      </p:sp>
    </p:spTree>
    <p:extLst>
      <p:ext uri="{BB962C8B-B14F-4D97-AF65-F5344CB8AC3E}">
        <p14:creationId xmlns:p14="http://schemas.microsoft.com/office/powerpoint/2010/main" val="2363920443"/>
      </p:ext>
    </p:extLst>
  </p:cSld>
  <p:clrMapOvr>
    <a:masterClrMapping/>
  </p:clrMapOvr>
  <p:transition/>
  <p:timing/>
</p:sld>
</file>

<file path=ppt/slides/slide7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endParaRPr lang="ru-RU"/>
          </a:p>
        </p:txBody>
      </p:sp>
      <p:sp>
        <p:nvSpPr>
          <p:cNvPr id="3" name="Объект 2"/>
          <p:cNvSpPr>
            <a:spLocks noGrp="1"/>
          </p:cNvSpPr>
          <p:nvPr>
            <p:ph idx="1"/>
          </p:nvPr>
        </p:nvSpPr>
        <p:spPr/>
        <p:txBody>
          <a:bodyPr>
            <a:normAutofit fontScale="70000" lnSpcReduction="20000"/>
          </a:bodyPr>
          <a:lstStyle/>
          <a:p>
            <a:r>
              <a:rPr lang="uk-UA"/>
              <a:t>В загальному випадку</a:t>
            </a:r>
            <a:r>
              <a:rPr lang="uk-UA" b="1"/>
              <a:t> пароль може бути отриманий </a:t>
            </a:r>
            <a:r>
              <a:rPr lang="uk-UA"/>
              <a:t>зловмисником одним </a:t>
            </a:r>
            <a:r>
              <a:rPr lang="uk-UA" smtClean="0"/>
              <a:t>з поширених </a:t>
            </a:r>
            <a:r>
              <a:rPr lang="uk-UA"/>
              <a:t>способів:</a:t>
            </a:r>
            <a:endParaRPr lang="ru-RU" smtClean="0">
              <a:effectLst/>
            </a:endParaRPr>
          </a:p>
          <a:p>
            <a:pPr lvl="0"/>
            <a:r>
              <a:rPr lang="uk-UA" b="1" i="1"/>
              <a:t>За рахунок використання людського </a:t>
            </a:r>
            <a:r>
              <a:rPr lang="uk-UA" b="1" i="1" smtClean="0"/>
              <a:t>фактору </a:t>
            </a:r>
            <a:r>
              <a:rPr lang="uk-UA" smtClean="0"/>
              <a:t> </a:t>
            </a:r>
          </a:p>
          <a:p>
            <a:pPr marL="457200" lvl="1" indent="0">
              <a:buNone/>
            </a:pPr>
            <a:r>
              <a:rPr lang="ru-RU" sz="2200" smtClean="0"/>
              <a:t>(</a:t>
            </a:r>
            <a:r>
              <a:rPr lang="uk-UA" sz="2200" smtClean="0"/>
              <a:t>підглядання, підслуховування, шантаж</a:t>
            </a:r>
            <a:r>
              <a:rPr lang="uk-UA" sz="2200"/>
              <a:t>, </a:t>
            </a:r>
            <a:r>
              <a:rPr lang="uk-UA" sz="2200" smtClean="0"/>
              <a:t> загрози, зрештою</a:t>
            </a:r>
            <a:r>
              <a:rPr lang="uk-UA" sz="2200"/>
              <a:t>, використання чужих облікових записів з дозволу їх законних </a:t>
            </a:r>
            <a:r>
              <a:rPr lang="uk-UA" sz="2200" smtClean="0"/>
              <a:t>власників)</a:t>
            </a:r>
            <a:endParaRPr lang="ru-RU" sz="2200" smtClean="0">
              <a:effectLst/>
            </a:endParaRPr>
          </a:p>
          <a:p>
            <a:pPr lvl="0"/>
            <a:r>
              <a:rPr lang="uk-UA" b="1" i="1"/>
              <a:t>Шляхом підбору</a:t>
            </a:r>
            <a:r>
              <a:rPr lang="uk-UA"/>
              <a:t>. При цьому використовуються наступні методи:</a:t>
            </a:r>
            <a:endParaRPr lang="ru-RU" smtClean="0">
              <a:effectLst/>
            </a:endParaRPr>
          </a:p>
          <a:p>
            <a:pPr lvl="2"/>
            <a:r>
              <a:rPr lang="uk-UA" b="1" i="1"/>
              <a:t>Повний перебір</a:t>
            </a:r>
            <a:r>
              <a:rPr lang="uk-UA"/>
              <a:t>. Даний метод дозволяє підібрати будь-який пароль незалежно від його складності. Проте час, необхідний для реалізації даної атаки, для стійкого пароля буде досить значним і логічно припустити, що він буде суттєво перевищувати допустимі ресурси часу, наявного у зловмисника.</a:t>
            </a:r>
            <a:endParaRPr lang="ru-RU" smtClean="0">
              <a:effectLst/>
            </a:endParaRPr>
          </a:p>
          <a:p>
            <a:pPr lvl="2"/>
            <a:r>
              <a:rPr lang="uk-UA" b="1" i="1"/>
              <a:t>Підбір по словнику</a:t>
            </a:r>
            <a:r>
              <a:rPr lang="uk-UA"/>
              <a:t>. Значна частина паролів, що використовуються на практиці є осмисленими словами або виразами. Існують словники найпоширеніших паролів, які у багатьох випадках дозволяють обійтися без повного перебору.</a:t>
            </a:r>
            <a:endParaRPr lang="ru-RU" smtClean="0">
              <a:effectLst/>
            </a:endParaRPr>
          </a:p>
          <a:p>
            <a:pPr lvl="0"/>
            <a:r>
              <a:rPr lang="uk-UA" b="1" i="1"/>
              <a:t>Підбір з використанням відомостей про користувача</a:t>
            </a:r>
            <a:r>
              <a:rPr lang="uk-UA"/>
              <a:t>. </a:t>
            </a:r>
            <a:endParaRPr lang="uk-UA" smtClean="0"/>
          </a:p>
          <a:p>
            <a:pPr marL="457200" lvl="1" indent="0">
              <a:buNone/>
            </a:pPr>
            <a:r>
              <a:rPr lang="uk-UA" sz="2000" smtClean="0"/>
              <a:t>Даний </a:t>
            </a:r>
            <a:r>
              <a:rPr lang="uk-UA" sz="2000"/>
              <a:t>інтелектуальний метод підбору паролів грунтується на тому факті, що якщо політика безпеки системи передбачає самостійне призначення паролів користувачами, то в переважній більшості випадків у якості паролю буде обрана якась персональна інформація, пов'язана з </a:t>
            </a:r>
            <a:r>
              <a:rPr lang="uk-UA" sz="2000" smtClean="0"/>
              <a:t>користувачем. </a:t>
            </a:r>
            <a:r>
              <a:rPr lang="uk-UA" sz="2000"/>
              <a:t>І хоча такою інформацією може бути вибрано що завгодно, від дати народження коханої людини і до прізвиська улюбленого песика, наявність певної інформації про користувача дозволяє перевірити найбільш поширені варіанти (дні народження, імена дітей і т.д.).</a:t>
            </a:r>
            <a:endParaRPr lang="ru-RU" sz="2000" smtClean="0">
              <a:effectLst/>
            </a:endParaRPr>
          </a:p>
          <a:p>
            <a:pPr lvl="0"/>
            <a:r>
              <a:rPr lang="uk-UA" b="1" i="1"/>
              <a:t>За рахунок використання недоліків реалізації парольних систем</a:t>
            </a:r>
            <a:r>
              <a:rPr lang="uk-UA"/>
              <a:t>. </a:t>
            </a:r>
            <a:endParaRPr lang="uk-UA" smtClean="0"/>
          </a:p>
          <a:p>
            <a:pPr marL="457200" lvl="1" indent="0">
              <a:buNone/>
            </a:pPr>
            <a:r>
              <a:rPr lang="uk-UA" sz="2000" smtClean="0"/>
              <a:t>До </a:t>
            </a:r>
            <a:r>
              <a:rPr lang="uk-UA" sz="2000"/>
              <a:t>таких недоліків реалізації відносяться експлуатовані уразливості мережевих сервісів, що реалізовують певні компоненти парольної системи захисту або ж недекларовані можливості відповідного програмного або апаратного забезпечення.</a:t>
            </a:r>
            <a:endParaRPr lang="ru-RU" sz="2000" smtClean="0">
              <a:effectLst/>
            </a:endParaRPr>
          </a:p>
          <a:p>
            <a:endParaRPr lang="ru-RU"/>
          </a:p>
        </p:txBody>
      </p:sp>
    </p:spTree>
    <p:extLst>
      <p:ext uri="{BB962C8B-B14F-4D97-AF65-F5344CB8AC3E}">
        <p14:creationId xmlns:p14="http://schemas.microsoft.com/office/powerpoint/2010/main" val="3480849097"/>
      </p:ext>
    </p:extLst>
  </p:cSld>
  <p:clrMapOvr>
    <a:masterClrMapping/>
  </p:clrMapOvr>
  <p:transition/>
  <p:timing/>
</p:sld>
</file>

<file path=ppt/slides/slide7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Объект 2"/>
          <p:cNvSpPr>
            <a:spLocks noGrp="1"/>
          </p:cNvSpPr>
          <p:nvPr>
            <p:ph idx="1"/>
          </p:nvPr>
        </p:nvSpPr>
        <p:spPr>
          <a:xfrm>
            <a:off x="788276" y="147146"/>
            <a:ext cx="11025352" cy="6547944"/>
          </a:xfrm>
        </p:spPr>
        <p:txBody>
          <a:bodyPr>
            <a:noAutofit/>
          </a:bodyPr>
          <a:lstStyle/>
          <a:p>
            <a:r>
              <a:rPr lang="uk-UA" sz="2900"/>
              <a:t>При побудові системи парольного захисту необхідно враховувати специфіку </a:t>
            </a:r>
            <a:r>
              <a:rPr lang="uk-UA" sz="2900" smtClean="0"/>
              <a:t>ПЗ і </a:t>
            </a:r>
            <a:r>
              <a:rPr lang="uk-UA" sz="2900"/>
              <a:t>керуватися результатами проведеного аналізу ризиків. </a:t>
            </a:r>
            <a:endParaRPr lang="uk-UA" sz="2900" smtClean="0"/>
          </a:p>
          <a:p>
            <a:pPr marL="0" indent="0">
              <a:buNone/>
            </a:pPr>
            <a:r>
              <a:rPr lang="uk-UA" sz="1600" b="1" smtClean="0"/>
              <a:t>Практичні рекомендації</a:t>
            </a:r>
            <a:r>
              <a:rPr lang="uk-UA" sz="1600" smtClean="0"/>
              <a:t>:</a:t>
            </a:r>
            <a:endParaRPr lang="ru-RU" sz="1600" smtClean="0">
              <a:effectLst/>
            </a:endParaRPr>
          </a:p>
          <a:p>
            <a:pPr lvl="0"/>
            <a:r>
              <a:rPr lang="uk-UA" sz="1600" b="1" i="1"/>
              <a:t>Встановлення мінімальної довжини пароля</a:t>
            </a:r>
            <a:r>
              <a:rPr lang="uk-UA" sz="1600"/>
              <a:t>. Очевидно, що регламентація мінімально допустимої довжини пароля суттєво ускладнює для зловмисника реалізацію підбору пароля шляхом повного перебору.</a:t>
            </a:r>
            <a:endParaRPr lang="ru-RU" sz="1600"/>
          </a:p>
          <a:p>
            <a:pPr lvl="0"/>
            <a:r>
              <a:rPr lang="uk-UA" sz="1600" b="1" i="1"/>
              <a:t>Збільшення потужності алфавіту паролів</a:t>
            </a:r>
            <a:r>
              <a:rPr lang="uk-UA" sz="1600"/>
              <a:t>. За рахунок збільшення потужності (яке досягається, наприклад, шляхом обов'язкового використання спецсимволів) також можна ускладнити повний перебір.</a:t>
            </a:r>
            <a:endParaRPr lang="ru-RU" sz="1600"/>
          </a:p>
          <a:p>
            <a:pPr lvl="0"/>
            <a:r>
              <a:rPr lang="uk-UA" sz="1600" b="1" i="1"/>
              <a:t>Перевірка і вибраковування паролів за словником</a:t>
            </a:r>
            <a:r>
              <a:rPr lang="uk-UA" sz="1600"/>
              <a:t>. Даний механізм дозволяє ускладнити підбір паролів за словником за рахунок </a:t>
            </a:r>
            <a:r>
              <a:rPr lang="uk-UA" sz="1600" b="1" i="1"/>
              <a:t>вибраковування</a:t>
            </a:r>
            <a:r>
              <a:rPr lang="uk-UA" sz="1600"/>
              <a:t> явно «</a:t>
            </a:r>
            <a:r>
              <a:rPr lang="uk-UA" sz="1600" err="1" smtClean="0"/>
              <a:t>підбиральних</a:t>
            </a:r>
            <a:r>
              <a:rPr lang="uk-UA" sz="1600"/>
              <a:t>» паролів.</a:t>
            </a:r>
            <a:endParaRPr lang="ru-RU" sz="1600"/>
          </a:p>
          <a:p>
            <a:pPr lvl="0"/>
            <a:r>
              <a:rPr lang="uk-UA" sz="1600" b="1" i="1"/>
              <a:t>Встановлення максимального терміну дії пароля. </a:t>
            </a:r>
            <a:r>
              <a:rPr lang="uk-UA" sz="1600"/>
              <a:t>Термін дії пароля обмежує проміжок часу, який зловмисник може </a:t>
            </a:r>
            <a:r>
              <a:rPr lang="uk-UA" sz="1600" smtClean="0"/>
              <a:t>затратити </a:t>
            </a:r>
            <a:r>
              <a:rPr lang="uk-UA" sz="1600"/>
              <a:t>на підбір пароля. Тим самим, скорочення терміну дії пароля зменшує вірогідність його успішного підбору.</a:t>
            </a:r>
            <a:endParaRPr lang="ru-RU" sz="1600"/>
          </a:p>
          <a:p>
            <a:pPr lvl="0"/>
            <a:r>
              <a:rPr lang="uk-UA" sz="1600" b="1" i="1"/>
              <a:t>Вибраковування по журналу історії паролів. </a:t>
            </a:r>
            <a:r>
              <a:rPr lang="uk-UA" sz="1600"/>
              <a:t>Механізм запобігає повторному використання паролів – можливо, раніше скомпрометованих.</a:t>
            </a:r>
            <a:endParaRPr lang="ru-RU" sz="1600"/>
          </a:p>
          <a:p>
            <a:pPr lvl="0"/>
            <a:r>
              <a:rPr lang="uk-UA" sz="1600" b="1" i="1"/>
              <a:t>Обмеження числа спроб введення пароля. </a:t>
            </a:r>
            <a:r>
              <a:rPr lang="uk-UA" sz="1600"/>
              <a:t>Відповідний механізм ускладнює інтерактивний підбір паролів.</a:t>
            </a:r>
            <a:endParaRPr lang="ru-RU" sz="1600"/>
          </a:p>
          <a:p>
            <a:pPr lvl="0"/>
            <a:r>
              <a:rPr lang="uk-UA" sz="1600" b="1" i="1"/>
              <a:t>Примусова зміна пароля при першому вході користувача в систему. </a:t>
            </a:r>
            <a:r>
              <a:rPr lang="uk-UA" sz="1600"/>
              <a:t>У випадку якщо первинну генерацію паролів для всіх користувач здійснює адміністратор, користувачу може бути запропоновано змінити первинний пароль при першому ж вході в систему – в цьому випадку новий пароль не буде відомий адміністратору.</a:t>
            </a:r>
            <a:endParaRPr lang="ru-RU" sz="1600"/>
          </a:p>
          <a:p>
            <a:pPr lvl="0"/>
            <a:r>
              <a:rPr lang="uk-UA" sz="1600" b="1" i="1"/>
              <a:t>Затримка при введенні неправильного пароля. </a:t>
            </a:r>
            <a:r>
              <a:rPr lang="uk-UA" sz="1600"/>
              <a:t>Механізм перешкоджає інтерактивному підбору паролів.</a:t>
            </a:r>
            <a:endParaRPr lang="ru-RU" sz="1600"/>
          </a:p>
          <a:p>
            <a:pPr lvl="0"/>
            <a:r>
              <a:rPr lang="uk-UA" sz="1600" b="1" i="1"/>
              <a:t>Заборона вибору пароля користувачем і автоматична генерація пароля. </a:t>
            </a:r>
            <a:r>
              <a:rPr lang="uk-UA" sz="1600"/>
              <a:t>Даний механізм дозволяє гарантувати стійкість згенерованих паролів, проте варто усвідомлювати, що в цьому випадку у користувачів можуть виникнути проблеми із запам'ятовуванням паролів</a:t>
            </a:r>
            <a:r>
              <a:rPr lang="uk-UA" sz="1600" smtClean="0"/>
              <a:t>.</a:t>
            </a:r>
            <a:endParaRPr lang="ru-RU" sz="1600"/>
          </a:p>
        </p:txBody>
      </p:sp>
    </p:spTree>
    <p:extLst>
      <p:ext uri="{BB962C8B-B14F-4D97-AF65-F5344CB8AC3E}">
        <p14:creationId xmlns:p14="http://schemas.microsoft.com/office/powerpoint/2010/main" val="3901991818"/>
      </p:ext>
    </p:extLst>
  </p:cSld>
  <p:clrMapOvr>
    <a:masterClrMapping/>
  </p:clrMapOvr>
  <p:transition/>
  <p:timing/>
</p:sld>
</file>

<file path=ppt/slides/slide7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b="1" smtClean="0">
                <a:effectLst/>
              </a:rPr>
              <a:t>Оцінка стійкості парольних систем</a:t>
            </a:r>
            <a:endParaRPr lang="ru-RU"/>
          </a:p>
        </p:txBody>
      </p:sp>
      <p:sp>
        <p:nvSpPr>
          <p:cNvPr id="3" name="Объект 2"/>
          <p:cNvSpPr>
            <a:spLocks noGrp="1"/>
          </p:cNvSpPr>
          <p:nvPr>
            <p:ph idx="1"/>
          </p:nvPr>
        </p:nvSpPr>
        <p:spPr/>
        <p:txBody>
          <a:bodyPr/>
          <a:lstStyle/>
          <a:p>
            <a:r>
              <a:rPr lang="uk-UA" smtClean="0"/>
              <a:t>Введемо </a:t>
            </a:r>
            <a:r>
              <a:rPr lang="uk-UA"/>
              <a:t>наступні позначення:</a:t>
            </a:r>
            <a:endParaRPr lang="ru-RU" smtClean="0">
              <a:effectLst/>
            </a:endParaRPr>
          </a:p>
          <a:p>
            <a:pPr lvl="2"/>
            <a:r>
              <a:rPr lang="uk-UA" i="1"/>
              <a:t>А </a:t>
            </a:r>
            <a:r>
              <a:rPr lang="uk-UA"/>
              <a:t>– потужність алфавіту паролів;</a:t>
            </a:r>
            <a:endParaRPr lang="ru-RU"/>
          </a:p>
          <a:p>
            <a:pPr lvl="2"/>
            <a:r>
              <a:rPr lang="uk-UA" i="1"/>
              <a:t>L </a:t>
            </a:r>
            <a:r>
              <a:rPr lang="uk-UA"/>
              <a:t>– довжина пароля;</a:t>
            </a:r>
            <a:endParaRPr lang="ru-RU"/>
          </a:p>
          <a:p>
            <a:pPr lvl="2"/>
            <a:r>
              <a:rPr lang="uk-UA" i="1"/>
              <a:t>S=A</a:t>
            </a:r>
            <a:r>
              <a:rPr lang="uk-UA" i="1" baseline="30000"/>
              <a:t>L</a:t>
            </a:r>
            <a:r>
              <a:rPr lang="uk-UA" i="1"/>
              <a:t> </a:t>
            </a:r>
            <a:r>
              <a:rPr lang="uk-UA"/>
              <a:t>– потужність простору паролів;</a:t>
            </a:r>
            <a:endParaRPr lang="ru-RU"/>
          </a:p>
          <a:p>
            <a:pPr lvl="2"/>
            <a:r>
              <a:rPr lang="uk-UA" i="1"/>
              <a:t>V </a:t>
            </a:r>
            <a:r>
              <a:rPr lang="uk-UA"/>
              <a:t>– швидкість підбору паролів;</a:t>
            </a:r>
            <a:endParaRPr lang="ru-RU"/>
          </a:p>
          <a:p>
            <a:pPr lvl="2"/>
            <a:r>
              <a:rPr lang="uk-UA" i="1"/>
              <a:t>T </a:t>
            </a:r>
            <a:r>
              <a:rPr lang="uk-UA"/>
              <a:t>– термін дії пароля;</a:t>
            </a:r>
            <a:endParaRPr lang="ru-RU"/>
          </a:p>
          <a:p>
            <a:pPr lvl="2"/>
            <a:r>
              <a:rPr lang="uk-UA" i="1"/>
              <a:t>P </a:t>
            </a:r>
            <a:r>
              <a:rPr lang="uk-UA"/>
              <a:t>– вірогідність підбору пароля протягом його терміну дії.</a:t>
            </a:r>
            <a:endParaRPr lang="ru-RU"/>
          </a:p>
          <a:p>
            <a:r>
              <a:rPr lang="uk-UA"/>
              <a:t>Очевидно, що справедливо наступне співвідношення:</a:t>
            </a:r>
            <a:endParaRPr lang="ru-RU" smtClean="0">
              <a:effectLst/>
            </a:endParaRPr>
          </a:p>
          <a:p>
            <a:endParaRPr lang="ru-RU"/>
          </a:p>
        </p:txBody>
      </p:sp>
      <p:pic>
        <p:nvPicPr>
          <p:cNvPr id="6" name="Рисунок 5"/>
          <p:cNvPicPr>
            <a:picLocks noChangeAspect="1"/>
          </p:cNvPicPr>
          <p:nvPr/>
        </p:nvPicPr>
        <p:blipFill>
          <a:blip r:embed="rId3"/>
          <a:stretch>
            <a:fillRect/>
          </a:stretch>
        </p:blipFill>
        <p:spPr>
          <a:xfrm>
            <a:off x="5272580" y="5019346"/>
            <a:ext cx="1352550" cy="876300"/>
          </a:xfrm>
          <a:prstGeom prst="rect">
            <a:avLst/>
          </a:prstGeom>
        </p:spPr>
      </p:pic>
    </p:spTree>
    <p:extLst>
      <p:ext uri="{BB962C8B-B14F-4D97-AF65-F5344CB8AC3E}">
        <p14:creationId xmlns:p14="http://schemas.microsoft.com/office/powerpoint/2010/main" val="161002477"/>
      </p:ext>
    </p:extLst>
  </p:cSld>
  <p:clrMapOvr>
    <a:masterClrMapping/>
  </p:clrMapOvr>
  <p:transition/>
  <p:timing/>
</p:sld>
</file>

<file path=ppt/slides/slide7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Задача</a:t>
            </a:r>
            <a:endParaRPr lang="ru-RU"/>
          </a:p>
        </p:txBody>
      </p:sp>
      <p:sp>
        <p:nvSpPr>
          <p:cNvPr id="3" name="Объект 2"/>
          <p:cNvSpPr>
            <a:spLocks noGrp="1"/>
          </p:cNvSpPr>
          <p:nvPr>
            <p:ph idx="1"/>
          </p:nvPr>
        </p:nvSpPr>
        <p:spPr>
          <a:xfrm>
            <a:off x="838200" y="1825625"/>
            <a:ext cx="10515600" cy="1628775"/>
          </a:xfrm>
        </p:spPr>
        <p:txBody>
          <a:bodyPr>
            <a:normAutofit/>
          </a:bodyPr>
          <a:lstStyle/>
          <a:p>
            <a:r>
              <a:rPr lang="uk-UA"/>
              <a:t>Задано </a:t>
            </a:r>
            <a:r>
              <a:rPr lang="uk-UA" b="1" i="1"/>
              <a:t>Р = </a:t>
            </a:r>
            <a:r>
              <a:rPr lang="uk-UA" smtClean="0">
                <a:latin typeface="Times New Roman" pitchFamily="18" charset="0"/>
                <a:ea typeface="Times New Roman" panose="02020603050405020304" pitchFamily="18" charset="0"/>
                <a:cs typeface="Times New Roman" pitchFamily="18" charset="0"/>
              </a:rPr>
              <a:t>10</a:t>
            </a:r>
            <a:r>
              <a:rPr lang="uk-UA" baseline="30000" smtClean="0">
                <a:latin typeface="Times New Roman" pitchFamily="18" charset="0"/>
                <a:ea typeface="Times New Roman" panose="02020603050405020304" pitchFamily="18" charset="0"/>
                <a:cs typeface="Times New Roman" pitchFamily="18" charset="0"/>
              </a:rPr>
              <a:t>-9</a:t>
            </a:r>
            <a:r>
              <a:rPr lang="uk-UA" smtClean="0"/>
              <a:t>. </a:t>
            </a:r>
            <a:r>
              <a:rPr lang="uk-UA"/>
              <a:t>Необхідно знайти мінімальну довжину </a:t>
            </a:r>
            <a:r>
              <a:rPr lang="uk-UA" smtClean="0"/>
              <a:t>пароля </a:t>
            </a:r>
            <a:r>
              <a:rPr lang="en-US" i="1" smtClean="0"/>
              <a:t>L</a:t>
            </a:r>
            <a:r>
              <a:rPr lang="uk-UA" smtClean="0"/>
              <a:t>, </a:t>
            </a:r>
            <a:r>
              <a:rPr lang="uk-UA"/>
              <a:t>що забезпечить його стійкість протягом одного тижня безупинних спроб підібрати </a:t>
            </a:r>
            <a:r>
              <a:rPr lang="uk-UA" smtClean="0"/>
              <a:t>пароль</a:t>
            </a:r>
            <a:r>
              <a:rPr lang="en-US" smtClean="0"/>
              <a:t>, </a:t>
            </a:r>
            <a:r>
              <a:rPr lang="uk-UA" smtClean="0"/>
              <a:t>якщо швидкість </a:t>
            </a:r>
            <a:r>
              <a:rPr lang="uk-UA"/>
              <a:t>інтерактивного підбору паролів </a:t>
            </a:r>
            <a:r>
              <a:rPr lang="en-US" b="1" i="1"/>
              <a:t>V</a:t>
            </a:r>
            <a:r>
              <a:rPr lang="ru-RU" b="1" i="1"/>
              <a:t>= </a:t>
            </a:r>
            <a:r>
              <a:rPr lang="uk-UA"/>
              <a:t>10 паролів/хв. </a:t>
            </a:r>
            <a:endParaRPr lang="ru-RU"/>
          </a:p>
        </p:txBody>
      </p:sp>
      <p:sp>
        <p:nvSpPr>
          <p:cNvPr id="4" name="Прямоугольник 3"/>
          <p:cNvSpPr/>
          <p:nvPr/>
        </p:nvSpPr>
        <p:spPr>
          <a:xfrm>
            <a:off x="1287701" y="3834740"/>
            <a:ext cx="8908922" cy="584775"/>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i="1">
                <a:latin typeface="Times New Roman" pitchFamily="18" charset="0"/>
                <a:ea typeface="Times New Roman" panose="02020603050405020304" pitchFamily="18" charset="0"/>
                <a:cs typeface="Times New Roman" pitchFamily="18" charset="0"/>
              </a:rPr>
              <a:t>S</a:t>
            </a:r>
            <a:r>
              <a:rPr lang="ru-RU" sz="3200" b="1" i="1">
                <a:latin typeface="Times New Roman" pitchFamily="18" charset="0"/>
                <a:ea typeface="Times New Roman" panose="02020603050405020304" pitchFamily="18" charset="0"/>
                <a:cs typeface="Times New Roman" pitchFamily="18" charset="0"/>
              </a:rPr>
              <a:t> = </a:t>
            </a:r>
            <a:r>
              <a:rPr lang="en-US" sz="3200" b="1" i="1" smtClean="0">
                <a:latin typeface="Times New Roman" pitchFamily="18" charset="0"/>
                <a:ea typeface="Times New Roman" panose="02020603050405020304" pitchFamily="18" charset="0"/>
                <a:cs typeface="Times New Roman" pitchFamily="18" charset="0"/>
              </a:rPr>
              <a:t>V</a:t>
            </a:r>
            <a:r>
              <a:rPr lang="uk-UA" sz="3200"/>
              <a:t> • </a:t>
            </a:r>
            <a:r>
              <a:rPr lang="en-US" sz="3200" b="1" i="1" smtClean="0">
                <a:latin typeface="Times New Roman" pitchFamily="18" charset="0"/>
                <a:ea typeface="Times New Roman" panose="02020603050405020304" pitchFamily="18" charset="0"/>
                <a:cs typeface="Times New Roman" pitchFamily="18" charset="0"/>
              </a:rPr>
              <a:t>T / P = </a:t>
            </a:r>
            <a:r>
              <a:rPr lang="uk-UA" sz="3200" smtClean="0"/>
              <a:t>10 </a:t>
            </a:r>
            <a:r>
              <a:rPr lang="uk-UA" sz="3200"/>
              <a:t>• 60 • 24 • 7 </a:t>
            </a:r>
            <a:r>
              <a:rPr lang="uk-UA" sz="3200" smtClean="0">
                <a:latin typeface="Times New Roman" pitchFamily="18" charset="0"/>
                <a:ea typeface="Times New Roman" panose="02020603050405020304" pitchFamily="18" charset="0"/>
                <a:cs typeface="Times New Roman" pitchFamily="18" charset="0"/>
              </a:rPr>
              <a:t>/ 10</a:t>
            </a:r>
            <a:r>
              <a:rPr lang="uk-UA" sz="3200" baseline="30000" smtClean="0">
                <a:latin typeface="Times New Roman" pitchFamily="18" charset="0"/>
                <a:ea typeface="Times New Roman" panose="02020603050405020304" pitchFamily="18" charset="0"/>
                <a:cs typeface="Times New Roman" pitchFamily="18" charset="0"/>
              </a:rPr>
              <a:t>-9 </a:t>
            </a:r>
            <a:r>
              <a:rPr lang="en-US" sz="3200">
                <a:latin typeface="Times New Roman" pitchFamily="18" charset="0"/>
                <a:ea typeface="Times New Roman" panose="02020603050405020304" pitchFamily="18" charset="0"/>
                <a:cs typeface="Times New Roman" pitchFamily="18" charset="0"/>
              </a:rPr>
              <a:t>= </a:t>
            </a:r>
            <a:r>
              <a:rPr lang="en-US" sz="3200" smtClean="0">
                <a:latin typeface="Times New Roman" pitchFamily="18" charset="0"/>
                <a:ea typeface="Times New Roman" panose="02020603050405020304" pitchFamily="18" charset="0"/>
                <a:cs typeface="Times New Roman" pitchFamily="18" charset="0"/>
              </a:rPr>
              <a:t>1008</a:t>
            </a:r>
            <a:r>
              <a:rPr lang="uk-UA" sz="3200"/>
              <a:t> • </a:t>
            </a:r>
            <a:r>
              <a:rPr lang="en-US" sz="3200" smtClean="0"/>
              <a:t>1</a:t>
            </a:r>
            <a:r>
              <a:rPr lang="en-US" sz="3200" smtClean="0">
                <a:latin typeface="Times New Roman" pitchFamily="18" charset="0"/>
                <a:ea typeface="Times New Roman" panose="02020603050405020304" pitchFamily="18" charset="0"/>
                <a:cs typeface="Times New Roman" pitchFamily="18" charset="0"/>
              </a:rPr>
              <a:t>0</a:t>
            </a:r>
            <a:r>
              <a:rPr lang="en-US" sz="3200" baseline="30000" smtClean="0">
                <a:latin typeface="Times New Roman" pitchFamily="18" charset="0"/>
                <a:ea typeface="Times New Roman" panose="02020603050405020304" pitchFamily="18" charset="0"/>
                <a:cs typeface="Times New Roman" pitchFamily="18" charset="0"/>
              </a:rPr>
              <a:t>11</a:t>
            </a:r>
            <a:endParaRPr lang="ru-RU" sz="3200"/>
          </a:p>
        </p:txBody>
      </p:sp>
      <p:sp>
        <p:nvSpPr>
          <p:cNvPr id="6" name="Прямоугольник 5"/>
          <p:cNvSpPr/>
          <p:nvPr/>
        </p:nvSpPr>
        <p:spPr>
          <a:xfrm>
            <a:off x="3329154" y="4799855"/>
            <a:ext cx="3954148" cy="1569660"/>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uk-UA" sz="3200" i="1" smtClean="0"/>
              <a:t>S=A</a:t>
            </a:r>
            <a:r>
              <a:rPr lang="uk-UA" sz="3200" i="1" baseline="30000" smtClean="0"/>
              <a:t>L</a:t>
            </a:r>
            <a:r>
              <a:rPr lang="uk-UA" sz="3200" i="1" smtClean="0"/>
              <a:t>=26</a:t>
            </a:r>
            <a:r>
              <a:rPr lang="uk-UA" sz="3200" i="1" baseline="30000" smtClean="0"/>
              <a:t>L</a:t>
            </a:r>
            <a:r>
              <a:rPr lang="en-US" sz="3200" i="1" smtClean="0"/>
              <a:t>=</a:t>
            </a:r>
            <a:r>
              <a:rPr lang="en-US" sz="3200">
                <a:latin typeface="Times New Roman" pitchFamily="18" charset="0"/>
                <a:ea typeface="Times New Roman" panose="02020603050405020304" pitchFamily="18" charset="0"/>
                <a:cs typeface="Times New Roman" pitchFamily="18" charset="0"/>
              </a:rPr>
              <a:t> 1008</a:t>
            </a:r>
            <a:r>
              <a:rPr lang="uk-UA" sz="3200"/>
              <a:t> • </a:t>
            </a:r>
            <a:r>
              <a:rPr lang="en-US" sz="3200" smtClean="0"/>
              <a:t>1</a:t>
            </a:r>
            <a:r>
              <a:rPr lang="en-US" sz="3200" smtClean="0">
                <a:latin typeface="Times New Roman" pitchFamily="18" charset="0"/>
                <a:ea typeface="Times New Roman" panose="02020603050405020304" pitchFamily="18" charset="0"/>
                <a:cs typeface="Times New Roman" pitchFamily="18" charset="0"/>
              </a:rPr>
              <a:t>0</a:t>
            </a:r>
            <a:r>
              <a:rPr lang="en-US" sz="3200" baseline="30000" smtClean="0">
                <a:latin typeface="Times New Roman" pitchFamily="18" charset="0"/>
                <a:ea typeface="Times New Roman" panose="02020603050405020304" pitchFamily="18" charset="0"/>
                <a:cs typeface="Times New Roman" pitchFamily="18" charset="0"/>
              </a:rPr>
              <a:t>11</a:t>
            </a:r>
          </a:p>
          <a:p>
            <a:r>
              <a:rPr lang="en-US" sz="3200" baseline="30000" smtClean="0">
                <a:latin typeface="Times New Roman" pitchFamily="18" charset="0"/>
                <a:cs typeface="Times New Roman" pitchFamily="18" charset="0"/>
              </a:rPr>
              <a:t> </a:t>
            </a:r>
            <a:r>
              <a:rPr lang="en-US" sz="3200" smtClean="0">
                <a:latin typeface="Times New Roman" pitchFamily="18" charset="0"/>
                <a:cs typeface="Times New Roman" pitchFamily="18" charset="0"/>
              </a:rPr>
              <a:t> </a:t>
            </a:r>
            <a:r>
              <a:rPr lang="en-US" sz="2400" i="1" smtClean="0">
                <a:latin typeface="Times New Roman" pitchFamily="18" charset="0"/>
                <a:cs typeface="Times New Roman" pitchFamily="18" charset="0"/>
              </a:rPr>
              <a:t>L</a:t>
            </a:r>
            <a:r>
              <a:rPr lang="en-US" sz="3200" smtClean="0">
                <a:latin typeface="Times New Roman" pitchFamily="18" charset="0"/>
                <a:cs typeface="Times New Roman" pitchFamily="18" charset="0"/>
              </a:rPr>
              <a:t> = 9,8</a:t>
            </a:r>
            <a:endParaRPr lang="ru-RU" sz="3200" smtClean="0"/>
          </a:p>
          <a:p>
            <a:endParaRPr lang="ru-RU" sz="3200"/>
          </a:p>
        </p:txBody>
      </p:sp>
      <p:sp>
        <p:nvSpPr>
          <p:cNvPr id="5" name="Прямоугольник 4"/>
          <p:cNvSpPr/>
          <p:nvPr/>
        </p:nvSpPr>
        <p:spPr>
          <a:xfrm>
            <a:off x="2590608" y="5891841"/>
            <a:ext cx="3474606" cy="369332"/>
          </a:xfrm>
          <a:prstGeom prst="rect">
            <a:avLst/>
          </a:prstGeom>
        </p:spPr>
        <p:txBody>
          <a:bodyPr wrap="non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uk-UA" smtClean="0"/>
              <a:t>мінімальн</a:t>
            </a:r>
            <a:r>
              <a:rPr lang="uk-UA"/>
              <a:t>а</a:t>
            </a:r>
            <a:r>
              <a:rPr lang="uk-UA" smtClean="0"/>
              <a:t> довжина пароля</a:t>
            </a:r>
            <a:r>
              <a:rPr lang="en-US" smtClean="0"/>
              <a:t> = 10</a:t>
            </a:r>
            <a:r>
              <a:rPr lang="uk-UA" smtClean="0"/>
              <a:t> </a:t>
            </a:r>
            <a:endParaRPr lang="ru-RU"/>
          </a:p>
        </p:txBody>
      </p:sp>
    </p:spTree>
    <p:extLst>
      <p:ext uri="{BB962C8B-B14F-4D97-AF65-F5344CB8AC3E}">
        <p14:creationId xmlns:p14="http://schemas.microsoft.com/office/powerpoint/2010/main" val="2788718396"/>
      </p:ext>
    </p:extLst>
  </p:cSld>
  <p:clrMapOvr>
    <a:masterClrMapping/>
  </p:clrMapOvr>
  <p:transition/>
  <p:timing/>
</p:sld>
</file>

<file path=ppt/slides/slide7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b="1" smtClean="0"/>
              <a:t>Механізми зберігання паролів</a:t>
            </a:r>
            <a:endParaRPr lang="ru-RU" b="1"/>
          </a:p>
        </p:txBody>
      </p:sp>
      <p:sp>
        <p:nvSpPr>
          <p:cNvPr id="3" name="Объект 2"/>
          <p:cNvSpPr>
            <a:spLocks noGrp="1"/>
          </p:cNvSpPr>
          <p:nvPr>
            <p:ph idx="1"/>
          </p:nvPr>
        </p:nvSpPr>
        <p:spPr/>
        <p:txBody>
          <a:bodyPr>
            <a:normAutofit fontScale="77500" lnSpcReduction="20000"/>
          </a:bodyPr>
          <a:lstStyle/>
          <a:p>
            <a:pPr lvl="0"/>
            <a:r>
              <a:rPr lang="uk-UA" b="1" i="1" smtClean="0"/>
              <a:t>У </a:t>
            </a:r>
            <a:r>
              <a:rPr lang="uk-UA" b="1" i="1"/>
              <a:t>відкритому вигляді</a:t>
            </a:r>
            <a:r>
              <a:rPr lang="uk-UA"/>
              <a:t>. Безумовно, даний варіант не є оптимальним оскільки автоматично створює безліч каналів витоку парольної інформації. Реальна необхідність зберігання паролів у відкритому вигляді зустрічається вкрай рідко. Зазвичай подібне рішення є прийнятне для систем з низькими вимогами до безпеки і недопустиме в системах, що містять конфіденційну інформацію</a:t>
            </a:r>
            <a:endParaRPr lang="ru-RU" smtClean="0">
              <a:effectLst/>
            </a:endParaRPr>
          </a:p>
          <a:p>
            <a:pPr lvl="0"/>
            <a:r>
              <a:rPr lang="uk-UA" b="1" i="1"/>
              <a:t>У вигляді хеш-значення. </a:t>
            </a:r>
            <a:r>
              <a:rPr lang="uk-UA"/>
              <a:t>Даний механізм зручний для перевірки паролів оскільки хеш-значення однозначно пов'язані з паролем, але при цьому самі не представляють інтересу для зловмисника.</a:t>
            </a:r>
            <a:endParaRPr lang="ru-RU" smtClean="0">
              <a:effectLst/>
            </a:endParaRPr>
          </a:p>
          <a:p>
            <a:pPr lvl="0"/>
            <a:r>
              <a:rPr lang="uk-UA" b="1" i="1"/>
              <a:t>В зашифрованому вигляді. </a:t>
            </a:r>
            <a:r>
              <a:rPr lang="uk-UA"/>
              <a:t>Паролі можуть бути зашифровані з використанням деякого криптографічного алгоритму, при цьому ключ шифрування може зберігатися:</a:t>
            </a:r>
            <a:endParaRPr lang="ru-RU" smtClean="0">
              <a:effectLst/>
            </a:endParaRPr>
          </a:p>
          <a:p>
            <a:pPr lvl="2"/>
            <a:r>
              <a:rPr lang="uk-UA"/>
              <a:t>на одному з постійних елементів системи;</a:t>
            </a:r>
            <a:endParaRPr lang="ru-RU" smtClean="0">
              <a:effectLst/>
            </a:endParaRPr>
          </a:p>
          <a:p>
            <a:pPr lvl="2"/>
            <a:r>
              <a:rPr lang="uk-UA"/>
              <a:t>на деякому носії (електронний ключ, смарт-карта і т.п.), що пред'являється при ініціалізації системи;</a:t>
            </a:r>
            <a:endParaRPr lang="ru-RU" smtClean="0">
              <a:effectLst/>
            </a:endParaRPr>
          </a:p>
          <a:p>
            <a:pPr lvl="2"/>
            <a:r>
              <a:rPr lang="uk-UA"/>
              <a:t>ключ може генеруватися з деяких інших параметрів безпеки </a:t>
            </a:r>
            <a:r>
              <a:rPr lang="uk-UA" smtClean="0"/>
              <a:t>системи </a:t>
            </a:r>
            <a:r>
              <a:rPr lang="uk-UA"/>
              <a:t>– наприклад, з пароля адміністратора при ініціалізації системи.</a:t>
            </a:r>
            <a:endParaRPr lang="ru-RU" smtClean="0">
              <a:effectLst/>
            </a:endParaRPr>
          </a:p>
          <a:p>
            <a:endParaRPr lang="ru-RU"/>
          </a:p>
        </p:txBody>
      </p:sp>
    </p:spTree>
    <p:extLst>
      <p:ext uri="{BB962C8B-B14F-4D97-AF65-F5344CB8AC3E}">
        <p14:creationId xmlns:p14="http://schemas.microsoft.com/office/powerpoint/2010/main" val="2878542209"/>
      </p:ext>
    </p:extLst>
  </p:cSld>
  <p:clrMapOvr>
    <a:masterClrMapping/>
  </p:clrMapOvr>
  <p:transition/>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smtClean="0"/>
              <a:t>2. З</a:t>
            </a:r>
            <a:r>
              <a:rPr lang="uk-UA" smtClean="0"/>
              <a:t>абезпечення безпеки</a:t>
            </a:r>
            <a:endParaRPr lang="uk-UA"/>
          </a:p>
        </p:txBody>
      </p:sp>
      <p:pic>
        <p:nvPicPr>
          <p:cNvPr id="4" name="Рисунок 3"/>
          <p:cNvPicPr>
            <a:picLocks noChangeAspect="1"/>
          </p:cNvPicPr>
          <p:nvPr/>
        </p:nvPicPr>
        <p:blipFill>
          <a:blip r:embed="rId2"/>
          <a:stretch>
            <a:fillRect/>
          </a:stretch>
        </p:blipFill>
        <p:spPr>
          <a:xfrm>
            <a:off x="488597" y="3460305"/>
            <a:ext cx="3194829" cy="2776714"/>
          </a:xfrm>
          <a:prstGeom prst="rect">
            <a:avLst/>
          </a:prstGeom>
        </p:spPr>
      </p:pic>
      <p:pic>
        <p:nvPicPr>
          <p:cNvPr id="5" name="Рисунок 4"/>
          <p:cNvPicPr>
            <a:picLocks noChangeAspect="1"/>
          </p:cNvPicPr>
          <p:nvPr/>
        </p:nvPicPr>
        <p:blipFill>
          <a:blip r:embed="rId3"/>
          <a:stretch>
            <a:fillRect/>
          </a:stretch>
        </p:blipFill>
        <p:spPr>
          <a:xfrm>
            <a:off x="4222797" y="3460305"/>
            <a:ext cx="2795333" cy="3397695"/>
          </a:xfrm>
          <a:prstGeom prst="rect">
            <a:avLst/>
          </a:prstGeom>
        </p:spPr>
      </p:pic>
      <p:pic>
        <p:nvPicPr>
          <p:cNvPr id="6" name="Рисунок 5"/>
          <p:cNvPicPr>
            <a:picLocks noChangeAspect="1"/>
          </p:cNvPicPr>
          <p:nvPr/>
        </p:nvPicPr>
        <p:blipFill>
          <a:blip r:embed="rId4"/>
          <a:stretch>
            <a:fillRect/>
          </a:stretch>
        </p:blipFill>
        <p:spPr>
          <a:xfrm>
            <a:off x="7557501" y="3854978"/>
            <a:ext cx="3091895" cy="2696538"/>
          </a:xfrm>
          <a:prstGeom prst="rect">
            <a:avLst/>
          </a:prstGeom>
        </p:spPr>
      </p:pic>
      <p:pic>
        <p:nvPicPr>
          <p:cNvPr id="7" name="Рисунок 6"/>
          <p:cNvPicPr>
            <a:picLocks noChangeAspect="1"/>
          </p:cNvPicPr>
          <p:nvPr/>
        </p:nvPicPr>
        <p:blipFill>
          <a:blip r:embed="rId5"/>
          <a:stretch>
            <a:fillRect/>
          </a:stretch>
        </p:blipFill>
        <p:spPr>
          <a:xfrm>
            <a:off x="2287635" y="2989727"/>
            <a:ext cx="6496050" cy="314325"/>
          </a:xfrm>
          <a:prstGeom prst="rect">
            <a:avLst/>
          </a:prstGeom>
        </p:spPr>
      </p:pic>
      <p:pic>
        <p:nvPicPr>
          <p:cNvPr id="8" name="Рисунок 7"/>
          <p:cNvPicPr>
            <a:picLocks noChangeAspect="1"/>
          </p:cNvPicPr>
          <p:nvPr/>
        </p:nvPicPr>
        <p:blipFill>
          <a:blip r:embed="rId6"/>
          <a:stretch>
            <a:fillRect/>
          </a:stretch>
        </p:blipFill>
        <p:spPr>
          <a:xfrm>
            <a:off x="9051659" y="0"/>
            <a:ext cx="3140341" cy="3228147"/>
          </a:xfrm>
          <a:prstGeom prst="rect">
            <a:avLst/>
          </a:prstGeom>
        </p:spPr>
      </p:pic>
      <p:sp>
        <p:nvSpPr>
          <p:cNvPr id="9" name="Объект 2"/>
          <p:cNvSpPr>
            <a:spLocks noGrp="1"/>
          </p:cNvSpPr>
          <p:nvPr>
            <p:ph idx="1"/>
          </p:nvPr>
        </p:nvSpPr>
        <p:spPr>
          <a:xfrm>
            <a:off x="275628" y="2258118"/>
            <a:ext cx="9409697" cy="1095746"/>
          </a:xfrm>
        </p:spPr>
        <p:txBody>
          <a:bodyPr>
            <a:normAutofit/>
          </a:bodyPr>
          <a:lstStyle/>
          <a:p>
            <a:r>
              <a:rPr lang="ru-RU" smtClean="0"/>
              <a:t>Захист </a:t>
            </a:r>
            <a:r>
              <a:rPr lang="uk-UA" smtClean="0"/>
              <a:t>даних (</a:t>
            </a:r>
            <a:r>
              <a:rPr lang="en-US"/>
              <a:t>Data protection</a:t>
            </a:r>
            <a:r>
              <a:rPr lang="uk-UA" smtClean="0"/>
              <a:t>)– комплекс технічних, організаційних і юридичних мір</a:t>
            </a:r>
            <a:endParaRPr lang="uk-UA"/>
          </a:p>
        </p:txBody>
      </p:sp>
    </p:spTree>
    <p:extLst>
      <p:ext uri="{BB962C8B-B14F-4D97-AF65-F5344CB8AC3E}">
        <p14:creationId xmlns:p14="http://schemas.microsoft.com/office/powerpoint/2010/main" val="1449476061"/>
      </p:ext>
    </p:extLst>
  </p:cSld>
  <p:clrMapOvr>
    <a:masterClrMapping/>
  </p:clrMapOvr>
  <p:transition/>
  <p:timing/>
</p:sld>
</file>

<file path=ppt/slides/slide8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3" name="Объект 2"/>
          <p:cNvSpPr>
            <a:spLocks noGrp="1"/>
          </p:cNvSpPr>
          <p:nvPr>
            <p:ph idx="1"/>
          </p:nvPr>
        </p:nvSpPr>
        <p:spPr/>
        <p:txBody>
          <a:bodyPr/>
          <a:lstStyle/>
          <a:p>
            <a:pPr marL="0" indent="0">
              <a:buNone/>
            </a:pPr>
            <a:r>
              <a:rPr lang="uk-UA" smtClean="0"/>
              <a:t>Парольні </a:t>
            </a:r>
            <a:r>
              <a:rPr lang="uk-UA"/>
              <a:t>системи мають такі недоліки:</a:t>
            </a:r>
            <a:endParaRPr lang="ru-RU"/>
          </a:p>
          <a:p>
            <a:pPr lvl="0"/>
            <a:r>
              <a:rPr lang="uk-UA"/>
              <a:t>пароль необхідно періодично змінювати;</a:t>
            </a:r>
            <a:endParaRPr lang="ru-RU"/>
          </a:p>
          <a:p>
            <a:pPr lvl="0"/>
            <a:r>
              <a:rPr lang="uk-UA"/>
              <a:t>він не повинен легко асоціюватися з користувачем;</a:t>
            </a:r>
            <a:endParaRPr lang="ru-RU"/>
          </a:p>
          <a:p>
            <a:r>
              <a:rPr lang="ru-RU"/>
              <a:t> </a:t>
            </a:r>
            <a:r>
              <a:rPr lang="uk-UA" smtClean="0"/>
              <a:t>пароль </a:t>
            </a:r>
            <a:r>
              <a:rPr lang="uk-UA"/>
              <a:t>необхідно запам'ятовувати (але тоді його можна забу­ти) чи записувати (але тоді запис може потрапити до ЗЛ);</a:t>
            </a:r>
            <a:endParaRPr lang="ru-RU"/>
          </a:p>
          <a:p>
            <a:pPr lvl="0"/>
            <a:r>
              <a:rPr lang="uk-UA"/>
              <a:t>якщо пароль розкритий, то не існує ефективного способу </a:t>
            </a:r>
            <a:r>
              <a:rPr lang="uk-UA" smtClean="0"/>
              <a:t>виявлення</a:t>
            </a:r>
            <a:r>
              <a:rPr lang="uk-UA"/>
              <a:t>, ким він далі використовувався - користувачем чи ЗЛ;</a:t>
            </a:r>
            <a:endParaRPr lang="ru-RU"/>
          </a:p>
          <a:p>
            <a:pPr lvl="0"/>
            <a:r>
              <a:rPr lang="uk-UA"/>
              <a:t>парольний файл повинен ретельно захищатися.</a:t>
            </a:r>
            <a:endParaRPr lang="ru-RU"/>
          </a:p>
          <a:p>
            <a:endParaRPr lang="ru-RU"/>
          </a:p>
        </p:txBody>
      </p:sp>
    </p:spTree>
    <p:extLst>
      <p:ext uri="{BB962C8B-B14F-4D97-AF65-F5344CB8AC3E}">
        <p14:creationId xmlns:p14="http://schemas.microsoft.com/office/powerpoint/2010/main" val="2472352250"/>
      </p:ext>
    </p:extLst>
  </p:cSld>
  <p:clrMapOvr>
    <a:masterClrMapping/>
  </p:clrMapOvr>
  <p:transition/>
  <p:timing/>
</p:sld>
</file>

<file path=ppt/slides/slide8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ctrTitle"/>
          </p:nvPr>
        </p:nvSpPr>
        <p:spPr>
          <a:xfrm>
            <a:off x="1840755" y="887159"/>
            <a:ext cx="8825658" cy="2677648"/>
          </a:xfrm>
        </p:spPr>
        <p:txBody>
          <a:bodyPr/>
          <a:lstStyle/>
          <a:p>
            <a:r>
              <a:rPr lang="uk-UA" smtClean="0"/>
              <a:t>Вступ. Основні поняття.</a:t>
            </a:r>
            <a:br>
              <a:rPr lang="uk-UA" smtClean="0"/>
            </a:br>
            <a:r>
              <a:rPr lang="uk-UA" smtClean="0"/>
              <a:t>Класичні криптосистеми</a:t>
            </a:r>
            <a:endParaRPr lang="uk-UA"/>
          </a:p>
        </p:txBody>
      </p:sp>
    </p:spTree>
    <p:extLst>
      <p:ext uri="{BB962C8B-B14F-4D97-AF65-F5344CB8AC3E}">
        <p14:creationId xmlns:p14="http://schemas.microsoft.com/office/powerpoint/2010/main" val="3972119555"/>
      </p:ext>
    </p:extLst>
  </p:cSld>
  <p:clrMapOvr>
    <a:masterClrMapping/>
  </p:clrMapOvr>
  <p:transition/>
  <p:timing/>
</p:sld>
</file>

<file path=ppt/slides/slide8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План лекції</a:t>
            </a:r>
            <a:endParaRPr lang="uk-UA"/>
          </a:p>
        </p:txBody>
      </p:sp>
      <p:sp>
        <p:nvSpPr>
          <p:cNvPr id="3" name="Объект 2"/>
          <p:cNvSpPr>
            <a:spLocks noGrp="1"/>
          </p:cNvSpPr>
          <p:nvPr>
            <p:ph idx="1"/>
          </p:nvPr>
        </p:nvSpPr>
        <p:spPr>
          <a:xfrm>
            <a:off x="797145" y="2533925"/>
            <a:ext cx="8761413" cy="3416300"/>
          </a:xfrm>
        </p:spPr>
        <p:style>
          <a:lnRef idx="0">
            <a:schemeClr val="dk1"/>
          </a:lnRef>
          <a:fillRef idx="3">
            <a:schemeClr val="dk1"/>
          </a:fillRef>
          <a:effectRef idx="3">
            <a:schemeClr val="dk1"/>
          </a:effectRef>
          <a:fontRef idx="minor">
            <a:schemeClr val="lt1"/>
          </a:fontRef>
        </p:style>
        <p:txBody>
          <a:bodyPr/>
          <a:lstStyle>
            <a:lvl1pPr>
              <a:defRPr>
                <a:solidFill>
                  <a:srgbClr val="FFFFFF"/>
                </a:solidFill>
                <a:latin typeface="Century Gothic" panose="020b0502020202020204"/>
              </a:defRPr>
            </a:lvl1pPr>
            <a:lvl2pPr>
              <a:defRPr>
                <a:solidFill>
                  <a:srgbClr val="FFFFFF"/>
                </a:solidFill>
                <a:latin typeface="Century Gothic" panose="020b0502020202020204"/>
              </a:defRPr>
            </a:lvl2pPr>
            <a:lvl3pPr>
              <a:defRPr>
                <a:solidFill>
                  <a:srgbClr val="FFFFFF"/>
                </a:solidFill>
                <a:latin typeface="Century Gothic" panose="020b0502020202020204"/>
              </a:defRPr>
            </a:lvl3pPr>
            <a:lvl4pPr>
              <a:defRPr>
                <a:solidFill>
                  <a:srgbClr val="FFFFFF"/>
                </a:solidFill>
                <a:latin typeface="Century Gothic" panose="020b0502020202020204"/>
              </a:defRPr>
            </a:lvl4pPr>
            <a:lvl5pPr>
              <a:defRPr>
                <a:solidFill>
                  <a:srgbClr val="FFFFFF"/>
                </a:solidFill>
                <a:latin typeface="Century Gothic" panose="020b0502020202020204"/>
              </a:defRPr>
            </a:lvl5pPr>
            <a:lvl6pPr>
              <a:defRPr>
                <a:solidFill>
                  <a:srgbClr val="FFFFFF"/>
                </a:solidFill>
                <a:latin typeface="Century Gothic" panose="020b0502020202020204"/>
              </a:defRPr>
            </a:lvl6pPr>
            <a:lvl7pPr>
              <a:defRPr>
                <a:solidFill>
                  <a:srgbClr val="FFFFFF"/>
                </a:solidFill>
                <a:latin typeface="Century Gothic" panose="020b0502020202020204"/>
              </a:defRPr>
            </a:lvl7pPr>
            <a:lvl8pPr>
              <a:defRPr>
                <a:solidFill>
                  <a:srgbClr val="FFFFFF"/>
                </a:solidFill>
                <a:latin typeface="Century Gothic" panose="020b0502020202020204"/>
              </a:defRPr>
            </a:lvl8pPr>
            <a:lvl9pPr>
              <a:defRPr>
                <a:solidFill>
                  <a:srgbClr val="FFFFFF"/>
                </a:solidFill>
                <a:latin typeface="Century Gothic" panose="020b0502020202020204"/>
              </a:defRPr>
            </a:lvl9pPr>
          </a:lstStyle>
          <a:p>
            <a:r>
              <a:rPr lang="ru-RU" b="1" smtClean="0"/>
              <a:t>1. Вступ</a:t>
            </a:r>
            <a:endParaRPr lang="ru-RU" b="1" smtClean="0"/>
          </a:p>
          <a:p>
            <a:r>
              <a:rPr lang="ru-RU" b="1" smtClean="0"/>
              <a:t>2. Основні терміни криптографії</a:t>
            </a:r>
          </a:p>
          <a:p>
            <a:r>
              <a:rPr lang="ru-RU" b="1" smtClean="0"/>
              <a:t>3. Використання шифрування</a:t>
            </a:r>
          </a:p>
          <a:p>
            <a:r>
              <a:rPr lang="ru-RU" b="1" smtClean="0"/>
              <a:t>4. Атаки на шифр. Стійкість</a:t>
            </a:r>
            <a:endParaRPr lang="ru-RU" b="1" smtClean="0"/>
          </a:p>
          <a:p>
            <a:r>
              <a:rPr lang="ru-RU" b="1" smtClean="0"/>
              <a:t>5. Поняття ідеального шифру</a:t>
            </a:r>
          </a:p>
          <a:p>
            <a:r>
              <a:rPr lang="ru-RU" b="1" smtClean="0"/>
              <a:t>6. </a:t>
            </a:r>
            <a:r>
              <a:rPr lang="ru-RU" b="1"/>
              <a:t>Вимоги до криптографічних </a:t>
            </a:r>
            <a:r>
              <a:rPr lang="ru-RU" b="1" smtClean="0"/>
              <a:t>систем. </a:t>
            </a:r>
            <a:r>
              <a:rPr lang="uk-UA" b="1"/>
              <a:t>Принцип Керкгоффза</a:t>
            </a:r>
            <a:endParaRPr lang="ru-RU" b="1" smtClean="0"/>
          </a:p>
          <a:p>
            <a:pPr lvl="0"/>
            <a:r>
              <a:rPr lang="ru-RU" b="1" smtClean="0"/>
              <a:t>7. Історія криптографії. </a:t>
            </a:r>
            <a:r>
              <a:rPr lang="ru-RU" b="1" err="1"/>
              <a:t>Види історичних шифрів</a:t>
            </a:r>
            <a:endParaRPr lang="ru-RU" b="1"/>
          </a:p>
          <a:p>
            <a:endParaRPr lang="uk-UA" b="1"/>
          </a:p>
        </p:txBody>
      </p:sp>
    </p:spTree>
    <p:extLst>
      <p:ext uri="{BB962C8B-B14F-4D97-AF65-F5344CB8AC3E}">
        <p14:creationId xmlns:p14="http://schemas.microsoft.com/office/powerpoint/2010/main" val="1600101642"/>
      </p:ext>
    </p:extLst>
  </p:cSld>
  <p:clrMapOvr>
    <a:masterClrMapping/>
  </p:clrMapOvr>
  <p:transition/>
  <p:timing/>
</p:sld>
</file>

<file path=ppt/slides/slide8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z="3200" smtClean="0"/>
              <a:t>1. Вступ</a:t>
            </a:r>
            <a:endParaRPr lang="uk-UA" sz="3200"/>
          </a:p>
        </p:txBody>
      </p:sp>
      <p:sp>
        <p:nvSpPr>
          <p:cNvPr id="3" name="Объект 2"/>
          <p:cNvSpPr>
            <a:spLocks noGrp="1"/>
          </p:cNvSpPr>
          <p:nvPr>
            <p:ph idx="1"/>
          </p:nvPr>
        </p:nvSpPr>
        <p:spPr>
          <a:xfrm>
            <a:off x="528789" y="2345083"/>
            <a:ext cx="10692489" cy="3416300"/>
          </a:xfrm>
        </p:spPr>
        <p:style>
          <a:lnRef idx="2">
            <a:schemeClr val="accent4"/>
          </a:lnRef>
          <a:fillRef idx="1">
            <a:schemeClr val="lt1"/>
          </a:fillRef>
          <a:effectRef idx="0">
            <a:schemeClr val="accent4"/>
          </a:effectRef>
          <a:fontRef idx="minor">
            <a:schemeClr val="dk1"/>
          </a:fontRef>
        </p:style>
        <p:txBody>
          <a:bodyPr>
            <a:normAutofit fontScale="85000" lnSpcReduction="10000"/>
          </a:bodyPr>
          <a:lstStyle>
            <a:lvl1pPr>
              <a:defRPr>
                <a:solidFill>
                  <a:srgbClr val="000000"/>
                </a:solidFill>
                <a:latin typeface="Century Gothic" panose="020b0502020202020204"/>
              </a:defRPr>
            </a:lvl1pPr>
            <a:lvl2pPr>
              <a:defRPr>
                <a:solidFill>
                  <a:srgbClr val="000000"/>
                </a:solidFill>
                <a:latin typeface="Century Gothic" panose="020b0502020202020204"/>
              </a:defRPr>
            </a:lvl2pPr>
            <a:lvl3pPr>
              <a:defRPr>
                <a:solidFill>
                  <a:srgbClr val="000000"/>
                </a:solidFill>
                <a:latin typeface="Century Gothic" panose="020b0502020202020204"/>
              </a:defRPr>
            </a:lvl3pPr>
            <a:lvl4pPr>
              <a:defRPr>
                <a:solidFill>
                  <a:srgbClr val="000000"/>
                </a:solidFill>
                <a:latin typeface="Century Gothic" panose="020b0502020202020204"/>
              </a:defRPr>
            </a:lvl4pPr>
            <a:lvl5pPr>
              <a:defRPr>
                <a:solidFill>
                  <a:srgbClr val="000000"/>
                </a:solidFill>
                <a:latin typeface="Century Gothic" panose="020b0502020202020204"/>
              </a:defRPr>
            </a:lvl5pPr>
            <a:lvl6pPr>
              <a:defRPr>
                <a:solidFill>
                  <a:srgbClr val="000000"/>
                </a:solidFill>
                <a:latin typeface="Century Gothic" panose="020b0502020202020204"/>
              </a:defRPr>
            </a:lvl6pPr>
            <a:lvl7pPr>
              <a:defRPr>
                <a:solidFill>
                  <a:srgbClr val="000000"/>
                </a:solidFill>
                <a:latin typeface="Century Gothic" panose="020b0502020202020204"/>
              </a:defRPr>
            </a:lvl7pPr>
            <a:lvl8pPr>
              <a:defRPr>
                <a:solidFill>
                  <a:srgbClr val="000000"/>
                </a:solidFill>
                <a:latin typeface="Century Gothic" panose="020b0502020202020204"/>
              </a:defRPr>
            </a:lvl8pPr>
            <a:lvl9pPr>
              <a:defRPr>
                <a:solidFill>
                  <a:srgbClr val="000000"/>
                </a:solidFill>
                <a:latin typeface="Century Gothic" panose="020b0502020202020204"/>
              </a:defRPr>
            </a:lvl9pPr>
          </a:lstStyle>
          <a:p>
            <a:pPr marL="0" indent="0" algn="just">
              <a:buNone/>
            </a:pPr>
            <a:r>
              <a:rPr lang="uk-UA" sz="3000" b="1" smtClean="0">
                <a:solidFill>
                  <a:srgbClr val="0070C0"/>
                </a:solidFill>
              </a:rPr>
              <a:t>Властивості інформації:</a:t>
            </a:r>
          </a:p>
          <a:p>
            <a:pPr algn="just">
              <a:buFont typeface="Wingdings" panose="05000000000000000000" pitchFamily="2" charset="2"/>
              <a:buChar char="Ø"/>
            </a:pPr>
            <a:r>
              <a:rPr lang="uk-UA" b="1"/>
              <a:t>цінність інформації </a:t>
            </a:r>
            <a:r>
              <a:rPr lang="uk-UA"/>
              <a:t>визначається можливістю </a:t>
            </a:r>
            <a:r>
              <a:rPr lang="uk-UA" smtClean="0"/>
              <a:t>забезпечення досягнення </a:t>
            </a:r>
            <a:r>
              <a:rPr lang="uk-UA"/>
              <a:t>мети, поставленої її отримувачем;</a:t>
            </a:r>
          </a:p>
          <a:p>
            <a:pPr algn="just">
              <a:buFont typeface="Wingdings" panose="05000000000000000000" pitchFamily="2" charset="2"/>
              <a:buChar char="Ø"/>
            </a:pPr>
            <a:r>
              <a:rPr lang="uk-UA" b="1"/>
              <a:t>достовірність</a:t>
            </a:r>
            <a:r>
              <a:rPr lang="uk-UA"/>
              <a:t> – відповідність отриманої інформації </a:t>
            </a:r>
            <a:r>
              <a:rPr lang="uk-UA" smtClean="0"/>
              <a:t>реальності навколишнього </a:t>
            </a:r>
            <a:r>
              <a:rPr lang="uk-UA"/>
              <a:t>світу;</a:t>
            </a:r>
          </a:p>
          <a:p>
            <a:pPr algn="just">
              <a:buFont typeface="Wingdings" panose="05000000000000000000" pitchFamily="2" charset="2"/>
              <a:buChar char="Ø"/>
            </a:pPr>
            <a:r>
              <a:rPr lang="uk-UA" b="1"/>
              <a:t>актуальність</a:t>
            </a:r>
            <a:r>
              <a:rPr lang="uk-UA"/>
              <a:t> – відповідність цінності та достовірності </a:t>
            </a:r>
            <a:r>
              <a:rPr lang="uk-UA" smtClean="0"/>
              <a:t>отриманої інформації </a:t>
            </a:r>
            <a:r>
              <a:rPr lang="uk-UA"/>
              <a:t>поточному </a:t>
            </a:r>
            <a:r>
              <a:rPr lang="uk-UA" smtClean="0"/>
              <a:t>часу</a:t>
            </a:r>
            <a:r>
              <a:rPr lang="uk-UA"/>
              <a:t>;</a:t>
            </a:r>
          </a:p>
          <a:p>
            <a:pPr algn="just">
              <a:buFont typeface="Wingdings" panose="05000000000000000000" pitchFamily="2" charset="2"/>
              <a:buChar char="Ø"/>
            </a:pPr>
            <a:r>
              <a:rPr lang="uk-UA" b="1" smtClean="0">
                <a:solidFill>
                  <a:srgbClr val="FF0000"/>
                </a:solidFill>
              </a:rPr>
              <a:t>конфіденційність</a:t>
            </a:r>
            <a:r>
              <a:rPr lang="uk-UA" smtClean="0"/>
              <a:t> </a:t>
            </a:r>
            <a:r>
              <a:rPr lang="uk-UA"/>
              <a:t>– властивість інформації бути захищеною </a:t>
            </a:r>
            <a:r>
              <a:rPr lang="uk-UA" smtClean="0"/>
              <a:t>від несанкціонованого </a:t>
            </a:r>
            <a:r>
              <a:rPr lang="uk-UA"/>
              <a:t>ознайомлення;</a:t>
            </a:r>
          </a:p>
          <a:p>
            <a:pPr algn="just">
              <a:buFont typeface="Wingdings" panose="05000000000000000000" pitchFamily="2" charset="2"/>
              <a:buChar char="Ø"/>
            </a:pPr>
            <a:r>
              <a:rPr lang="uk-UA" b="1">
                <a:solidFill>
                  <a:srgbClr val="FF0000"/>
                </a:solidFill>
              </a:rPr>
              <a:t>цілісність</a:t>
            </a:r>
            <a:r>
              <a:rPr lang="uk-UA"/>
              <a:t> – властивість інформації бути захищеною від </a:t>
            </a:r>
            <a:r>
              <a:rPr lang="uk-UA" smtClean="0"/>
              <a:t>несанкціонованої </a:t>
            </a:r>
            <a:r>
              <a:rPr lang="uk-UA"/>
              <a:t>зміни або знищення;</a:t>
            </a:r>
          </a:p>
          <a:p>
            <a:pPr algn="just">
              <a:buFont typeface="Wingdings" panose="05000000000000000000" pitchFamily="2" charset="2"/>
              <a:buChar char="Ø"/>
            </a:pPr>
            <a:r>
              <a:rPr lang="uk-UA" b="1">
                <a:solidFill>
                  <a:srgbClr val="FF0000"/>
                </a:solidFill>
              </a:rPr>
              <a:t>доступність</a:t>
            </a:r>
            <a:r>
              <a:rPr lang="uk-UA"/>
              <a:t> – властивість інформації бути захищеною від </a:t>
            </a:r>
            <a:r>
              <a:rPr lang="uk-UA" smtClean="0"/>
              <a:t>несанкціонованого блокування</a:t>
            </a:r>
            <a:r>
              <a:rPr lang="uk-UA"/>
              <a:t>;</a:t>
            </a:r>
          </a:p>
          <a:p>
            <a:pPr algn="just">
              <a:buFont typeface="Wingdings" panose="05000000000000000000" pitchFamily="2" charset="2"/>
              <a:buChar char="Ø"/>
            </a:pPr>
            <a:r>
              <a:rPr lang="ru-RU" b="1" smtClean="0">
                <a:solidFill>
                  <a:srgbClr val="FF0000"/>
                </a:solidFill>
              </a:rPr>
              <a:t>спостережність</a:t>
            </a:r>
            <a:r>
              <a:rPr lang="ru-RU" smtClean="0"/>
              <a:t> – властивість </a:t>
            </a:r>
            <a:r>
              <a:rPr lang="ru-RU"/>
              <a:t>весь час (на усіх етапах обробки та передавання) </a:t>
            </a:r>
            <a:r>
              <a:rPr lang="ru-RU" smtClean="0"/>
              <a:t>знаходитись </a:t>
            </a:r>
            <a:r>
              <a:rPr lang="ru-RU"/>
              <a:t>під контролем системи захисту.</a:t>
            </a:r>
            <a:endParaRPr lang="uk-UA"/>
          </a:p>
        </p:txBody>
      </p:sp>
      <p:sp>
        <p:nvSpPr>
          <p:cNvPr id="4" name="Прямоугольник 3"/>
          <p:cNvSpPr/>
          <p:nvPr/>
        </p:nvSpPr>
        <p:spPr>
          <a:xfrm>
            <a:off x="528788" y="5842337"/>
            <a:ext cx="10781941" cy="923330"/>
          </a:xfrm>
          <a:prstGeom prst="rect">
            <a:avLst/>
          </a:prstGeom>
        </p:spPr>
        <p:style>
          <a:lnRef idx="0">
            <a:scrgbClr r="0" g="0" b="0"/>
          </a:lnRef>
          <a:fillRef idx="4294967294">
            <a:schemeClr val="lt2"/>
          </a:fillRef>
          <a:effectRef idx="0">
            <a:scrgbClr r="0" g="0" b="0"/>
          </a:effectRef>
          <a:fontRef idx="major"/>
        </p:style>
        <p:txBody>
          <a:bodyPr wrap="square">
            <a:spAutoFit/>
          </a:bodyPr>
          <a:lstStyle>
            <a:defPPr>
              <a:defRPr lang="ru-RU"/>
            </a:defPPr>
            <a:lvl1pPr marL="0" algn="l" defTabSz="914400" rtl="0" eaLnBrk="1" latinLnBrk="0" hangingPunct="1">
              <a:defRPr sz="1800" kern="1200">
                <a:solidFill>
                  <a:schemeClr val="tx1"/>
                </a:solidFill>
                <a:latin typeface="Century Gothic" panose="020b0502020202020204"/>
                <a:ea typeface="Century Gothic" panose="020b0502020202020204"/>
                <a:cs typeface="Arial"/>
              </a:defRPr>
            </a:lvl1pPr>
            <a:lvl2pPr marL="457200" algn="l" defTabSz="914400" rtl="0" eaLnBrk="1" latinLnBrk="0" hangingPunct="1">
              <a:defRPr sz="1800" kern="1200">
                <a:solidFill>
                  <a:schemeClr val="tx1"/>
                </a:solidFill>
                <a:latin typeface="Century Gothic" panose="020b0502020202020204"/>
                <a:ea typeface="Century Gothic" panose="020b0502020202020204"/>
                <a:cs typeface="Arial"/>
              </a:defRPr>
            </a:lvl2pPr>
            <a:lvl3pPr marL="914400" algn="l" defTabSz="914400" rtl="0" eaLnBrk="1" latinLnBrk="0" hangingPunct="1">
              <a:defRPr sz="1800" kern="1200">
                <a:solidFill>
                  <a:schemeClr val="tx1"/>
                </a:solidFill>
                <a:latin typeface="Century Gothic" panose="020b0502020202020204"/>
                <a:ea typeface="Century Gothic" panose="020b0502020202020204"/>
                <a:cs typeface="Arial"/>
              </a:defRPr>
            </a:lvl3pPr>
            <a:lvl4pPr marL="1371600" algn="l" defTabSz="914400" rtl="0" eaLnBrk="1" latinLnBrk="0" hangingPunct="1">
              <a:defRPr sz="1800" kern="1200">
                <a:solidFill>
                  <a:schemeClr val="tx1"/>
                </a:solidFill>
                <a:latin typeface="Century Gothic" panose="020b0502020202020204"/>
                <a:ea typeface="Century Gothic" panose="020b0502020202020204"/>
                <a:cs typeface="Arial"/>
              </a:defRPr>
            </a:lvl4pPr>
            <a:lvl5pPr marL="1828800" algn="l" defTabSz="914400" rtl="0" eaLnBrk="1" latinLnBrk="0" hangingPunct="1">
              <a:defRPr sz="1800" kern="1200">
                <a:solidFill>
                  <a:schemeClr val="tx1"/>
                </a:solidFill>
                <a:latin typeface="Century Gothic" panose="020b0502020202020204"/>
                <a:ea typeface="Century Gothic" panose="020b0502020202020204"/>
                <a:cs typeface="Arial"/>
              </a:defRPr>
            </a:lvl5pPr>
            <a:lvl6pPr marL="2286000" algn="l" defTabSz="914400" rtl="0" eaLnBrk="1" latinLnBrk="0" hangingPunct="1">
              <a:defRPr sz="1800" kern="1200">
                <a:solidFill>
                  <a:schemeClr val="tx1"/>
                </a:solidFill>
                <a:latin typeface="Century Gothic" panose="020b0502020202020204"/>
                <a:ea typeface="Century Gothic" panose="020b0502020202020204"/>
                <a:cs typeface="Arial"/>
              </a:defRPr>
            </a:lvl6pPr>
            <a:lvl7pPr marL="2743200" algn="l" defTabSz="914400" rtl="0" eaLnBrk="1" latinLnBrk="0" hangingPunct="1">
              <a:defRPr sz="1800" kern="1200">
                <a:solidFill>
                  <a:schemeClr val="tx1"/>
                </a:solidFill>
                <a:latin typeface="Century Gothic" panose="020b0502020202020204"/>
                <a:ea typeface="Century Gothic" panose="020b0502020202020204"/>
                <a:cs typeface="Arial"/>
              </a:defRPr>
            </a:lvl7pPr>
            <a:lvl8pPr marL="3200400" algn="l" defTabSz="914400" rtl="0" eaLnBrk="1" latinLnBrk="0" hangingPunct="1">
              <a:defRPr sz="1800" kern="1200">
                <a:solidFill>
                  <a:schemeClr val="tx1"/>
                </a:solidFill>
                <a:latin typeface="Century Gothic" panose="020b0502020202020204"/>
                <a:ea typeface="Century Gothic" panose="020b0502020202020204"/>
                <a:cs typeface="Arial"/>
              </a:defRPr>
            </a:lvl8pPr>
            <a:lvl9pPr marL="3657600" algn="l" defTabSz="914400" rtl="0" eaLnBrk="1" latinLnBrk="0" hangingPunct="1">
              <a:defRPr sz="1800" kern="1200">
                <a:solidFill>
                  <a:schemeClr val="tx1"/>
                </a:solidFill>
                <a:latin typeface="Century Gothic" panose="020b0502020202020204"/>
                <a:ea typeface="Century Gothic" panose="020b0502020202020204"/>
                <a:cs typeface="Arial"/>
              </a:defRPr>
            </a:lvl9pPr>
          </a:lstStyle>
          <a:p>
            <a:r>
              <a:rPr lang="uk-UA" smtClean="0"/>
              <a:t>Діяльність, спрямована на забезпечення захисту конфіденційності, цілісності та доступності важливої для держави, суспільства та особи інформації, в тому числі відкритої, називається </a:t>
            </a:r>
            <a:r>
              <a:rPr lang="uk-UA" b="1" smtClean="0">
                <a:solidFill>
                  <a:srgbClr val="FF0000"/>
                </a:solidFill>
              </a:rPr>
              <a:t>захистом інформації </a:t>
            </a:r>
            <a:endParaRPr lang="uk-UA" b="1">
              <a:solidFill>
                <a:srgbClr val="FF0000"/>
              </a:solidFill>
            </a:endParaRPr>
          </a:p>
        </p:txBody>
      </p:sp>
    </p:spTree>
    <p:extLst>
      <p:ext uri="{BB962C8B-B14F-4D97-AF65-F5344CB8AC3E}">
        <p14:creationId xmlns:p14="http://schemas.microsoft.com/office/powerpoint/2010/main" val="3372477743"/>
      </p:ext>
    </p:extLst>
  </p:cSld>
  <p:clrMapOvr>
    <a:masterClrMapping/>
  </p:clrMapOvr>
  <p:transition/>
  <p:timing/>
</p:sld>
</file>

<file path=ppt/slides/slide8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1398794" y="777232"/>
            <a:ext cx="8761413" cy="728480"/>
          </a:xfrm>
        </p:spPr>
        <p:txBody>
          <a:bodyPr/>
          <a:lstStyle/>
          <a:p>
            <a:r>
              <a:rPr lang="uk-UA" smtClean="0"/>
              <a:t>Вступ</a:t>
            </a:r>
            <a:endParaRPr lang="uk-UA"/>
          </a:p>
        </p:txBody>
      </p:sp>
      <p:sp>
        <p:nvSpPr>
          <p:cNvPr id="3" name="Объект 2"/>
          <p:cNvSpPr>
            <a:spLocks noGrp="1"/>
          </p:cNvSpPr>
          <p:nvPr>
            <p:ph idx="1"/>
          </p:nvPr>
        </p:nvSpPr>
        <p:spPr>
          <a:xfrm>
            <a:off x="995927" y="2325203"/>
            <a:ext cx="10622915" cy="4383709"/>
          </a:xfrm>
        </p:spPr>
        <p:style>
          <a:lnRef idx="2">
            <a:schemeClr val="dk1"/>
          </a:lnRef>
          <a:fillRef idx="1">
            <a:schemeClr val="lt1"/>
          </a:fillRef>
          <a:effectRef idx="0">
            <a:schemeClr val="dk1"/>
          </a:effectRef>
          <a:fontRef idx="minor">
            <a:schemeClr val="dk1"/>
          </a:fontRef>
        </p:style>
        <p:txBody>
          <a:bodyPr>
            <a:normAutofit/>
          </a:bodyPr>
          <a:lstStyle>
            <a:lvl1pPr>
              <a:defRPr>
                <a:solidFill>
                  <a:srgbClr val="000000"/>
                </a:solidFill>
                <a:latin typeface="Century Gothic" panose="020b0502020202020204"/>
              </a:defRPr>
            </a:lvl1pPr>
            <a:lvl2pPr>
              <a:defRPr>
                <a:solidFill>
                  <a:srgbClr val="000000"/>
                </a:solidFill>
                <a:latin typeface="Century Gothic" panose="020b0502020202020204"/>
              </a:defRPr>
            </a:lvl2pPr>
            <a:lvl3pPr>
              <a:defRPr>
                <a:solidFill>
                  <a:srgbClr val="000000"/>
                </a:solidFill>
                <a:latin typeface="Century Gothic" panose="020b0502020202020204"/>
              </a:defRPr>
            </a:lvl3pPr>
            <a:lvl4pPr>
              <a:defRPr>
                <a:solidFill>
                  <a:srgbClr val="000000"/>
                </a:solidFill>
                <a:latin typeface="Century Gothic" panose="020b0502020202020204"/>
              </a:defRPr>
            </a:lvl4pPr>
            <a:lvl5pPr>
              <a:defRPr>
                <a:solidFill>
                  <a:srgbClr val="000000"/>
                </a:solidFill>
                <a:latin typeface="Century Gothic" panose="020b0502020202020204"/>
              </a:defRPr>
            </a:lvl5pPr>
            <a:lvl6pPr>
              <a:defRPr>
                <a:solidFill>
                  <a:srgbClr val="000000"/>
                </a:solidFill>
                <a:latin typeface="Century Gothic" panose="020b0502020202020204"/>
              </a:defRPr>
            </a:lvl6pPr>
            <a:lvl7pPr>
              <a:defRPr>
                <a:solidFill>
                  <a:srgbClr val="000000"/>
                </a:solidFill>
                <a:latin typeface="Century Gothic" panose="020b0502020202020204"/>
              </a:defRPr>
            </a:lvl7pPr>
            <a:lvl8pPr>
              <a:defRPr>
                <a:solidFill>
                  <a:srgbClr val="000000"/>
                </a:solidFill>
                <a:latin typeface="Century Gothic" panose="020b0502020202020204"/>
              </a:defRPr>
            </a:lvl8pPr>
            <a:lvl9pPr>
              <a:defRPr>
                <a:solidFill>
                  <a:srgbClr val="000000"/>
                </a:solidFill>
                <a:latin typeface="Century Gothic" panose="020b0502020202020204"/>
              </a:defRPr>
            </a:lvl9pPr>
          </a:lstStyle>
          <a:p>
            <a:pPr algn="just"/>
            <a:endParaRPr lang="en-US" smtClean="0"/>
          </a:p>
          <a:p>
            <a:pPr algn="just"/>
            <a:r>
              <a:rPr lang="uk-UA" b="1" smtClean="0"/>
              <a:t>криптографічний захист інформації </a:t>
            </a:r>
            <a:r>
              <a:rPr lang="uk-UA" smtClean="0"/>
              <a:t>- вид захисту інформації, що реалізується шляхом перетворення інформації з використанням спеціальних (ключових) даних з метою приховування/відновлення змісту інформації, підтвердження її справжності, цілісності, авторства тощо;</a:t>
            </a:r>
            <a:endParaRPr lang="en-US" smtClean="0"/>
          </a:p>
          <a:p>
            <a:pPr algn="just"/>
            <a:r>
              <a:rPr lang="ru-RU" b="1"/>
              <a:t>технічний захист інформації </a:t>
            </a:r>
            <a:r>
              <a:rPr lang="ru-RU"/>
              <a:t>- вид захисту інформації, спрямований на забезпечення за допомогою інженерно-технічних заходів та/або програмних і технічних засобів унеможливлення витоку, знищення та блокування інформації, порушення цілісності та режиму доступу до інформації.</a:t>
            </a:r>
            <a:endParaRPr lang="uk-UA" smtClean="0"/>
          </a:p>
          <a:p>
            <a:endParaRPr lang="uk-UA"/>
          </a:p>
        </p:txBody>
      </p:sp>
    </p:spTree>
    <p:extLst>
      <p:ext uri="{BB962C8B-B14F-4D97-AF65-F5344CB8AC3E}">
        <p14:creationId xmlns:p14="http://schemas.microsoft.com/office/powerpoint/2010/main" val="157445751"/>
      </p:ext>
    </p:extLst>
  </p:cSld>
  <p:clrMapOvr>
    <a:masterClrMapping/>
  </p:clrMapOvr>
  <p:transition/>
  <p:timing/>
</p:sld>
</file>

<file path=ppt/slides/slide8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a:xfrm>
            <a:off x="1060361" y="905879"/>
            <a:ext cx="8761413" cy="728480"/>
          </a:xfrm>
        </p:spPr>
        <p:txBody>
          <a:bodyPr/>
          <a:lstStyle/>
          <a:p>
            <a:r>
              <a:rPr lang="uk-UA" smtClean="0"/>
              <a:t>Вступ</a:t>
            </a:r>
            <a:endParaRPr lang="uk-UA"/>
          </a:p>
        </p:txBody>
      </p:sp>
      <p:sp>
        <p:nvSpPr>
          <p:cNvPr id="3" name="Объект 2"/>
          <p:cNvSpPr>
            <a:spLocks noGrp="1"/>
          </p:cNvSpPr>
          <p:nvPr>
            <p:ph idx="1"/>
          </p:nvPr>
        </p:nvSpPr>
        <p:spPr>
          <a:xfrm>
            <a:off x="713367" y="2424623"/>
            <a:ext cx="10978761" cy="2196146"/>
          </a:xfrm>
        </p:spPr>
        <p:style>
          <a:lnRef idx="2">
            <a:schemeClr val="accent1"/>
          </a:lnRef>
          <a:fillRef idx="1">
            <a:schemeClr val="lt1"/>
          </a:fillRef>
          <a:effectRef idx="0">
            <a:schemeClr val="accent1"/>
          </a:effectRef>
          <a:fontRef idx="minor">
            <a:schemeClr val="dk1"/>
          </a:fontRef>
        </p:style>
        <p:txBody>
          <a:bodyPr>
            <a:normAutofit/>
          </a:bodyPr>
          <a:lstStyle>
            <a:lvl1pPr>
              <a:defRPr>
                <a:solidFill>
                  <a:srgbClr val="000000"/>
                </a:solidFill>
                <a:latin typeface="Century Gothic" panose="020b0502020202020204"/>
              </a:defRPr>
            </a:lvl1pPr>
            <a:lvl2pPr>
              <a:defRPr>
                <a:solidFill>
                  <a:srgbClr val="000000"/>
                </a:solidFill>
                <a:latin typeface="Century Gothic" panose="020b0502020202020204"/>
              </a:defRPr>
            </a:lvl2pPr>
            <a:lvl3pPr>
              <a:defRPr>
                <a:solidFill>
                  <a:srgbClr val="000000"/>
                </a:solidFill>
                <a:latin typeface="Century Gothic" panose="020b0502020202020204"/>
              </a:defRPr>
            </a:lvl3pPr>
            <a:lvl4pPr>
              <a:defRPr>
                <a:solidFill>
                  <a:srgbClr val="000000"/>
                </a:solidFill>
                <a:latin typeface="Century Gothic" panose="020b0502020202020204"/>
              </a:defRPr>
            </a:lvl4pPr>
            <a:lvl5pPr>
              <a:defRPr>
                <a:solidFill>
                  <a:srgbClr val="000000"/>
                </a:solidFill>
                <a:latin typeface="Century Gothic" panose="020b0502020202020204"/>
              </a:defRPr>
            </a:lvl5pPr>
            <a:lvl6pPr>
              <a:defRPr>
                <a:solidFill>
                  <a:srgbClr val="000000"/>
                </a:solidFill>
                <a:latin typeface="Century Gothic" panose="020b0502020202020204"/>
              </a:defRPr>
            </a:lvl6pPr>
            <a:lvl7pPr>
              <a:defRPr>
                <a:solidFill>
                  <a:srgbClr val="000000"/>
                </a:solidFill>
                <a:latin typeface="Century Gothic" panose="020b0502020202020204"/>
              </a:defRPr>
            </a:lvl7pPr>
            <a:lvl8pPr>
              <a:defRPr>
                <a:solidFill>
                  <a:srgbClr val="000000"/>
                </a:solidFill>
                <a:latin typeface="Century Gothic" panose="020b0502020202020204"/>
              </a:defRPr>
            </a:lvl8pPr>
            <a:lvl9pPr>
              <a:defRPr>
                <a:solidFill>
                  <a:srgbClr val="000000"/>
                </a:solidFill>
                <a:latin typeface="Century Gothic" panose="020b0502020202020204"/>
              </a:defRPr>
            </a:lvl9pPr>
          </a:lstStyle>
          <a:p>
            <a:pPr marL="0" indent="0">
              <a:buNone/>
            </a:pPr>
            <a:r>
              <a:rPr lang="uk-UA" b="1" smtClean="0"/>
              <a:t>Комплекс мір повинен забезпечити:</a:t>
            </a:r>
          </a:p>
          <a:p>
            <a:r>
              <a:rPr lang="uk-UA" smtClean="0"/>
              <a:t>захист від певних осіб, які не повинні мати можливість прочитати інформацію </a:t>
            </a:r>
            <a:r>
              <a:rPr lang="uk-UA"/>
              <a:t>відповідно до передбачених </a:t>
            </a:r>
            <a:r>
              <a:rPr lang="uk-UA" smtClean="0"/>
              <a:t>умов</a:t>
            </a:r>
            <a:r>
              <a:rPr lang="uk-UA"/>
              <a:t>.</a:t>
            </a:r>
          </a:p>
          <a:p>
            <a:r>
              <a:rPr lang="uk-UA" smtClean="0"/>
              <a:t> захист від несанкціонованої зміни, спотворення або видалення</a:t>
            </a:r>
          </a:p>
          <a:p>
            <a:r>
              <a:rPr lang="uk-UA"/>
              <a:t>з</a:t>
            </a:r>
            <a:r>
              <a:rPr lang="uk-UA" smtClean="0"/>
              <a:t>ахист щодо можливості доступу до інформації (не можливість користувачу передавати інформацію – </a:t>
            </a:r>
            <a:r>
              <a:rPr lang="en-US" smtClean="0"/>
              <a:t>DDOS, </a:t>
            </a:r>
            <a:r>
              <a:rPr lang="uk-UA" smtClean="0"/>
              <a:t>блокування сигналу)</a:t>
            </a:r>
          </a:p>
          <a:p>
            <a:endParaRPr lang="uk-UA" smtClean="0"/>
          </a:p>
          <a:p>
            <a:endParaRPr lang="uk-UA"/>
          </a:p>
        </p:txBody>
      </p:sp>
      <p:sp>
        <p:nvSpPr>
          <p:cNvPr id="6" name="Объект 2"/>
          <p:cNvSpPr txBox="1"/>
          <p:nvPr/>
        </p:nvSpPr>
        <p:spPr>
          <a:xfrm>
            <a:off x="713366" y="4888992"/>
            <a:ext cx="10978761" cy="178612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lnSpcReduction="10000"/>
          </a:bodyPr>
          <a:lstStyle>
            <a:defPPr>
              <a:defRPr lang="ru-RU"/>
            </a:defPPr>
            <a:lvl1pPr marL="342900" indent="-342900" algn="l" defTabSz="457200" rtl="0" eaLnBrk="1" latinLnBrk="0" hangingPunct="1">
              <a:spcBef>
                <a:spcPts val="1000"/>
              </a:spcBef>
              <a:spcAft>
                <a:spcPct val="0"/>
              </a:spcAft>
              <a:buClr>
                <a:schemeClr val="accent1"/>
              </a:buClr>
              <a:buSzPct val="80000"/>
              <a:buFont typeface="Wingdings 3" charset="2"/>
              <a:buChar char=""/>
              <a:defRPr sz="1800" b="0" i="0" kern="1200">
                <a:solidFill>
                  <a:schemeClr val="dk1"/>
                </a:solidFill>
                <a:latin typeface="+mn-lt"/>
                <a:ea typeface="+mn-ea"/>
                <a:cs typeface="+mn-cs"/>
              </a:defRPr>
            </a:lvl1pPr>
            <a:lvl2pPr marL="742950" indent="-285750" algn="l" defTabSz="457200" rtl="0" eaLnBrk="1" latinLnBrk="0" hangingPunct="1">
              <a:spcBef>
                <a:spcPts val="1000"/>
              </a:spcBef>
              <a:spcAft>
                <a:spcPct val="0"/>
              </a:spcAft>
              <a:buClr>
                <a:schemeClr val="accent1"/>
              </a:buClr>
              <a:buSzPct val="80000"/>
              <a:buFont typeface="Wingdings 3" charset="2"/>
              <a:buChar char=""/>
              <a:defRPr sz="1600" b="0" i="0" kern="1200">
                <a:solidFill>
                  <a:schemeClr val="dk1"/>
                </a:solidFill>
                <a:latin typeface="+mn-lt"/>
                <a:ea typeface="+mn-ea"/>
                <a:cs typeface="+mn-cs"/>
              </a:defRPr>
            </a:lvl2pPr>
            <a:lvl3pPr marL="1143000" indent="-228600" algn="l" defTabSz="457200" rtl="0" eaLnBrk="1" latinLnBrk="0" hangingPunct="1">
              <a:spcBef>
                <a:spcPts val="1000"/>
              </a:spcBef>
              <a:spcAft>
                <a:spcPct val="0"/>
              </a:spcAft>
              <a:buClr>
                <a:schemeClr val="accent1"/>
              </a:buClr>
              <a:buSzPct val="80000"/>
              <a:buFont typeface="Wingdings 3" charset="2"/>
              <a:buChar char=""/>
              <a:defRPr sz="1400" b="0" i="0" kern="1200">
                <a:solidFill>
                  <a:schemeClr val="dk1"/>
                </a:solidFill>
                <a:latin typeface="+mn-lt"/>
                <a:ea typeface="+mn-ea"/>
                <a:cs typeface="+mn-cs"/>
              </a:defRPr>
            </a:lvl3pPr>
            <a:lvl4pPr marL="16002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dk1"/>
                </a:solidFill>
                <a:latin typeface="+mn-lt"/>
                <a:ea typeface="+mn-ea"/>
                <a:cs typeface="+mn-cs"/>
              </a:defRPr>
            </a:lvl4pPr>
            <a:lvl5pPr marL="20574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dk1"/>
                </a:solidFill>
                <a:latin typeface="+mn-lt"/>
                <a:ea typeface="+mn-ea"/>
                <a:cs typeface="+mn-cs"/>
              </a:defRPr>
            </a:lvl5pPr>
            <a:lvl6pPr marL="25146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dk1"/>
                </a:solidFill>
                <a:latin typeface="+mn-lt"/>
                <a:ea typeface="+mn-ea"/>
                <a:cs typeface="+mn-cs"/>
              </a:defRPr>
            </a:lvl6pPr>
            <a:lvl7pPr marL="29718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dk1"/>
                </a:solidFill>
                <a:latin typeface="+mn-lt"/>
                <a:ea typeface="+mn-ea"/>
                <a:cs typeface="+mn-cs"/>
              </a:defRPr>
            </a:lvl7pPr>
            <a:lvl8pPr marL="34290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dk1"/>
                </a:solidFill>
                <a:latin typeface="+mn-lt"/>
                <a:ea typeface="+mn-ea"/>
                <a:cs typeface="+mn-cs"/>
              </a:defRPr>
            </a:lvl8pPr>
            <a:lvl9pPr marL="3886200" indent="-228600" algn="l" defTabSz="457200" rtl="0" eaLnBrk="1" latinLnBrk="0" hangingPunct="1">
              <a:spcBef>
                <a:spcPts val="1000"/>
              </a:spcBef>
              <a:spcAft>
                <a:spcPct val="0"/>
              </a:spcAft>
              <a:buClr>
                <a:schemeClr val="accent1"/>
              </a:buClr>
              <a:buSzPct val="80000"/>
              <a:buFont typeface="Wingdings 3" charset="2"/>
              <a:buChar char=""/>
              <a:defRPr sz="1200" b="0" i="0" kern="1200">
                <a:solidFill>
                  <a:schemeClr val="dk1"/>
                </a:solidFill>
                <a:latin typeface="+mn-lt"/>
                <a:ea typeface="+mn-ea"/>
                <a:cs typeface="+mn-cs"/>
              </a:defRPr>
            </a:lvl9pPr>
          </a:lstStyle>
          <a:p>
            <a:pPr marL="0" indent="0">
              <a:buFont typeface="Wingdings 3" charset="2"/>
              <a:buNone/>
            </a:pPr>
            <a:r>
              <a:rPr lang="uk-UA" b="1" smtClean="0"/>
              <a:t>Можна застосовувати різні підходи:</a:t>
            </a:r>
          </a:p>
          <a:p>
            <a:r>
              <a:rPr lang="uk-UA" smtClean="0"/>
              <a:t>Поставити неподоланний (фізичний) бар'єр</a:t>
            </a:r>
          </a:p>
          <a:p>
            <a:r>
              <a:rPr lang="uk-UA" smtClean="0"/>
              <a:t>Поставити логічний бар'єр</a:t>
            </a:r>
          </a:p>
          <a:p>
            <a:r>
              <a:rPr lang="uk-UA" i="1" smtClean="0"/>
              <a:t>Зберігати дані таким чином, щоб вони могли «самі» за себе постояти </a:t>
            </a:r>
            <a:r>
              <a:rPr lang="uk-UA" smtClean="0"/>
              <a:t>(закодувати</a:t>
            </a:r>
            <a:r>
              <a:rPr lang="en-US" smtClean="0"/>
              <a:t>/</a:t>
            </a:r>
            <a:r>
              <a:rPr lang="uk-UA" smtClean="0"/>
              <a:t>зашифрувати дані, щоб зловмисник, отримавши їх, не зміг нанести шкоди)</a:t>
            </a:r>
          </a:p>
          <a:p>
            <a:endParaRPr lang="uk-UA" smtClean="0"/>
          </a:p>
          <a:p>
            <a:endParaRPr lang="uk-UA"/>
          </a:p>
        </p:txBody>
      </p:sp>
    </p:spTree>
    <p:extLst>
      <p:ext uri="{BB962C8B-B14F-4D97-AF65-F5344CB8AC3E}">
        <p14:creationId xmlns:p14="http://schemas.microsoft.com/office/powerpoint/2010/main" val="500720903"/>
      </p:ext>
    </p:extLst>
  </p:cSld>
  <p:clrMapOvr>
    <a:masterClrMapping/>
  </p:clrMapOvr>
  <p:transition/>
  <p:timing/>
</p:sld>
</file>

<file path=ppt/slides/slide8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2.</a:t>
            </a:r>
            <a:r>
              <a:rPr lang="en-US" smtClean="0"/>
              <a:t> </a:t>
            </a:r>
            <a:r>
              <a:rPr lang="ru-RU" b="1"/>
              <a:t>Основні </a:t>
            </a:r>
            <a:r>
              <a:rPr lang="ru-RU" b="1" smtClean="0"/>
              <a:t>терміни</a:t>
            </a:r>
            <a:r>
              <a:rPr lang="en-US" b="1" smtClean="0"/>
              <a:t> </a:t>
            </a:r>
            <a:r>
              <a:rPr lang="uk-UA" b="1" smtClean="0"/>
              <a:t>криптографії</a:t>
            </a:r>
            <a:endParaRPr lang="uk-UA"/>
          </a:p>
        </p:txBody>
      </p:sp>
      <p:sp>
        <p:nvSpPr>
          <p:cNvPr id="3" name="Объект 2"/>
          <p:cNvSpPr>
            <a:spLocks noGrp="1"/>
          </p:cNvSpPr>
          <p:nvPr>
            <p:ph idx="1"/>
          </p:nvPr>
        </p:nvSpPr>
        <p:spPr>
          <a:xfrm>
            <a:off x="3379303" y="3194903"/>
            <a:ext cx="7681941" cy="1729961"/>
          </a:xfrm>
        </p:spPr>
        <p:style>
          <a:lnRef idx="2">
            <a:schemeClr val="dk1"/>
          </a:lnRef>
          <a:fillRef idx="1">
            <a:schemeClr val="lt1"/>
          </a:fillRef>
          <a:effectRef idx="0">
            <a:schemeClr val="dk1"/>
          </a:effectRef>
          <a:fontRef idx="minor">
            <a:schemeClr val="dk1"/>
          </a:fontRef>
        </p:style>
        <p:txBody>
          <a:bodyPr>
            <a:normAutofit fontScale="92500" lnSpcReduction="20000"/>
          </a:bodyPr>
          <a:lstStyle>
            <a:lvl1pPr>
              <a:defRPr>
                <a:solidFill>
                  <a:srgbClr val="000000"/>
                </a:solidFill>
                <a:latin typeface="Century Gothic" panose="020b0502020202020204"/>
              </a:defRPr>
            </a:lvl1pPr>
            <a:lvl2pPr>
              <a:defRPr>
                <a:solidFill>
                  <a:srgbClr val="000000"/>
                </a:solidFill>
                <a:latin typeface="Century Gothic" panose="020b0502020202020204"/>
              </a:defRPr>
            </a:lvl2pPr>
            <a:lvl3pPr>
              <a:defRPr>
                <a:solidFill>
                  <a:srgbClr val="000000"/>
                </a:solidFill>
                <a:latin typeface="Century Gothic" panose="020b0502020202020204"/>
              </a:defRPr>
            </a:lvl3pPr>
            <a:lvl4pPr>
              <a:defRPr>
                <a:solidFill>
                  <a:srgbClr val="000000"/>
                </a:solidFill>
                <a:latin typeface="Century Gothic" panose="020b0502020202020204"/>
              </a:defRPr>
            </a:lvl4pPr>
            <a:lvl5pPr>
              <a:defRPr>
                <a:solidFill>
                  <a:srgbClr val="000000"/>
                </a:solidFill>
                <a:latin typeface="Century Gothic" panose="020b0502020202020204"/>
              </a:defRPr>
            </a:lvl5pPr>
            <a:lvl6pPr>
              <a:defRPr>
                <a:solidFill>
                  <a:srgbClr val="000000"/>
                </a:solidFill>
                <a:latin typeface="Century Gothic" panose="020b0502020202020204"/>
              </a:defRPr>
            </a:lvl6pPr>
            <a:lvl7pPr>
              <a:defRPr>
                <a:solidFill>
                  <a:srgbClr val="000000"/>
                </a:solidFill>
                <a:latin typeface="Century Gothic" panose="020b0502020202020204"/>
              </a:defRPr>
            </a:lvl7pPr>
            <a:lvl8pPr>
              <a:defRPr>
                <a:solidFill>
                  <a:srgbClr val="000000"/>
                </a:solidFill>
                <a:latin typeface="Century Gothic" panose="020b0502020202020204"/>
              </a:defRPr>
            </a:lvl8pPr>
            <a:lvl9pPr>
              <a:defRPr>
                <a:solidFill>
                  <a:srgbClr val="000000"/>
                </a:solidFill>
                <a:latin typeface="Century Gothic" panose="020b0502020202020204"/>
              </a:defRPr>
            </a:lvl9pPr>
          </a:lstStyle>
          <a:p>
            <a:r>
              <a:rPr lang="uk-UA" altLang="ru-RU" b="1" i="1"/>
              <a:t>Криптографія</a:t>
            </a:r>
            <a:r>
              <a:rPr lang="uk-UA" altLang="ru-RU"/>
              <a:t> – наука про способи перетворення (шифрування) інформації </a:t>
            </a:r>
            <a:r>
              <a:rPr lang="en-US" altLang="ru-RU" smtClean="0"/>
              <a:t> </a:t>
            </a:r>
            <a:r>
              <a:rPr lang="uk-UA" altLang="ru-RU" smtClean="0"/>
              <a:t>у незрозумілу форму з </a:t>
            </a:r>
            <a:r>
              <a:rPr lang="uk-UA" altLang="ru-RU"/>
              <a:t>метою її захисту від незаконних користувачів.</a:t>
            </a:r>
            <a:endParaRPr lang="uk-UA" altLang="ru-RU" b="1" i="1"/>
          </a:p>
          <a:p>
            <a:r>
              <a:rPr lang="uk-UA" altLang="ru-RU" b="1" i="1"/>
              <a:t>Криптоаналіз</a:t>
            </a:r>
            <a:r>
              <a:rPr lang="uk-UA" altLang="ru-RU"/>
              <a:t> – наука </a:t>
            </a:r>
            <a:r>
              <a:rPr lang="uk-UA" altLang="ru-RU" smtClean="0"/>
              <a:t>про методи подолання криптографічного захисту </a:t>
            </a:r>
            <a:r>
              <a:rPr lang="uk-UA" altLang="ru-RU"/>
              <a:t>та </a:t>
            </a:r>
            <a:r>
              <a:rPr lang="uk-UA" altLang="ru-RU" smtClean="0"/>
              <a:t>способи </a:t>
            </a:r>
            <a:r>
              <a:rPr lang="uk-UA" altLang="ru-RU"/>
              <a:t>розкриття шифрів</a:t>
            </a:r>
            <a:r>
              <a:rPr lang="uk-UA" altLang="ru-RU" smtClean="0"/>
              <a:t>.</a:t>
            </a:r>
          </a:p>
          <a:p>
            <a:r>
              <a:rPr lang="uk-UA" altLang="ru-RU" b="1" smtClean="0"/>
              <a:t>Криптологія = Криптографія + Криптоаналіз </a:t>
            </a:r>
            <a:endParaRPr lang="ru-RU" altLang="ru-RU" b="1"/>
          </a:p>
        </p:txBody>
      </p:sp>
      <p:sp>
        <p:nvSpPr>
          <p:cNvPr id="4" name="Прямоугольник 3"/>
          <p:cNvSpPr/>
          <p:nvPr/>
        </p:nvSpPr>
        <p:spPr>
          <a:xfrm>
            <a:off x="881269" y="5026031"/>
            <a:ext cx="4495800" cy="17543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defPPr>
              <a:defRPr lang="ru-RU"/>
            </a:defPPr>
            <a:lvl1pPr marL="0" algn="l" defTabSz="914400" rtl="0" eaLnBrk="1" latinLnBrk="0" hangingPunct="1">
              <a:defRPr sz="1800" kern="1200">
                <a:solidFill>
                  <a:srgbClr val="FFFFFF"/>
                </a:solidFill>
                <a:latin typeface="Century Gothic" panose="020b0502020202020204"/>
                <a:ea typeface="Century Gothic" panose="020b0502020202020204"/>
                <a:cs typeface="Arial"/>
              </a:defRPr>
            </a:lvl1pPr>
            <a:lvl2pPr marL="457200" algn="l" defTabSz="914400" rtl="0" eaLnBrk="1" latinLnBrk="0" hangingPunct="1">
              <a:defRPr sz="1800" kern="1200">
                <a:solidFill>
                  <a:srgbClr val="FFFFFF"/>
                </a:solidFill>
                <a:latin typeface="Century Gothic" panose="020b0502020202020204"/>
                <a:ea typeface="Century Gothic" panose="020b0502020202020204"/>
                <a:cs typeface="Arial"/>
              </a:defRPr>
            </a:lvl2pPr>
            <a:lvl3pPr marL="914400" algn="l" defTabSz="914400" rtl="0" eaLnBrk="1" latinLnBrk="0" hangingPunct="1">
              <a:defRPr sz="1800" kern="1200">
                <a:solidFill>
                  <a:srgbClr val="FFFFFF"/>
                </a:solidFill>
                <a:latin typeface="Century Gothic" panose="020b0502020202020204"/>
                <a:ea typeface="Century Gothic" panose="020b0502020202020204"/>
                <a:cs typeface="Arial"/>
              </a:defRPr>
            </a:lvl3pPr>
            <a:lvl4pPr marL="1371600" algn="l" defTabSz="914400" rtl="0" eaLnBrk="1" latinLnBrk="0" hangingPunct="1">
              <a:defRPr sz="1800" kern="1200">
                <a:solidFill>
                  <a:srgbClr val="FFFFFF"/>
                </a:solidFill>
                <a:latin typeface="Century Gothic" panose="020b0502020202020204"/>
                <a:ea typeface="Century Gothic" panose="020b0502020202020204"/>
                <a:cs typeface="Arial"/>
              </a:defRPr>
            </a:lvl4pPr>
            <a:lvl5pPr marL="1828800" algn="l" defTabSz="914400" rtl="0" eaLnBrk="1" latinLnBrk="0" hangingPunct="1">
              <a:defRPr sz="1800" kern="1200">
                <a:solidFill>
                  <a:srgbClr val="FFFFFF"/>
                </a:solidFill>
                <a:latin typeface="Century Gothic" panose="020b0502020202020204"/>
                <a:ea typeface="Century Gothic" panose="020b0502020202020204"/>
                <a:cs typeface="Arial"/>
              </a:defRPr>
            </a:lvl5pPr>
            <a:lvl6pPr marL="2286000" algn="l" defTabSz="914400" rtl="0" eaLnBrk="1" latinLnBrk="0" hangingPunct="1">
              <a:defRPr sz="1800" kern="1200">
                <a:solidFill>
                  <a:srgbClr val="FFFFFF"/>
                </a:solidFill>
                <a:latin typeface="Century Gothic" panose="020b0502020202020204"/>
                <a:ea typeface="Century Gothic" panose="020b0502020202020204"/>
                <a:cs typeface="Arial"/>
              </a:defRPr>
            </a:lvl6pPr>
            <a:lvl7pPr marL="2743200" algn="l" defTabSz="914400" rtl="0" eaLnBrk="1" latinLnBrk="0" hangingPunct="1">
              <a:defRPr sz="1800" kern="1200">
                <a:solidFill>
                  <a:srgbClr val="FFFFFF"/>
                </a:solidFill>
                <a:latin typeface="Century Gothic" panose="020b0502020202020204"/>
                <a:ea typeface="Century Gothic" panose="020b0502020202020204"/>
                <a:cs typeface="Arial"/>
              </a:defRPr>
            </a:lvl7pPr>
            <a:lvl8pPr marL="3200400" algn="l" defTabSz="914400" rtl="0" eaLnBrk="1" latinLnBrk="0" hangingPunct="1">
              <a:defRPr sz="1800" kern="1200">
                <a:solidFill>
                  <a:srgbClr val="FFFFFF"/>
                </a:solidFill>
                <a:latin typeface="Century Gothic" panose="020b0502020202020204"/>
                <a:ea typeface="Century Gothic" panose="020b0502020202020204"/>
                <a:cs typeface="Arial"/>
              </a:defRPr>
            </a:lvl8pPr>
            <a:lvl9pPr marL="3657600" algn="l" defTabSz="914400" rtl="0" eaLnBrk="1" latinLnBrk="0" hangingPunct="1">
              <a:defRPr sz="1800" kern="1200">
                <a:solidFill>
                  <a:srgbClr val="FFFFFF"/>
                </a:solidFill>
                <a:latin typeface="Century Gothic" panose="020b0502020202020204"/>
                <a:ea typeface="Century Gothic" panose="020b0502020202020204"/>
                <a:cs typeface="Arial"/>
              </a:defRPr>
            </a:lvl9pPr>
          </a:lstStyle>
          <a:p>
            <a:pPr lvl="1"/>
            <a:r>
              <a:rPr lang="uk-UA" altLang="ru-RU" b="1" i="1" smtClean="0"/>
              <a:t>Можливості криптографії:</a:t>
            </a:r>
          </a:p>
          <a:p>
            <a:pPr marL="742950" lvl="1" indent="-285750">
              <a:buFont typeface="Arial" pitchFamily="34" charset="0"/>
              <a:buChar char="•"/>
            </a:pPr>
            <a:r>
              <a:rPr lang="uk-UA" altLang="ru-RU" i="1" smtClean="0"/>
              <a:t>шифрування </a:t>
            </a:r>
          </a:p>
          <a:p>
            <a:pPr marL="742950" lvl="1" indent="-285750">
              <a:buFont typeface="Arial" pitchFamily="34" charset="0"/>
              <a:buChar char="•"/>
            </a:pPr>
            <a:r>
              <a:rPr lang="uk-UA" altLang="ru-RU" i="1" smtClean="0"/>
              <a:t>контроль цілісності </a:t>
            </a:r>
          </a:p>
          <a:p>
            <a:pPr marL="742950" lvl="1" indent="-285750">
              <a:buFont typeface="Arial" pitchFamily="34" charset="0"/>
              <a:buChar char="•"/>
            </a:pPr>
            <a:r>
              <a:rPr lang="uk-UA" altLang="ru-RU" i="1" smtClean="0"/>
              <a:t>аутентифікація </a:t>
            </a:r>
          </a:p>
          <a:p>
            <a:pPr marL="742950" lvl="1" indent="-285750">
              <a:buFont typeface="Arial" pitchFamily="34" charset="0"/>
              <a:buChar char="•"/>
            </a:pPr>
            <a:r>
              <a:rPr lang="uk-UA" altLang="ru-RU" i="1" smtClean="0"/>
              <a:t>захист програм</a:t>
            </a:r>
          </a:p>
          <a:p>
            <a:pPr marL="742950" lvl="1" indent="-285750">
              <a:buFont typeface="Arial" pitchFamily="34" charset="0"/>
              <a:buChar char="•"/>
            </a:pPr>
            <a:r>
              <a:rPr lang="uk-UA" altLang="ru-RU" i="1" smtClean="0"/>
              <a:t>організація парольних систем</a:t>
            </a:r>
            <a:endParaRPr lang="ru-RU" altLang="ru-RU" i="1"/>
          </a:p>
        </p:txBody>
      </p:sp>
      <p:sp>
        <p:nvSpPr>
          <p:cNvPr id="5" name="Прямоугольник 4"/>
          <p:cNvSpPr/>
          <p:nvPr/>
        </p:nvSpPr>
        <p:spPr>
          <a:xfrm>
            <a:off x="6192078" y="5026031"/>
            <a:ext cx="5237922" cy="175432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defPPr>
              <a:defRPr lang="ru-RU"/>
            </a:defPPr>
            <a:lvl1pPr marL="0" algn="l" defTabSz="914400" rtl="0" eaLnBrk="1" latinLnBrk="0" hangingPunct="1">
              <a:defRPr sz="1800" kern="1200">
                <a:solidFill>
                  <a:srgbClr val="FFFFFF"/>
                </a:solidFill>
                <a:latin typeface="Century Gothic" panose="020b0502020202020204"/>
                <a:ea typeface="Century Gothic" panose="020b0502020202020204"/>
                <a:cs typeface="Arial"/>
              </a:defRPr>
            </a:lvl1pPr>
            <a:lvl2pPr marL="457200" algn="l" defTabSz="914400" rtl="0" eaLnBrk="1" latinLnBrk="0" hangingPunct="1">
              <a:defRPr sz="1800" kern="1200">
                <a:solidFill>
                  <a:srgbClr val="FFFFFF"/>
                </a:solidFill>
                <a:latin typeface="Century Gothic" panose="020b0502020202020204"/>
                <a:ea typeface="Century Gothic" panose="020b0502020202020204"/>
                <a:cs typeface="Arial"/>
              </a:defRPr>
            </a:lvl2pPr>
            <a:lvl3pPr marL="914400" algn="l" defTabSz="914400" rtl="0" eaLnBrk="1" latinLnBrk="0" hangingPunct="1">
              <a:defRPr sz="1800" kern="1200">
                <a:solidFill>
                  <a:srgbClr val="FFFFFF"/>
                </a:solidFill>
                <a:latin typeface="Century Gothic" panose="020b0502020202020204"/>
                <a:ea typeface="Century Gothic" panose="020b0502020202020204"/>
                <a:cs typeface="Arial"/>
              </a:defRPr>
            </a:lvl3pPr>
            <a:lvl4pPr marL="1371600" algn="l" defTabSz="914400" rtl="0" eaLnBrk="1" latinLnBrk="0" hangingPunct="1">
              <a:defRPr sz="1800" kern="1200">
                <a:solidFill>
                  <a:srgbClr val="FFFFFF"/>
                </a:solidFill>
                <a:latin typeface="Century Gothic" panose="020b0502020202020204"/>
                <a:ea typeface="Century Gothic" panose="020b0502020202020204"/>
                <a:cs typeface="Arial"/>
              </a:defRPr>
            </a:lvl4pPr>
            <a:lvl5pPr marL="1828800" algn="l" defTabSz="914400" rtl="0" eaLnBrk="1" latinLnBrk="0" hangingPunct="1">
              <a:defRPr sz="1800" kern="1200">
                <a:solidFill>
                  <a:srgbClr val="FFFFFF"/>
                </a:solidFill>
                <a:latin typeface="Century Gothic" panose="020b0502020202020204"/>
                <a:ea typeface="Century Gothic" panose="020b0502020202020204"/>
                <a:cs typeface="Arial"/>
              </a:defRPr>
            </a:lvl5pPr>
            <a:lvl6pPr marL="2286000" algn="l" defTabSz="914400" rtl="0" eaLnBrk="1" latinLnBrk="0" hangingPunct="1">
              <a:defRPr sz="1800" kern="1200">
                <a:solidFill>
                  <a:srgbClr val="FFFFFF"/>
                </a:solidFill>
                <a:latin typeface="Century Gothic" panose="020b0502020202020204"/>
                <a:ea typeface="Century Gothic" panose="020b0502020202020204"/>
                <a:cs typeface="Arial"/>
              </a:defRPr>
            </a:lvl6pPr>
            <a:lvl7pPr marL="2743200" algn="l" defTabSz="914400" rtl="0" eaLnBrk="1" latinLnBrk="0" hangingPunct="1">
              <a:defRPr sz="1800" kern="1200">
                <a:solidFill>
                  <a:srgbClr val="FFFFFF"/>
                </a:solidFill>
                <a:latin typeface="Century Gothic" panose="020b0502020202020204"/>
                <a:ea typeface="Century Gothic" panose="020b0502020202020204"/>
                <a:cs typeface="Arial"/>
              </a:defRPr>
            </a:lvl7pPr>
            <a:lvl8pPr marL="3200400" algn="l" defTabSz="914400" rtl="0" eaLnBrk="1" latinLnBrk="0" hangingPunct="1">
              <a:defRPr sz="1800" kern="1200">
                <a:solidFill>
                  <a:srgbClr val="FFFFFF"/>
                </a:solidFill>
                <a:latin typeface="Century Gothic" panose="020b0502020202020204"/>
                <a:ea typeface="Century Gothic" panose="020b0502020202020204"/>
                <a:cs typeface="Arial"/>
              </a:defRPr>
            </a:lvl8pPr>
            <a:lvl9pPr marL="3657600" algn="l" defTabSz="914400" rtl="0" eaLnBrk="1" latinLnBrk="0" hangingPunct="1">
              <a:defRPr sz="1800" kern="1200">
                <a:solidFill>
                  <a:srgbClr val="FFFFFF"/>
                </a:solidFill>
                <a:latin typeface="Century Gothic" panose="020b0502020202020204"/>
                <a:ea typeface="Century Gothic" panose="020b0502020202020204"/>
                <a:cs typeface="Arial"/>
              </a:defRPr>
            </a:lvl9pPr>
          </a:lstStyle>
          <a:p>
            <a:pPr lvl="1"/>
            <a:r>
              <a:rPr lang="uk-UA" altLang="ru-RU" b="1" i="1" smtClean="0"/>
              <a:t>Основні розділи:</a:t>
            </a:r>
          </a:p>
          <a:p>
            <a:pPr marL="609600" indent="-609600">
              <a:buFont typeface="Arial" pitchFamily="34" charset="0"/>
              <a:buChar char="•"/>
            </a:pPr>
            <a:r>
              <a:rPr lang="uk-UA" altLang="ru-RU" smtClean="0"/>
              <a:t>Криптосистеми з секретним ключем (класична криптографія).</a:t>
            </a:r>
          </a:p>
          <a:p>
            <a:pPr marL="609600" indent="-609600">
              <a:buFont typeface="Arial" pitchFamily="34" charset="0"/>
              <a:buChar char="•"/>
            </a:pPr>
            <a:r>
              <a:rPr lang="uk-UA" altLang="ru-RU" smtClean="0"/>
              <a:t>Криптосистеми з відкритим ключем.</a:t>
            </a:r>
          </a:p>
          <a:p>
            <a:pPr marL="609600" indent="-609600">
              <a:buFont typeface="Arial" pitchFamily="34" charset="0"/>
              <a:buChar char="•"/>
            </a:pPr>
            <a:r>
              <a:rPr lang="uk-UA" altLang="ru-RU" smtClean="0"/>
              <a:t>Криптографічні протоколи.</a:t>
            </a:r>
          </a:p>
          <a:p>
            <a:pPr marL="609600" indent="-609600">
              <a:buFont typeface="Arial" pitchFamily="34" charset="0"/>
              <a:buChar char="•"/>
            </a:pPr>
            <a:r>
              <a:rPr lang="uk-UA" altLang="ru-RU" smtClean="0"/>
              <a:t>Керування ключами.</a:t>
            </a:r>
            <a:endParaRPr lang="ru-RU" altLang="ru-RU"/>
          </a:p>
        </p:txBody>
      </p:sp>
      <p:pic>
        <p:nvPicPr>
          <p:cNvPr id="6" name="Рисунок 5"/>
          <p:cNvPicPr>
            <a:picLocks noChangeAspect="1"/>
          </p:cNvPicPr>
          <p:nvPr/>
        </p:nvPicPr>
        <p:blipFill>
          <a:blip r:embed="rId2"/>
          <a:stretch>
            <a:fillRect/>
          </a:stretch>
        </p:blipFill>
        <p:spPr>
          <a:xfrm>
            <a:off x="3379303" y="2353744"/>
            <a:ext cx="6572250" cy="790575"/>
          </a:xfrm>
          <a:prstGeom prst="rect">
            <a:avLst/>
          </a:prstGeom>
        </p:spPr>
      </p:pic>
      <p:pic>
        <p:nvPicPr>
          <p:cNvPr id="7" name="Рисунок 6"/>
          <p:cNvPicPr>
            <a:picLocks noChangeAspect="1"/>
          </p:cNvPicPr>
          <p:nvPr/>
        </p:nvPicPr>
        <p:blipFill>
          <a:blip r:embed="rId3"/>
          <a:stretch>
            <a:fillRect/>
          </a:stretch>
        </p:blipFill>
        <p:spPr>
          <a:xfrm>
            <a:off x="119270" y="3608695"/>
            <a:ext cx="3114441" cy="890535"/>
          </a:xfrm>
          <a:prstGeom prst="rect">
            <a:avLst/>
          </a:prstGeom>
        </p:spPr>
      </p:pic>
    </p:spTree>
    <p:extLst>
      <p:ext uri="{BB962C8B-B14F-4D97-AF65-F5344CB8AC3E}">
        <p14:creationId xmlns:p14="http://schemas.microsoft.com/office/powerpoint/2010/main" val="3531993278"/>
      </p:ext>
    </p:extLst>
  </p:cSld>
  <p:clrMapOvr>
    <a:masterClrMapping/>
  </p:clrMapOvr>
  <p:transition/>
  <p:timing/>
</p:sld>
</file>

<file path=ppt/slides/slide8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2.</a:t>
            </a:r>
            <a:r>
              <a:rPr lang="en-US" smtClean="0"/>
              <a:t> </a:t>
            </a:r>
            <a:r>
              <a:rPr lang="ru-RU" b="1"/>
              <a:t>Основні </a:t>
            </a:r>
            <a:r>
              <a:rPr lang="ru-RU" b="1" smtClean="0"/>
              <a:t>терміни</a:t>
            </a:r>
            <a:r>
              <a:rPr lang="en-US" b="1" smtClean="0"/>
              <a:t> </a:t>
            </a:r>
            <a:r>
              <a:rPr lang="uk-UA" b="1" smtClean="0"/>
              <a:t>криптографії</a:t>
            </a:r>
            <a:endParaRPr lang="uk-UA"/>
          </a:p>
        </p:txBody>
      </p:sp>
      <p:sp>
        <p:nvSpPr>
          <p:cNvPr id="3" name="Объект 2"/>
          <p:cNvSpPr>
            <a:spLocks noGrp="1"/>
          </p:cNvSpPr>
          <p:nvPr>
            <p:ph idx="1"/>
          </p:nvPr>
        </p:nvSpPr>
        <p:spPr>
          <a:xfrm>
            <a:off x="894522" y="2345634"/>
            <a:ext cx="10992678" cy="4512365"/>
          </a:xfrm>
        </p:spPr>
        <p:style>
          <a:lnRef idx="2">
            <a:schemeClr val="dk1"/>
          </a:lnRef>
          <a:fillRef idx="1">
            <a:schemeClr val="lt1"/>
          </a:fillRef>
          <a:effectRef idx="0">
            <a:schemeClr val="dk1"/>
          </a:effectRef>
          <a:fontRef idx="minor">
            <a:schemeClr val="dk1"/>
          </a:fontRef>
        </p:style>
        <p:txBody>
          <a:bodyPr>
            <a:noAutofit/>
          </a:bodyPr>
          <a:lstStyle>
            <a:lvl1pPr>
              <a:defRPr>
                <a:solidFill>
                  <a:srgbClr val="000000"/>
                </a:solidFill>
                <a:latin typeface="Century Gothic" panose="020b0502020202020204"/>
              </a:defRPr>
            </a:lvl1pPr>
            <a:lvl2pPr>
              <a:defRPr>
                <a:solidFill>
                  <a:srgbClr val="000000"/>
                </a:solidFill>
                <a:latin typeface="Century Gothic" panose="020b0502020202020204"/>
              </a:defRPr>
            </a:lvl2pPr>
            <a:lvl3pPr>
              <a:defRPr>
                <a:solidFill>
                  <a:srgbClr val="000000"/>
                </a:solidFill>
                <a:latin typeface="Century Gothic" panose="020b0502020202020204"/>
              </a:defRPr>
            </a:lvl3pPr>
            <a:lvl4pPr>
              <a:defRPr>
                <a:solidFill>
                  <a:srgbClr val="000000"/>
                </a:solidFill>
                <a:latin typeface="Century Gothic" panose="020b0502020202020204"/>
              </a:defRPr>
            </a:lvl4pPr>
            <a:lvl5pPr>
              <a:defRPr>
                <a:solidFill>
                  <a:srgbClr val="000000"/>
                </a:solidFill>
                <a:latin typeface="Century Gothic" panose="020b0502020202020204"/>
              </a:defRPr>
            </a:lvl5pPr>
            <a:lvl6pPr>
              <a:defRPr>
                <a:solidFill>
                  <a:srgbClr val="000000"/>
                </a:solidFill>
                <a:latin typeface="Century Gothic" panose="020b0502020202020204"/>
              </a:defRPr>
            </a:lvl6pPr>
            <a:lvl7pPr>
              <a:defRPr>
                <a:solidFill>
                  <a:srgbClr val="000000"/>
                </a:solidFill>
                <a:latin typeface="Century Gothic" panose="020b0502020202020204"/>
              </a:defRPr>
            </a:lvl7pPr>
            <a:lvl8pPr>
              <a:defRPr>
                <a:solidFill>
                  <a:srgbClr val="000000"/>
                </a:solidFill>
                <a:latin typeface="Century Gothic" panose="020b0502020202020204"/>
              </a:defRPr>
            </a:lvl8pPr>
            <a:lvl9pPr>
              <a:defRPr>
                <a:solidFill>
                  <a:srgbClr val="000000"/>
                </a:solidFill>
                <a:latin typeface="Century Gothic" panose="020b0502020202020204"/>
              </a:defRPr>
            </a:lvl9pPr>
          </a:lstStyle>
          <a:p>
            <a:pPr>
              <a:lnSpc>
                <a:spcPct val="80000"/>
              </a:lnSpc>
            </a:pPr>
            <a:r>
              <a:rPr lang="uk-UA" altLang="ru-RU" sz="1400" b="1" i="1"/>
              <a:t>Алфавіт</a:t>
            </a:r>
            <a:r>
              <a:rPr lang="uk-UA" altLang="ru-RU" sz="1400"/>
              <a:t> – кінцева множина використовуваних для шифрування інформації знаків.</a:t>
            </a:r>
            <a:endParaRPr lang="uk-UA" altLang="ru-RU" sz="1400" b="1" i="1"/>
          </a:p>
          <a:p>
            <a:pPr>
              <a:lnSpc>
                <a:spcPct val="80000"/>
              </a:lnSpc>
            </a:pPr>
            <a:r>
              <a:rPr lang="uk-UA" altLang="ru-RU" sz="1400" b="1" i="1"/>
              <a:t>Текст</a:t>
            </a:r>
            <a:r>
              <a:rPr lang="uk-UA" altLang="ru-RU" sz="1400"/>
              <a:t> – упорядкований набір з елементів алфавіту.</a:t>
            </a:r>
            <a:endParaRPr lang="uk-UA" altLang="ru-RU" sz="1400" b="1" i="1"/>
          </a:p>
          <a:p>
            <a:pPr>
              <a:lnSpc>
                <a:spcPct val="80000"/>
              </a:lnSpc>
            </a:pPr>
            <a:r>
              <a:rPr lang="uk-UA" altLang="ru-RU" sz="1400" b="1" i="1"/>
              <a:t>Шифр</a:t>
            </a:r>
            <a:r>
              <a:rPr lang="uk-UA" altLang="ru-RU" sz="1400"/>
              <a:t> або </a:t>
            </a:r>
            <a:r>
              <a:rPr lang="uk-UA" altLang="ru-RU" sz="1400" b="1"/>
              <a:t>криптографічний алгоритм </a:t>
            </a:r>
            <a:r>
              <a:rPr lang="uk-UA" altLang="ru-RU" sz="1400"/>
              <a:t>– сукупність оборотних перетворень множини відкритих даних на множину зашифрованих даних, заданих алгоритмом криптографічного перетворення. Інакше кажучи, </a:t>
            </a:r>
            <a:r>
              <a:rPr lang="uk-UA" altLang="ru-RU" sz="1400" i="1"/>
              <a:t>криптоалгоритм</a:t>
            </a:r>
            <a:r>
              <a:rPr lang="uk-UA" altLang="ru-RU" sz="1400"/>
              <a:t> – це математична функція, що використовується для шифрування та розшифрування інформації.</a:t>
            </a:r>
            <a:endParaRPr lang="uk-UA" altLang="ru-RU" sz="1400" b="1" i="1"/>
          </a:p>
          <a:p>
            <a:pPr>
              <a:lnSpc>
                <a:spcPct val="80000"/>
              </a:lnSpc>
            </a:pPr>
            <a:r>
              <a:rPr lang="uk-UA" altLang="ru-RU" sz="1400" b="1" i="1"/>
              <a:t>Зашифрування</a:t>
            </a:r>
            <a:r>
              <a:rPr lang="uk-UA" altLang="ru-RU" sz="1400"/>
              <a:t> – перетворення відкритих даних у закриті (зашифровані) за допомогою певних правил, які визначені в шифрі. </a:t>
            </a:r>
            <a:endParaRPr lang="uk-UA" altLang="ru-RU" sz="1400" b="1" i="1"/>
          </a:p>
          <a:p>
            <a:pPr>
              <a:lnSpc>
                <a:spcPct val="80000"/>
              </a:lnSpc>
            </a:pPr>
            <a:r>
              <a:rPr lang="uk-UA" altLang="ru-RU" sz="1400" b="1" i="1"/>
              <a:t>Розшифрування</a:t>
            </a:r>
            <a:r>
              <a:rPr lang="uk-UA" altLang="ru-RU" sz="1400"/>
              <a:t> – процес, зворотний зашифруванню</a:t>
            </a:r>
            <a:r>
              <a:rPr lang="uk-UA" altLang="ru-RU" sz="1400" smtClean="0"/>
              <a:t>.</a:t>
            </a:r>
          </a:p>
          <a:p>
            <a:pPr>
              <a:lnSpc>
                <a:spcPct val="80000"/>
              </a:lnSpc>
            </a:pPr>
            <a:r>
              <a:rPr lang="uk-UA" altLang="ru-RU" sz="1400" b="1" i="1"/>
              <a:t>Шифрування</a:t>
            </a:r>
            <a:r>
              <a:rPr lang="uk-UA" altLang="ru-RU" sz="1400" i="1"/>
              <a:t> –</a:t>
            </a:r>
            <a:r>
              <a:rPr lang="uk-UA" altLang="ru-RU" sz="1400"/>
              <a:t> процес зашифрування або розшифрування</a:t>
            </a:r>
            <a:r>
              <a:rPr lang="uk-UA" altLang="ru-RU" sz="1400" smtClean="0"/>
              <a:t>.</a:t>
            </a:r>
          </a:p>
          <a:p>
            <a:pPr fontAlgn="base"/>
            <a:r>
              <a:rPr lang="uk-UA" sz="1400" smtClean="0"/>
              <a:t>Якщо </a:t>
            </a:r>
            <a:r>
              <a:rPr lang="uk-UA" sz="1400"/>
              <a:t>безпека алгоритму заснована на збереженні самого алгоритму в таємниці, це </a:t>
            </a:r>
            <a:r>
              <a:rPr lang="uk-UA" sz="1400" b="1" smtClean="0">
                <a:solidFill>
                  <a:schemeClr val="tx1"/>
                </a:solidFill>
              </a:rPr>
              <a:t>обмежений алгоритм</a:t>
            </a:r>
            <a:r>
              <a:rPr lang="uk-UA" sz="1400" smtClean="0">
                <a:solidFill>
                  <a:schemeClr val="tx1"/>
                </a:solidFill>
              </a:rPr>
              <a:t>.  </a:t>
            </a:r>
            <a:r>
              <a:rPr lang="uk-UA" sz="1400" smtClean="0"/>
              <a:t>Сучасна </a:t>
            </a:r>
            <a:r>
              <a:rPr lang="uk-UA" sz="1400"/>
              <a:t>криптографія розв’язує проблеми обмежених алгоритмів за допомогою ключа </a:t>
            </a:r>
            <a:r>
              <a:rPr lang="uk-UA" sz="1400" b="1" i="1">
                <a:solidFill>
                  <a:schemeClr val="tx1"/>
                </a:solidFill>
              </a:rPr>
              <a:t>K</a:t>
            </a:r>
            <a:r>
              <a:rPr lang="uk-UA" sz="1400"/>
              <a:t>. </a:t>
            </a:r>
          </a:p>
          <a:p>
            <a:pPr fontAlgn="base"/>
            <a:r>
              <a:rPr lang="uk-UA" sz="1400" b="1">
                <a:solidFill>
                  <a:schemeClr val="tx1"/>
                </a:solidFill>
              </a:rPr>
              <a:t>Ключ</a:t>
            </a:r>
            <a:r>
              <a:rPr lang="uk-UA" sz="1400"/>
              <a:t> — це конкретний секретний стан певних параметрів алгоритму криптографічного перетворення даних, що забезпечує вибір тільки одного варіанта перетворення з усіх можливих для даного алгоритму</a:t>
            </a:r>
            <a:r>
              <a:rPr lang="uk-UA" sz="1400" smtClean="0"/>
              <a:t>. </a:t>
            </a:r>
            <a:r>
              <a:rPr lang="uk-UA" altLang="ru-RU" sz="1400" smtClean="0"/>
              <a:t>Це </a:t>
            </a:r>
            <a:r>
              <a:rPr lang="uk-UA" altLang="ru-RU" sz="1400"/>
              <a:t>змінний елемент шифру</a:t>
            </a:r>
            <a:r>
              <a:rPr lang="en-US" altLang="ru-RU" sz="1400"/>
              <a:t>/</a:t>
            </a:r>
            <a:r>
              <a:rPr lang="uk-UA" altLang="ru-RU" sz="1400"/>
              <a:t>криптоалгоритму, який застосовують для зашифрування окремого повідомлення</a:t>
            </a:r>
            <a:endParaRPr lang="uk-UA" sz="1400" smtClean="0"/>
          </a:p>
          <a:p>
            <a:pPr fontAlgn="base"/>
            <a:r>
              <a:rPr lang="uk-UA" sz="1400" smtClean="0"/>
              <a:t>Множину </a:t>
            </a:r>
            <a:r>
              <a:rPr lang="uk-UA" sz="1400"/>
              <a:t>можливих ключів називають </a:t>
            </a:r>
            <a:r>
              <a:rPr lang="uk-UA" sz="1400" b="1">
                <a:solidFill>
                  <a:schemeClr val="tx1"/>
                </a:solidFill>
              </a:rPr>
              <a:t>простором ключів. </a:t>
            </a:r>
          </a:p>
          <a:p>
            <a:pPr>
              <a:lnSpc>
                <a:spcPct val="80000"/>
              </a:lnSpc>
            </a:pPr>
            <a:r>
              <a:rPr lang="uk-UA" altLang="ru-RU" sz="1400" b="1" smtClean="0"/>
              <a:t>Шифротекст </a:t>
            </a:r>
            <a:r>
              <a:rPr lang="uk-UA" altLang="ru-RU" sz="1400" i="1" smtClean="0"/>
              <a:t> </a:t>
            </a:r>
            <a:r>
              <a:rPr lang="uk-UA" altLang="ru-RU" sz="1400" i="1"/>
              <a:t>–</a:t>
            </a:r>
            <a:r>
              <a:rPr lang="uk-UA" altLang="ru-RU" sz="1400"/>
              <a:t> </a:t>
            </a:r>
            <a:r>
              <a:rPr lang="uk-UA" altLang="ru-RU" sz="1400" smtClean="0"/>
              <a:t>зашифроване повідомлення відкритого тексту.</a:t>
            </a:r>
            <a:endParaRPr lang="ru-RU" altLang="ru-RU" sz="1400" b="1"/>
          </a:p>
        </p:txBody>
      </p:sp>
    </p:spTree>
    <p:extLst>
      <p:ext uri="{BB962C8B-B14F-4D97-AF65-F5344CB8AC3E}">
        <p14:creationId xmlns:p14="http://schemas.microsoft.com/office/powerpoint/2010/main" val="4287851241"/>
      </p:ext>
    </p:extLst>
  </p:cSld>
  <p:clrMapOvr>
    <a:masterClrMapping/>
  </p:clrMapOvr>
  <p:transition/>
  <p:timing/>
</p:sld>
</file>

<file path=ppt/slides/slide8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2.</a:t>
            </a:r>
            <a:r>
              <a:rPr lang="en-US" smtClean="0"/>
              <a:t> </a:t>
            </a:r>
            <a:r>
              <a:rPr lang="ru-RU" b="1"/>
              <a:t>Основні </a:t>
            </a:r>
            <a:r>
              <a:rPr lang="ru-RU" b="1" smtClean="0"/>
              <a:t>терміни</a:t>
            </a:r>
            <a:r>
              <a:rPr lang="en-US" b="1" smtClean="0"/>
              <a:t> </a:t>
            </a:r>
            <a:r>
              <a:rPr lang="uk-UA" b="1" smtClean="0"/>
              <a:t>криптографії</a:t>
            </a:r>
            <a:endParaRPr lang="uk-UA"/>
          </a:p>
        </p:txBody>
      </p:sp>
      <mc:AlternateContent>
        <mc:Choice Requires="a14">
          <p:sp>
            <p:nvSpPr>
              <p:cNvPr id="3" name="Объект 2"/>
              <p:cNvSpPr>
                <a:spLocks noGrp="1"/>
              </p:cNvSpPr>
              <p:nvPr>
                <p:ph idx="1"/>
              </p:nvPr>
            </p:nvSpPr>
            <p:spPr>
              <a:xfrm>
                <a:off x="844826" y="2385393"/>
                <a:ext cx="10833652" cy="3458816"/>
              </a:xfrm>
            </p:spPr>
            <p:style>
              <a:lnRef idx="2">
                <a:schemeClr val="dk1"/>
              </a:lnRef>
              <a:fillRef idx="1">
                <a:schemeClr val="lt1"/>
              </a:fillRef>
              <a:effectRef idx="0">
                <a:schemeClr val="dk1"/>
              </a:effectRef>
              <a:fontRef idx="minor">
                <a:schemeClr val="dk1"/>
              </a:fontRef>
            </p:style>
            <p:txBody>
              <a:bodyPr>
                <a:normAutofit/>
              </a:bodyPr>
              <a:lstStyle>
                <a:lvl1pPr>
                  <a:defRPr>
                    <a:solidFill>
                      <a:srgbClr val="000000"/>
                    </a:solidFill>
                    <a:latin typeface="Century Gothic" panose="020b0502020202020204"/>
                  </a:defRPr>
                </a:lvl1pPr>
                <a:lvl2pPr>
                  <a:defRPr>
                    <a:solidFill>
                      <a:srgbClr val="000000"/>
                    </a:solidFill>
                    <a:latin typeface="Century Gothic" panose="020b0502020202020204"/>
                  </a:defRPr>
                </a:lvl2pPr>
                <a:lvl3pPr>
                  <a:defRPr>
                    <a:solidFill>
                      <a:srgbClr val="000000"/>
                    </a:solidFill>
                    <a:latin typeface="Century Gothic" panose="020b0502020202020204"/>
                  </a:defRPr>
                </a:lvl3pPr>
                <a:lvl4pPr>
                  <a:defRPr>
                    <a:solidFill>
                      <a:srgbClr val="000000"/>
                    </a:solidFill>
                    <a:latin typeface="Century Gothic" panose="020b0502020202020204"/>
                  </a:defRPr>
                </a:lvl4pPr>
                <a:lvl5pPr>
                  <a:defRPr>
                    <a:solidFill>
                      <a:srgbClr val="000000"/>
                    </a:solidFill>
                    <a:latin typeface="Century Gothic" panose="020b0502020202020204"/>
                  </a:defRPr>
                </a:lvl5pPr>
                <a:lvl6pPr>
                  <a:defRPr>
                    <a:solidFill>
                      <a:srgbClr val="000000"/>
                    </a:solidFill>
                    <a:latin typeface="Century Gothic" panose="020b0502020202020204"/>
                  </a:defRPr>
                </a:lvl6pPr>
                <a:lvl7pPr>
                  <a:defRPr>
                    <a:solidFill>
                      <a:srgbClr val="000000"/>
                    </a:solidFill>
                    <a:latin typeface="Century Gothic" panose="020b0502020202020204"/>
                  </a:defRPr>
                </a:lvl7pPr>
                <a:lvl8pPr>
                  <a:defRPr>
                    <a:solidFill>
                      <a:srgbClr val="000000"/>
                    </a:solidFill>
                    <a:latin typeface="Century Gothic" panose="020b0502020202020204"/>
                  </a:defRPr>
                </a:lvl8pPr>
                <a:lvl9pPr>
                  <a:defRPr>
                    <a:solidFill>
                      <a:srgbClr val="000000"/>
                    </a:solidFill>
                    <a:latin typeface="Century Gothic" panose="020b0502020202020204"/>
                  </a:defRPr>
                </a:lvl9pPr>
              </a:lstStyle>
              <a:p>
                <a:pPr algn="just">
                  <a:lnSpc>
                    <a:spcPct val="90000"/>
                  </a:lnSpc>
                </a:pPr>
                <a:r>
                  <a:rPr lang="uk-UA" altLang="ru-RU" b="1" i="1"/>
                  <a:t>Криптосистема</a:t>
                </a:r>
                <a:r>
                  <a:rPr lang="uk-UA" altLang="ru-RU" i="1"/>
                  <a:t> </a:t>
                </a:r>
                <a:r>
                  <a:rPr lang="uk-UA" altLang="ru-RU"/>
                  <a:t>складається із </a:t>
                </a:r>
                <a:r>
                  <a:rPr lang="uk-UA" altLang="ru-RU" i="1"/>
                  <a:t>простору</a:t>
                </a:r>
                <a:r>
                  <a:rPr lang="uk-UA" altLang="ru-RU"/>
                  <a:t> </a:t>
                </a:r>
                <a:r>
                  <a:rPr lang="uk-UA" altLang="ru-RU" i="1" smtClean="0"/>
                  <a:t>ключів</a:t>
                </a:r>
                <a:r>
                  <a:rPr lang="uk-UA" altLang="ru-RU" smtClean="0"/>
                  <a:t> </a:t>
                </a:r>
                <a:r>
                  <a:rPr lang="en-US" altLang="ru-RU" smtClean="0"/>
                  <a:t>{</a:t>
                </a:r>
                <a:r>
                  <a:rPr lang="en-US" altLang="ru-RU" i="1" smtClean="0"/>
                  <a:t>K</a:t>
                </a:r>
                <a:r>
                  <a:rPr lang="en-US" altLang="ru-RU" smtClean="0"/>
                  <a:t>}</a:t>
                </a:r>
                <a:r>
                  <a:rPr lang="uk-UA" altLang="ru-RU" smtClean="0"/>
                  <a:t>, </a:t>
                </a:r>
                <a:r>
                  <a:rPr lang="uk-UA" altLang="ru-RU" i="1"/>
                  <a:t>простору</a:t>
                </a:r>
                <a:r>
                  <a:rPr lang="uk-UA" altLang="ru-RU"/>
                  <a:t> </a:t>
                </a:r>
                <a:r>
                  <a:rPr lang="uk-UA" altLang="ru-RU" i="1"/>
                  <a:t>відкритих </a:t>
                </a:r>
                <a:r>
                  <a:rPr lang="uk-UA" altLang="ru-RU" i="1" smtClean="0"/>
                  <a:t>текстів</a:t>
                </a:r>
                <a:r>
                  <a:rPr lang="en-US" altLang="ru-RU" i="1" smtClean="0"/>
                  <a:t> </a:t>
                </a:r>
                <a:r>
                  <a:rPr lang="en-US" altLang="ru-RU" smtClean="0"/>
                  <a:t>{</a:t>
                </a:r>
                <a:r>
                  <a:rPr lang="en-US" altLang="ru-RU" i="1" smtClean="0"/>
                  <a:t>M</a:t>
                </a:r>
                <a:r>
                  <a:rPr lang="en-US" altLang="ru-RU" smtClean="0"/>
                  <a:t>}</a:t>
                </a:r>
                <a:r>
                  <a:rPr lang="uk-UA" altLang="ru-RU" smtClean="0"/>
                  <a:t>, </a:t>
                </a:r>
                <a:r>
                  <a:rPr lang="uk-UA" altLang="ru-RU" i="1"/>
                  <a:t>простору шифротекстів </a:t>
                </a:r>
                <a:r>
                  <a:rPr lang="en-US" altLang="ru-RU" smtClean="0"/>
                  <a:t>{</a:t>
                </a:r>
                <a:r>
                  <a:rPr lang="en-US" altLang="ru-RU" i="1" smtClean="0"/>
                  <a:t>C</a:t>
                </a:r>
                <a:r>
                  <a:rPr lang="en-US" altLang="ru-RU" smtClean="0"/>
                  <a:t>} </a:t>
                </a:r>
                <a:r>
                  <a:rPr lang="uk-UA" altLang="ru-RU" smtClean="0"/>
                  <a:t>та </a:t>
                </a:r>
                <a:r>
                  <a:rPr lang="uk-UA" altLang="ru-RU" i="1" smtClean="0"/>
                  <a:t>криптографічного алгоритму </a:t>
                </a:r>
                <a:r>
                  <a:rPr lang="uk-UA" altLang="ru-RU" smtClean="0"/>
                  <a:t>- алгоритмів </a:t>
                </a:r>
                <a:r>
                  <a:rPr lang="uk-UA" altLang="ru-RU"/>
                  <a:t>зашифрування </a:t>
                </a:r>
                <a:r>
                  <a:rPr lang="en-US" altLang="ru-RU"/>
                  <a:t>{</a:t>
                </a:r>
                <a14:m>
                  <m:oMathPara>
                    <m:oMathParaPr>
                      <m:jc/>
                    </m:oMathParaPr>
                    <m:oMath>
                      <m:sSub>
                        <m:sSubPr>
                          <m:ctrlPr>
                            <a:rPr lang="uk-UA"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𝐾</m:t>
                          </m:r>
                        </m:sub>
                      </m:sSub>
                    </m:oMath>
                  </m:oMathPara>
                </a14:m>
                <a:r>
                  <a:rPr lang="en-US" altLang="ru-RU" smtClean="0"/>
                  <a:t>} </a:t>
                </a:r>
                <a:r>
                  <a:rPr lang="uk-UA" altLang="ru-RU" smtClean="0"/>
                  <a:t>і розшифрування</a:t>
                </a:r>
                <a:r>
                  <a:rPr lang="en-US" altLang="ru-RU" smtClean="0"/>
                  <a:t> {</a:t>
                </a:r>
                <a14:m>
                  <m:oMathPara>
                    <m:oMathParaPr>
                      <m:jc/>
                    </m:oMathParaPr>
                    <m:oMath>
                      <m:sSub>
                        <m:sSubPr>
                          <m:ctrlPr>
                            <a:rPr lang="uk-UA"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𝐾</m:t>
                          </m:r>
                        </m:sub>
                      </m:sSub>
                    </m:oMath>
                  </m:oMathPara>
                </a14:m>
                <a:r>
                  <a:rPr lang="en-US" altLang="ru-RU" smtClean="0"/>
                  <a:t>}</a:t>
                </a:r>
                <a:r>
                  <a:rPr lang="uk-UA" altLang="ru-RU" smtClean="0"/>
                  <a:t>.</a:t>
                </a:r>
              </a:p>
              <a:p>
                <a:pPr algn="just">
                  <a:lnSpc>
                    <a:spcPct val="90000"/>
                  </a:lnSpc>
                </a:pPr>
                <a:r>
                  <a:rPr lang="uk-UA" altLang="ru-RU" b="1" i="1" smtClean="0"/>
                  <a:t>Розкриття (злам)</a:t>
                </a:r>
                <a:r>
                  <a:rPr lang="uk-UA" altLang="ru-RU" i="1" smtClean="0"/>
                  <a:t> </a:t>
                </a:r>
                <a:r>
                  <a:rPr lang="uk-UA" altLang="ru-RU" b="1" i="1" smtClean="0"/>
                  <a:t>криптоалгоритма</a:t>
                </a:r>
                <a:r>
                  <a:rPr lang="uk-UA" altLang="ru-RU" i="1" smtClean="0"/>
                  <a:t> – </a:t>
                </a:r>
                <a:r>
                  <a:rPr lang="uk-UA" altLang="ru-RU"/>
                  <a:t> </a:t>
                </a:r>
                <a:r>
                  <a:rPr lang="uk-UA" altLang="ru-RU" smtClean="0"/>
                  <a:t>процес перетворення зашифрованих даних </a:t>
                </a:r>
                <a:r>
                  <a:rPr lang="uk-UA" altLang="ru-RU"/>
                  <a:t>у відкриті при невідомому ключі й (або) невідомому алгоритмі.</a:t>
                </a:r>
                <a:endParaRPr lang="uk-UA" altLang="ru-RU" b="1" i="1"/>
              </a:p>
              <a:p>
                <a:pPr algn="just">
                  <a:lnSpc>
                    <a:spcPct val="90000"/>
                  </a:lnSpc>
                </a:pPr>
                <a:r>
                  <a:rPr lang="uk-UA" altLang="ru-RU" b="1" i="1" smtClean="0"/>
                  <a:t>Стійкість</a:t>
                </a:r>
                <a:r>
                  <a:rPr lang="uk-UA" altLang="ru-RU" i="1" smtClean="0"/>
                  <a:t> </a:t>
                </a:r>
                <a:r>
                  <a:rPr lang="uk-UA" altLang="ru-RU" b="1" i="1"/>
                  <a:t>криптоалгоритма</a:t>
                </a:r>
                <a:r>
                  <a:rPr lang="uk-UA" altLang="ru-RU" i="1"/>
                  <a:t> –</a:t>
                </a:r>
                <a:r>
                  <a:rPr lang="uk-UA" altLang="ru-RU"/>
                  <a:t> здатність шифру протистояти всіляким спробам його розкриття, тобто </a:t>
                </a:r>
                <a:r>
                  <a:rPr lang="uk-UA" altLang="ru-RU" i="1"/>
                  <a:t>атакам</a:t>
                </a:r>
                <a:r>
                  <a:rPr lang="uk-UA" altLang="ru-RU"/>
                  <a:t> на нього</a:t>
                </a:r>
                <a:r>
                  <a:rPr lang="uk-UA" altLang="ru-RU" smtClean="0"/>
                  <a:t>. </a:t>
                </a:r>
                <a:r>
                  <a:rPr lang="uk-UA" smtClean="0"/>
                  <a:t>Є кілька показників криптостійкості, серед яких: </a:t>
                </a:r>
              </a:p>
              <a:p>
                <a:pPr lvl="1" algn="just">
                  <a:lnSpc>
                    <a:spcPct val="90000"/>
                  </a:lnSpc>
                  <a:buFont typeface="Wingdings" panose="05000000000000000000" pitchFamily="2" charset="2"/>
                  <a:buChar char="q"/>
                </a:pPr>
                <a:r>
                  <a:rPr lang="uk-UA" smtClean="0"/>
                  <a:t>кількість усіх можливих ключів; </a:t>
                </a:r>
              </a:p>
              <a:p>
                <a:pPr lvl="1" algn="just">
                  <a:lnSpc>
                    <a:spcPct val="90000"/>
                  </a:lnSpc>
                  <a:buFont typeface="Wingdings" panose="05000000000000000000" pitchFamily="2" charset="2"/>
                  <a:buChar char="q"/>
                </a:pPr>
                <a:r>
                  <a:rPr lang="uk-UA" smtClean="0"/>
                  <a:t>середній час, необхідний для успішної криптоаналітичної атаки того або іншого виду.</a:t>
                </a:r>
              </a:p>
              <a:p>
                <a:r>
                  <a:rPr lang="uk-UA" smtClean="0"/>
                  <a:t>Ефективність шифрування з метою захисту інформації залежить від збереження таємниці ключа й криптостійкості шифру.</a:t>
                </a:r>
              </a:p>
              <a:p>
                <a:pPr algn="just">
                  <a:lnSpc>
                    <a:spcPct val="90000"/>
                  </a:lnSpc>
                </a:pPr>
                <a:endParaRPr lang="ru-RU" altLang="ru-RU" b="1"/>
              </a:p>
            </p:txBody>
          </p:sp>
        </mc:Choice>
        <mc:Fallback>
          <p:sp>
            <p:nvSpPr>
              <p:cNvPr id="3" name="Объект 2"/>
              <p:cNvSpPr>
                <a:spLocks noGrp="1" noRot="1" noChangeAspect="1" noMove="1" noResize="1" noEditPoints="1" noAdjustHandles="1" noChangeArrowheads="1" noChangeShapeType="1" noTextEdit="1"/>
              </p:cNvSpPr>
              <p:nvPr>
                <p:ph idx="1"/>
              </p:nvPr>
            </p:nvSpPr>
            <p:spPr>
              <a:xfrm>
                <a:off x="844826" y="2385393"/>
                <a:ext cx="10833652" cy="3458816"/>
              </a:xfrm>
              <a:blipFill rotWithShape="0">
                <a:blip r:embed="rId2"/>
                <a:stretch>
                  <a:fillRect l="-112" t="-1576" r="-337" b="-1751"/>
                </a:stretch>
              </a:blipFill>
            </p:spPr>
            <p:txBody>
              <a:bodyPr/>
              <a:lstStyle/>
              <a:p>
                <a:r>
                  <a:rPr lang="uk-UA">
                    <a:noFill/>
                  </a:rPr>
                  <a:t> </a:t>
                </a:r>
              </a:p>
            </p:txBody>
          </p:sp>
        </mc:Fallback>
      </mc:AlternateContent>
      <p:pic>
        <p:nvPicPr>
          <p:cNvPr id="6" name="Picture 2" descr="Картинки по запросу криптография"/>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02931" y="496955"/>
            <a:ext cx="1675547" cy="1331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519959"/>
      </p:ext>
    </p:extLst>
  </p:cSld>
  <p:clrMapOvr>
    <a:masterClrMapping/>
  </p:clrMapOvr>
  <p:transition/>
  <p:timing/>
</p:sld>
</file>

<file path=ppt/slides/slide8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2.</a:t>
            </a:r>
            <a:r>
              <a:rPr lang="en-US" smtClean="0"/>
              <a:t> </a:t>
            </a:r>
            <a:r>
              <a:rPr lang="ru-RU" b="1"/>
              <a:t>Основні </a:t>
            </a:r>
            <a:r>
              <a:rPr lang="ru-RU" b="1" smtClean="0"/>
              <a:t>терміни</a:t>
            </a:r>
            <a:r>
              <a:rPr lang="en-US" b="1" smtClean="0"/>
              <a:t> </a:t>
            </a:r>
            <a:r>
              <a:rPr lang="uk-UA" b="1" smtClean="0"/>
              <a:t>криптографії</a:t>
            </a:r>
            <a:endParaRPr lang="uk-UA"/>
          </a:p>
        </p:txBody>
      </p:sp>
      <p:sp>
        <p:nvSpPr>
          <p:cNvPr id="3" name="Объект 2"/>
          <p:cNvSpPr>
            <a:spLocks noGrp="1"/>
          </p:cNvSpPr>
          <p:nvPr>
            <p:ph idx="1"/>
          </p:nvPr>
        </p:nvSpPr>
        <p:spPr>
          <a:xfrm>
            <a:off x="496955" y="1888435"/>
            <a:ext cx="7166115" cy="4890052"/>
          </a:xfrm>
        </p:spPr>
        <p:style>
          <a:lnRef idx="2">
            <a:schemeClr val="dk1"/>
          </a:lnRef>
          <a:fillRef idx="1">
            <a:schemeClr val="lt1"/>
          </a:fillRef>
          <a:effectRef idx="0">
            <a:schemeClr val="dk1"/>
          </a:effectRef>
          <a:fontRef idx="minor">
            <a:schemeClr val="dk1"/>
          </a:fontRef>
        </p:style>
        <p:txBody>
          <a:bodyPr>
            <a:normAutofit/>
          </a:bodyPr>
          <a:lstStyle>
            <a:lvl1pPr>
              <a:defRPr>
                <a:solidFill>
                  <a:srgbClr val="000000"/>
                </a:solidFill>
                <a:latin typeface="Century Gothic" panose="020b0502020202020204"/>
              </a:defRPr>
            </a:lvl1pPr>
            <a:lvl2pPr>
              <a:defRPr>
                <a:solidFill>
                  <a:srgbClr val="000000"/>
                </a:solidFill>
                <a:latin typeface="Century Gothic" panose="020b0502020202020204"/>
              </a:defRPr>
            </a:lvl2pPr>
            <a:lvl3pPr>
              <a:defRPr>
                <a:solidFill>
                  <a:srgbClr val="000000"/>
                </a:solidFill>
                <a:latin typeface="Century Gothic" panose="020b0502020202020204"/>
              </a:defRPr>
            </a:lvl3pPr>
            <a:lvl4pPr>
              <a:defRPr>
                <a:solidFill>
                  <a:srgbClr val="000000"/>
                </a:solidFill>
                <a:latin typeface="Century Gothic" panose="020b0502020202020204"/>
              </a:defRPr>
            </a:lvl4pPr>
            <a:lvl5pPr>
              <a:defRPr>
                <a:solidFill>
                  <a:srgbClr val="000000"/>
                </a:solidFill>
                <a:latin typeface="Century Gothic" panose="020b0502020202020204"/>
              </a:defRPr>
            </a:lvl5pPr>
            <a:lvl6pPr>
              <a:defRPr>
                <a:solidFill>
                  <a:srgbClr val="000000"/>
                </a:solidFill>
                <a:latin typeface="Century Gothic" panose="020b0502020202020204"/>
              </a:defRPr>
            </a:lvl6pPr>
            <a:lvl7pPr>
              <a:defRPr>
                <a:solidFill>
                  <a:srgbClr val="000000"/>
                </a:solidFill>
                <a:latin typeface="Century Gothic" panose="020b0502020202020204"/>
              </a:defRPr>
            </a:lvl7pPr>
            <a:lvl8pPr>
              <a:defRPr>
                <a:solidFill>
                  <a:srgbClr val="000000"/>
                </a:solidFill>
                <a:latin typeface="Century Gothic" panose="020b0502020202020204"/>
              </a:defRPr>
            </a:lvl8pPr>
            <a:lvl9pPr>
              <a:defRPr>
                <a:solidFill>
                  <a:srgbClr val="000000"/>
                </a:solidFill>
                <a:latin typeface="Century Gothic" panose="020b0502020202020204"/>
              </a:defRPr>
            </a:lvl9pPr>
          </a:lstStyle>
          <a:p>
            <a:pPr fontAlgn="base"/>
            <a:r>
              <a:rPr lang="ru-RU"/>
              <a:t>П</a:t>
            </a:r>
            <a:r>
              <a:rPr lang="uk-UA"/>
              <a:t>означимо відкритий текст (повідомлення) як </a:t>
            </a:r>
            <a:r>
              <a:rPr lang="uk-UA" b="1" i="1" smtClean="0">
                <a:solidFill>
                  <a:srgbClr val="FF0000"/>
                </a:solidFill>
              </a:rPr>
              <a:t>M</a:t>
            </a:r>
            <a:r>
              <a:rPr lang="uk-UA" smtClean="0"/>
              <a:t>, а шифротекст </a:t>
            </a:r>
            <a:r>
              <a:rPr lang="uk-UA"/>
              <a:t>як </a:t>
            </a:r>
            <a:r>
              <a:rPr lang="uk-UA" b="1" i="1">
                <a:solidFill>
                  <a:srgbClr val="FF0000"/>
                </a:solidFill>
              </a:rPr>
              <a:t>C</a:t>
            </a:r>
            <a:r>
              <a:rPr lang="uk-UA" i="1">
                <a:solidFill>
                  <a:srgbClr val="FF0000"/>
                </a:solidFill>
              </a:rPr>
              <a:t> (</a:t>
            </a:r>
            <a:r>
              <a:rPr lang="en-US" i="1">
                <a:solidFill>
                  <a:srgbClr val="FF0000"/>
                </a:solidFill>
              </a:rPr>
              <a:t>chipertext</a:t>
            </a:r>
            <a:r>
              <a:rPr lang="uk-UA" i="1">
                <a:solidFill>
                  <a:srgbClr val="FF0000"/>
                </a:solidFill>
              </a:rPr>
              <a:t>)</a:t>
            </a:r>
            <a:r>
              <a:rPr lang="uk-UA"/>
              <a:t>. </a:t>
            </a:r>
          </a:p>
          <a:p>
            <a:pPr fontAlgn="base"/>
            <a:r>
              <a:rPr lang="uk-UA"/>
              <a:t>Функція шифрування </a:t>
            </a:r>
            <a:r>
              <a:rPr lang="uk-UA" b="1" i="1">
                <a:solidFill>
                  <a:srgbClr val="FF0000"/>
                </a:solidFill>
              </a:rPr>
              <a:t>E</a:t>
            </a:r>
            <a:r>
              <a:rPr lang="en-US" i="1">
                <a:solidFill>
                  <a:srgbClr val="FF0000"/>
                </a:solidFill>
              </a:rPr>
              <a:t> (is encryped)</a:t>
            </a:r>
            <a:r>
              <a:rPr lang="uk-UA"/>
              <a:t> діє на відкритий текст, створюючи шифротекст </a:t>
            </a:r>
            <a:endParaRPr lang="uk-UA" smtClean="0"/>
          </a:p>
          <a:p>
            <a:pPr marL="0" indent="0" algn="ctr" fontAlgn="base">
              <a:buNone/>
            </a:pPr>
            <a:r>
              <a:rPr lang="uk-UA" b="1">
                <a:solidFill>
                  <a:srgbClr val="FF0000"/>
                </a:solidFill>
              </a:rPr>
              <a:t> </a:t>
            </a:r>
            <a:r>
              <a:rPr lang="uk-UA" b="1" i="1" smtClean="0">
                <a:solidFill>
                  <a:srgbClr val="FF0000"/>
                </a:solidFill>
              </a:rPr>
              <a:t>C </a:t>
            </a:r>
            <a:r>
              <a:rPr lang="uk-UA" b="1" smtClean="0">
                <a:solidFill>
                  <a:srgbClr val="FF0000"/>
                </a:solidFill>
              </a:rPr>
              <a:t>=</a:t>
            </a:r>
            <a:r>
              <a:rPr lang="uk-UA" b="1" i="1" smtClean="0">
                <a:solidFill>
                  <a:srgbClr val="FF0000"/>
                </a:solidFill>
              </a:rPr>
              <a:t> </a:t>
            </a:r>
            <a:r>
              <a:rPr lang="uk-UA" b="1" i="1">
                <a:solidFill>
                  <a:srgbClr val="FF0000"/>
                </a:solidFill>
              </a:rPr>
              <a:t>E</a:t>
            </a:r>
            <a:r>
              <a:rPr lang="uk-UA" b="1">
                <a:solidFill>
                  <a:srgbClr val="FF0000"/>
                </a:solidFill>
              </a:rPr>
              <a:t>(</a:t>
            </a:r>
            <a:r>
              <a:rPr lang="uk-UA" b="1" i="1">
                <a:solidFill>
                  <a:srgbClr val="FF0000"/>
                </a:solidFill>
              </a:rPr>
              <a:t>M</a:t>
            </a:r>
            <a:r>
              <a:rPr lang="uk-UA" b="1" smtClean="0">
                <a:solidFill>
                  <a:srgbClr val="FF0000"/>
                </a:solidFill>
              </a:rPr>
              <a:t>)</a:t>
            </a:r>
            <a:r>
              <a:rPr lang="uk-UA" b="1" smtClean="0"/>
              <a:t>.</a:t>
            </a:r>
            <a:endParaRPr lang="uk-UA" b="1"/>
          </a:p>
          <a:p>
            <a:pPr fontAlgn="base"/>
            <a:r>
              <a:rPr lang="uk-UA"/>
              <a:t>Процес відновлення відкритого тексту по шифротексту є розшифруванням і виконується за допомогою функції розшифрування </a:t>
            </a:r>
            <a:r>
              <a:rPr lang="uk-UA" b="1" i="1" smtClean="0">
                <a:solidFill>
                  <a:srgbClr val="FF0000"/>
                </a:solidFill>
              </a:rPr>
              <a:t>D</a:t>
            </a:r>
            <a:r>
              <a:rPr lang="en-US" smtClean="0"/>
              <a:t>(</a:t>
            </a:r>
            <a:r>
              <a:rPr lang="en-US" smtClean="0">
                <a:solidFill>
                  <a:srgbClr val="FF0000"/>
                </a:solidFill>
              </a:rPr>
              <a:t>is </a:t>
            </a:r>
            <a:r>
              <a:rPr lang="en-US">
                <a:solidFill>
                  <a:srgbClr val="FF0000"/>
                </a:solidFill>
              </a:rPr>
              <a:t>decoded</a:t>
            </a:r>
            <a:r>
              <a:rPr lang="en-US"/>
              <a:t>)</a:t>
            </a:r>
            <a:endParaRPr lang="uk-UA"/>
          </a:p>
          <a:p>
            <a:pPr marL="0" indent="0" algn="ctr" fontAlgn="base">
              <a:buNone/>
            </a:pPr>
            <a:r>
              <a:rPr lang="uk-UA" b="1" i="1">
                <a:solidFill>
                  <a:srgbClr val="FF0000"/>
                </a:solidFill>
              </a:rPr>
              <a:t>M </a:t>
            </a:r>
            <a:r>
              <a:rPr lang="uk-UA" b="1" i="1" smtClean="0">
                <a:solidFill>
                  <a:srgbClr val="FF0000"/>
                </a:solidFill>
              </a:rPr>
              <a:t>= D</a:t>
            </a:r>
            <a:r>
              <a:rPr lang="uk-UA" b="1" smtClean="0">
                <a:solidFill>
                  <a:srgbClr val="FF0000"/>
                </a:solidFill>
              </a:rPr>
              <a:t>(</a:t>
            </a:r>
            <a:r>
              <a:rPr lang="uk-UA" b="1" i="1" smtClean="0">
                <a:solidFill>
                  <a:srgbClr val="FF0000"/>
                </a:solidFill>
              </a:rPr>
              <a:t>C</a:t>
            </a:r>
            <a:r>
              <a:rPr lang="uk-UA" b="1" smtClean="0">
                <a:solidFill>
                  <a:srgbClr val="FF0000"/>
                </a:solidFill>
              </a:rPr>
              <a:t>)</a:t>
            </a:r>
            <a:r>
              <a:rPr lang="uk-UA" b="1" smtClean="0"/>
              <a:t>.</a:t>
            </a:r>
            <a:endParaRPr lang="uk-UA" b="1"/>
          </a:p>
          <a:p>
            <a:pPr fontAlgn="base"/>
            <a:r>
              <a:rPr lang="uk-UA"/>
              <a:t>Оскільки змістом шифрування й наступного розшифрування повідомлення є відновлення первісного відкритого тексту, то має виконуватися тотожність </a:t>
            </a:r>
          </a:p>
          <a:p>
            <a:pPr marL="0" indent="0" algn="ctr" fontAlgn="base">
              <a:buNone/>
            </a:pPr>
            <a:r>
              <a:rPr lang="uk-UA" i="1">
                <a:solidFill>
                  <a:srgbClr val="FF0000"/>
                </a:solidFill>
              </a:rPr>
              <a:t>    </a:t>
            </a:r>
            <a:r>
              <a:rPr lang="uk-UA" b="1" i="1" smtClean="0">
                <a:solidFill>
                  <a:srgbClr val="FF0000"/>
                </a:solidFill>
              </a:rPr>
              <a:t>D</a:t>
            </a:r>
            <a:r>
              <a:rPr lang="uk-UA" b="1" smtClean="0">
                <a:solidFill>
                  <a:srgbClr val="FF0000"/>
                </a:solidFill>
              </a:rPr>
              <a:t>(</a:t>
            </a:r>
            <a:r>
              <a:rPr lang="uk-UA" b="1" i="1" smtClean="0">
                <a:solidFill>
                  <a:srgbClr val="FF0000"/>
                </a:solidFill>
              </a:rPr>
              <a:t>E</a:t>
            </a:r>
            <a:r>
              <a:rPr lang="uk-UA" b="1" smtClean="0">
                <a:solidFill>
                  <a:srgbClr val="FF0000"/>
                </a:solidFill>
              </a:rPr>
              <a:t>(</a:t>
            </a:r>
            <a:r>
              <a:rPr lang="uk-UA" b="1" i="1" smtClean="0">
                <a:solidFill>
                  <a:srgbClr val="FF0000"/>
                </a:solidFill>
              </a:rPr>
              <a:t>M</a:t>
            </a:r>
            <a:r>
              <a:rPr lang="uk-UA" b="1">
                <a:solidFill>
                  <a:srgbClr val="FF0000"/>
                </a:solidFill>
              </a:rPr>
              <a:t>)) = </a:t>
            </a:r>
            <a:r>
              <a:rPr lang="uk-UA" b="1" i="1">
                <a:solidFill>
                  <a:srgbClr val="FF0000"/>
                </a:solidFill>
              </a:rPr>
              <a:t>M</a:t>
            </a:r>
            <a:r>
              <a:rPr lang="uk-UA" b="1"/>
              <a:t>.</a:t>
            </a:r>
          </a:p>
        </p:txBody>
      </p:sp>
      <p:pic>
        <p:nvPicPr>
          <p:cNvPr id="6" name="Picture 2" descr="Картинки по запросу криптологія"/>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804577" y="496866"/>
            <a:ext cx="1923596" cy="12623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16191" y="2958073"/>
            <a:ext cx="4000351" cy="2508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Прямоугольник 3"/>
          <p:cNvSpPr/>
          <p:nvPr/>
        </p:nvSpPr>
        <p:spPr>
          <a:xfrm>
            <a:off x="7995808" y="5466521"/>
            <a:ext cx="3841116" cy="738664"/>
          </a:xfrm>
          <a:prstGeom prst="rect">
            <a:avLst/>
          </a:prstGeom>
        </p:spPr>
        <p:txBody>
          <a:bodyPr wrap="none">
            <a:spAutoFit/>
          </a:bodyPr>
          <a:lstStyle>
            <a:defPPr>
              <a:defRPr lang="ru-RU"/>
            </a:defPPr>
            <a:lvl1pPr marL="0" algn="l" defTabSz="914400" rtl="0" eaLnBrk="1" latinLnBrk="0" hangingPunct="1">
              <a:defRPr sz="1800" kern="1200">
                <a:solidFill>
                  <a:schemeClr val="tx1"/>
                </a:solidFill>
                <a:latin typeface="Century Gothic" panose="020b0502020202020204"/>
                <a:ea typeface="Century Gothic" panose="020b0502020202020204"/>
                <a:cs typeface="Arial"/>
              </a:defRPr>
            </a:lvl1pPr>
            <a:lvl2pPr marL="457200" algn="l" defTabSz="914400" rtl="0" eaLnBrk="1" latinLnBrk="0" hangingPunct="1">
              <a:defRPr sz="1800" kern="1200">
                <a:solidFill>
                  <a:schemeClr val="tx1"/>
                </a:solidFill>
                <a:latin typeface="Century Gothic" panose="020b0502020202020204"/>
                <a:ea typeface="Century Gothic" panose="020b0502020202020204"/>
                <a:cs typeface="Arial"/>
              </a:defRPr>
            </a:lvl2pPr>
            <a:lvl3pPr marL="914400" algn="l" defTabSz="914400" rtl="0" eaLnBrk="1" latinLnBrk="0" hangingPunct="1">
              <a:defRPr sz="1800" kern="1200">
                <a:solidFill>
                  <a:schemeClr val="tx1"/>
                </a:solidFill>
                <a:latin typeface="Century Gothic" panose="020b0502020202020204"/>
                <a:ea typeface="Century Gothic" panose="020b0502020202020204"/>
                <a:cs typeface="Arial"/>
              </a:defRPr>
            </a:lvl3pPr>
            <a:lvl4pPr marL="1371600" algn="l" defTabSz="914400" rtl="0" eaLnBrk="1" latinLnBrk="0" hangingPunct="1">
              <a:defRPr sz="1800" kern="1200">
                <a:solidFill>
                  <a:schemeClr val="tx1"/>
                </a:solidFill>
                <a:latin typeface="Century Gothic" panose="020b0502020202020204"/>
                <a:ea typeface="Century Gothic" panose="020b0502020202020204"/>
                <a:cs typeface="Arial"/>
              </a:defRPr>
            </a:lvl4pPr>
            <a:lvl5pPr marL="1828800" algn="l" defTabSz="914400" rtl="0" eaLnBrk="1" latinLnBrk="0" hangingPunct="1">
              <a:defRPr sz="1800" kern="1200">
                <a:solidFill>
                  <a:schemeClr val="tx1"/>
                </a:solidFill>
                <a:latin typeface="Century Gothic" panose="020b0502020202020204"/>
                <a:ea typeface="Century Gothic" panose="020b0502020202020204"/>
                <a:cs typeface="Arial"/>
              </a:defRPr>
            </a:lvl5pPr>
            <a:lvl6pPr marL="2286000" algn="l" defTabSz="914400" rtl="0" eaLnBrk="1" latinLnBrk="0" hangingPunct="1">
              <a:defRPr sz="1800" kern="1200">
                <a:solidFill>
                  <a:schemeClr val="tx1"/>
                </a:solidFill>
                <a:latin typeface="Century Gothic" panose="020b0502020202020204"/>
                <a:ea typeface="Century Gothic" panose="020b0502020202020204"/>
                <a:cs typeface="Arial"/>
              </a:defRPr>
            </a:lvl6pPr>
            <a:lvl7pPr marL="2743200" algn="l" defTabSz="914400" rtl="0" eaLnBrk="1" latinLnBrk="0" hangingPunct="1">
              <a:defRPr sz="1800" kern="1200">
                <a:solidFill>
                  <a:schemeClr val="tx1"/>
                </a:solidFill>
                <a:latin typeface="Century Gothic" panose="020b0502020202020204"/>
                <a:ea typeface="Century Gothic" panose="020b0502020202020204"/>
                <a:cs typeface="Arial"/>
              </a:defRPr>
            </a:lvl7pPr>
            <a:lvl8pPr marL="3200400" algn="l" defTabSz="914400" rtl="0" eaLnBrk="1" latinLnBrk="0" hangingPunct="1">
              <a:defRPr sz="1800" kern="1200">
                <a:solidFill>
                  <a:schemeClr val="tx1"/>
                </a:solidFill>
                <a:latin typeface="Century Gothic" panose="020b0502020202020204"/>
                <a:ea typeface="Century Gothic" panose="020b0502020202020204"/>
                <a:cs typeface="Arial"/>
              </a:defRPr>
            </a:lvl8pPr>
            <a:lvl9pPr marL="3657600" algn="l" defTabSz="914400" rtl="0" eaLnBrk="1" latinLnBrk="0" hangingPunct="1">
              <a:defRPr sz="1800" kern="1200">
                <a:solidFill>
                  <a:schemeClr val="tx1"/>
                </a:solidFill>
                <a:latin typeface="Century Gothic" panose="020b0502020202020204"/>
                <a:ea typeface="Century Gothic" panose="020b0502020202020204"/>
                <a:cs typeface="Arial"/>
              </a:defRPr>
            </a:lvl9pPr>
          </a:lstStyle>
          <a:p>
            <a:r>
              <a:rPr lang="uk-UA" b="1"/>
              <a:t>Класична </a:t>
            </a:r>
            <a:r>
              <a:rPr lang="uk-UA" b="1" smtClean="0"/>
              <a:t>задача криптографії</a:t>
            </a:r>
          </a:p>
          <a:p>
            <a:pPr algn="ctr"/>
            <a:r>
              <a:rPr lang="uk-UA" sz="1200" b="1" smtClean="0"/>
              <a:t>Теорія зв'язку в секретних системах</a:t>
            </a:r>
          </a:p>
          <a:p>
            <a:pPr algn="ctr"/>
            <a:r>
              <a:rPr lang="uk-UA" sz="1200" b="1" err="1" smtClean="0"/>
              <a:t>К.Шеннон</a:t>
            </a:r>
            <a:endParaRPr lang="uk-UA" sz="1200" b="1"/>
          </a:p>
        </p:txBody>
      </p:sp>
    </p:spTree>
    <p:extLst>
      <p:ext uri="{BB962C8B-B14F-4D97-AF65-F5344CB8AC3E}">
        <p14:creationId xmlns:p14="http://schemas.microsoft.com/office/powerpoint/2010/main" val="157199706"/>
      </p:ext>
    </p:extLst>
  </p:cSld>
  <p:clrMapOvr>
    <a:masterClrMapping/>
  </p:clrMapOvr>
  <p:transition/>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2. Забезпечення безпеки</a:t>
            </a:r>
            <a:endParaRPr lang="uk-UA"/>
          </a:p>
        </p:txBody>
      </p:sp>
      <p:sp>
        <p:nvSpPr>
          <p:cNvPr id="3" name="Объект 2"/>
          <p:cNvSpPr>
            <a:spLocks noGrp="1"/>
          </p:cNvSpPr>
          <p:nvPr>
            <p:ph idx="1"/>
          </p:nvPr>
        </p:nvSpPr>
        <p:spPr>
          <a:xfrm>
            <a:off x="1154954" y="2603500"/>
            <a:ext cx="9940676" cy="4254500"/>
          </a:xfrm>
        </p:spPr>
        <p:txBody>
          <a:bodyPr>
            <a:normAutofit fontScale="92500" lnSpcReduction="10000"/>
          </a:bodyPr>
          <a:lstStyle/>
          <a:p>
            <a:pPr algn="just"/>
            <a:r>
              <a:rPr lang="ru-RU"/>
              <a:t>В</a:t>
            </a:r>
            <a:r>
              <a:rPr lang="ru-RU" smtClean="0"/>
              <a:t>икористовують багато </a:t>
            </a:r>
            <a:r>
              <a:rPr lang="ru-RU"/>
              <a:t>понять для визначення захисту інформації в системах обробки </a:t>
            </a:r>
            <a:r>
              <a:rPr lang="ru-RU" smtClean="0"/>
              <a:t>та передавання </a:t>
            </a:r>
            <a:r>
              <a:rPr lang="ru-RU"/>
              <a:t>інформації</a:t>
            </a:r>
            <a:r>
              <a:rPr lang="ru-RU" smtClean="0"/>
              <a:t>.</a:t>
            </a:r>
          </a:p>
          <a:p>
            <a:r>
              <a:rPr lang="uk-UA"/>
              <a:t>Це і захист інформації в </a:t>
            </a:r>
            <a:r>
              <a:rPr lang="uk-UA" smtClean="0"/>
              <a:t>комп’ютерних системах</a:t>
            </a:r>
            <a:r>
              <a:rPr lang="uk-UA"/>
              <a:t>, і захист інформації в автоматизованих системах, і </a:t>
            </a:r>
            <a:r>
              <a:rPr lang="uk-UA" smtClean="0"/>
              <a:t>захист інформації </a:t>
            </a:r>
            <a:r>
              <a:rPr lang="uk-UA"/>
              <a:t>в інформаційно-телекомунікаційних мережах тощо. </a:t>
            </a:r>
            <a:endParaRPr lang="uk-UA" smtClean="0"/>
          </a:p>
          <a:p>
            <a:pPr algn="just"/>
            <a:r>
              <a:rPr lang="uk-UA" smtClean="0"/>
              <a:t>В Україні </a:t>
            </a:r>
            <a:r>
              <a:rPr lang="uk-UA"/>
              <a:t>загальноприйнятим є поняття захисту </a:t>
            </a:r>
            <a:r>
              <a:rPr lang="uk-UA" smtClean="0"/>
              <a:t>інформації </a:t>
            </a:r>
            <a:r>
              <a:rPr lang="uk-UA"/>
              <a:t>в інформаційно-телекомунікаційних системах, його </a:t>
            </a:r>
            <a:r>
              <a:rPr lang="uk-UA" smtClean="0"/>
              <a:t>найбільше використовують </a:t>
            </a:r>
            <a:r>
              <a:rPr lang="uk-UA"/>
              <a:t>у законодавчих та нормативних </a:t>
            </a:r>
            <a:r>
              <a:rPr lang="uk-UA" smtClean="0"/>
              <a:t>документах (див.</a:t>
            </a:r>
            <a:r>
              <a:rPr lang="en-US"/>
              <a:t> </a:t>
            </a:r>
            <a:r>
              <a:rPr lang="ru-RU" smtClean="0">
                <a:hlinkClick r:id="rId3"/>
              </a:rPr>
              <a:t>Про захист інформації в інформаційно-телекомунікаційних системах</a:t>
            </a:r>
            <a:r>
              <a:rPr lang="uk-UA" smtClean="0">
                <a:hlinkClick r:id="rId3"/>
              </a:rPr>
              <a:t> </a:t>
            </a:r>
            <a:r>
              <a:rPr lang="uk-UA" smtClean="0"/>
              <a:t>)</a:t>
            </a:r>
          </a:p>
          <a:p>
            <a:pPr algn="just"/>
            <a:r>
              <a:rPr lang="en-US">
                <a:hlinkClick r:id="rId4"/>
              </a:rPr>
              <a:t>https://</a:t>
            </a:r>
            <a:r>
              <a:rPr lang="en-US" smtClean="0">
                <a:hlinkClick r:id="rId4"/>
              </a:rPr>
              <a:t>cip.gov.ua/ua</a:t>
            </a:r>
            <a:r>
              <a:rPr lang="uk-UA" smtClean="0"/>
              <a:t> - </a:t>
            </a:r>
            <a:r>
              <a:rPr lang="ru-RU"/>
              <a:t>Державна служба спеціального зв’язку та захисту інформації </a:t>
            </a:r>
            <a:r>
              <a:rPr lang="ru-RU" smtClean="0"/>
              <a:t>України</a:t>
            </a:r>
            <a:endParaRPr lang="ru-RU" smtClean="0"/>
          </a:p>
          <a:p>
            <a:pPr algn="just"/>
            <a:r>
              <a:rPr lang="ru-RU" smtClean="0"/>
              <a:t>Закони: </a:t>
            </a:r>
            <a:r>
              <a:rPr lang="ru-RU" u="sng">
                <a:hlinkClick r:id="rId5"/>
              </a:rPr>
              <a:t>“Про основні засади забезпечення кібербезпеки України”</a:t>
            </a:r>
            <a:r>
              <a:rPr lang="ru-RU"/>
              <a:t>, </a:t>
            </a:r>
            <a:r>
              <a:rPr lang="ru-RU" u="sng">
                <a:hlinkClick r:id="rId6"/>
              </a:rPr>
              <a:t>“Про національну безпеку України”</a:t>
            </a:r>
            <a:r>
              <a:rPr lang="ru-RU"/>
              <a:t>, </a:t>
            </a:r>
            <a:r>
              <a:rPr lang="ru-RU" u="sng">
                <a:hlinkClick r:id="rId7"/>
              </a:rPr>
              <a:t>“Про Державну службу спеціального зв’язку та захисту інформації України</a:t>
            </a:r>
            <a:r>
              <a:rPr lang="ru-RU" u="sng" smtClean="0">
                <a:hlinkClick r:id="rId7"/>
              </a:rPr>
              <a:t>”</a:t>
            </a:r>
            <a:r>
              <a:rPr lang="ru-RU" smtClean="0"/>
              <a:t>, </a:t>
            </a:r>
            <a:r>
              <a:rPr lang="ru-RU" smtClean="0">
                <a:hlinkClick r:id="rId8"/>
              </a:rPr>
              <a:t>Про </a:t>
            </a:r>
            <a:r>
              <a:rPr lang="ru-RU">
                <a:hlinkClick r:id="rId8"/>
              </a:rPr>
              <a:t>захист персональних даних</a:t>
            </a:r>
            <a:endParaRPr lang="ru-RU"/>
          </a:p>
          <a:p>
            <a:pPr algn="just"/>
            <a:r>
              <a:rPr lang="ru-RU" smtClean="0"/>
              <a:t> </a:t>
            </a:r>
            <a:endParaRPr lang="uk-UA"/>
          </a:p>
        </p:txBody>
      </p:sp>
    </p:spTree>
    <p:extLst>
      <p:ext uri="{BB962C8B-B14F-4D97-AF65-F5344CB8AC3E}">
        <p14:creationId xmlns:p14="http://schemas.microsoft.com/office/powerpoint/2010/main" val="2679934832"/>
      </p:ext>
    </p:extLst>
  </p:cSld>
  <p:clrMapOvr>
    <a:masterClrMapping/>
  </p:clrMapOvr>
  <p:transition/>
  <p:timing/>
</p:sld>
</file>

<file path=ppt/slides/slide9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a:t>2.</a:t>
            </a:r>
            <a:r>
              <a:rPr lang="en-US"/>
              <a:t> </a:t>
            </a:r>
            <a:r>
              <a:rPr lang="ru-RU" b="1"/>
              <a:t>Основні терміни</a:t>
            </a:r>
            <a:r>
              <a:rPr lang="en-US" b="1"/>
              <a:t> </a:t>
            </a:r>
            <a:r>
              <a:rPr lang="uk-UA" b="1"/>
              <a:t>криптографії</a:t>
            </a:r>
            <a:endParaRPr lang="uk-UA"/>
          </a:p>
        </p:txBody>
      </p:sp>
      <p:sp>
        <p:nvSpPr>
          <p:cNvPr id="3" name="Объект 2"/>
          <p:cNvSpPr>
            <a:spLocks noGrp="1"/>
          </p:cNvSpPr>
          <p:nvPr>
            <p:ph idx="1"/>
          </p:nvPr>
        </p:nvSpPr>
        <p:spPr>
          <a:xfrm>
            <a:off x="353409" y="2167933"/>
            <a:ext cx="5431165" cy="370126"/>
          </a:xfrm>
        </p:spPr>
        <p:txBody>
          <a:bodyPr>
            <a:noAutofit/>
          </a:bodyPr>
          <a:lstStyle/>
          <a:p>
            <a:r>
              <a:rPr lang="uk-UA" sz="1600" b="1" smtClean="0"/>
              <a:t>Узагальнена схема з урахуванням ключа. </a:t>
            </a:r>
            <a:endParaRPr lang="uk-UA" sz="1600" b="1"/>
          </a:p>
        </p:txBody>
      </p:sp>
      <p:pic>
        <p:nvPicPr>
          <p:cNvPr id="4" name="Picture 2" descr="http://www.znanius.com/uploads/etbook/telecomunic1/Ris_12_3_1.p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5501" y="2956790"/>
            <a:ext cx="6336704" cy="3384376"/>
          </a:xfrm>
          <a:prstGeom prst="rect">
            <a:avLst/>
          </a:prstGeom>
          <a:noFill/>
          <a:extLst>
            <a:ext uri="{909E8E84-426E-40DD-AFC4-6F175D3DCCD1}">
              <a14:hiddenFill xmlns:a14="http://schemas.microsoft.com/office/drawing/2010/main">
                <a:solidFill>
                  <a:srgbClr val="FFFFFF"/>
                </a:solidFill>
              </a14:hiddenFill>
            </a:ext>
          </a:extLst>
        </p:spPr>
      </p:pic>
      <mc:AlternateContent>
        <mc:Choice Requires="a14">
          <p:sp>
            <p:nvSpPr>
              <p:cNvPr id="5" name="TextBox 4"/>
              <p:cNvSpPr txBox="1"/>
              <p:nvPr/>
            </p:nvSpPr>
            <p:spPr>
              <a:xfrm>
                <a:off x="797144" y="2744447"/>
                <a:ext cx="1689693" cy="1292662"/>
              </a:xfrm>
              <a:prstGeom prst="rect">
                <a:avLst/>
              </a:prstGeom>
              <a:noFill/>
            </p:spPr>
            <p:txBody>
              <a:bodyPr wrap="none" lIns="0" tIns="0" rIns="0" bIns="0" rtlCol="0">
                <a:spAutoFit/>
              </a:bodyPr>
              <a:lstStyle>
                <a:defPPr>
                  <a:defRPr lang="ru-RU"/>
                </a:defPPr>
                <a:lvl1pPr marL="0" algn="l" defTabSz="914400" rtl="0" eaLnBrk="1" latinLnBrk="0" hangingPunct="1">
                  <a:defRPr sz="1800" kern="1200">
                    <a:solidFill>
                      <a:schemeClr val="tx1"/>
                    </a:solidFill>
                    <a:latin typeface="Century Gothic" panose="020b0502020202020204"/>
                    <a:ea typeface="Century Gothic" panose="020b0502020202020204"/>
                    <a:cs typeface="Arial"/>
                  </a:defRPr>
                </a:lvl1pPr>
                <a:lvl2pPr marL="457200" algn="l" defTabSz="914400" rtl="0" eaLnBrk="1" latinLnBrk="0" hangingPunct="1">
                  <a:defRPr sz="1800" kern="1200">
                    <a:solidFill>
                      <a:schemeClr val="tx1"/>
                    </a:solidFill>
                    <a:latin typeface="Century Gothic" panose="020b0502020202020204"/>
                    <a:ea typeface="Century Gothic" panose="020b0502020202020204"/>
                    <a:cs typeface="Arial"/>
                  </a:defRPr>
                </a:lvl2pPr>
                <a:lvl3pPr marL="914400" algn="l" defTabSz="914400" rtl="0" eaLnBrk="1" latinLnBrk="0" hangingPunct="1">
                  <a:defRPr sz="1800" kern="1200">
                    <a:solidFill>
                      <a:schemeClr val="tx1"/>
                    </a:solidFill>
                    <a:latin typeface="Century Gothic" panose="020b0502020202020204"/>
                    <a:ea typeface="Century Gothic" panose="020b0502020202020204"/>
                    <a:cs typeface="Arial"/>
                  </a:defRPr>
                </a:lvl3pPr>
                <a:lvl4pPr marL="1371600" algn="l" defTabSz="914400" rtl="0" eaLnBrk="1" latinLnBrk="0" hangingPunct="1">
                  <a:defRPr sz="1800" kern="1200">
                    <a:solidFill>
                      <a:schemeClr val="tx1"/>
                    </a:solidFill>
                    <a:latin typeface="Century Gothic" panose="020b0502020202020204"/>
                    <a:ea typeface="Century Gothic" panose="020b0502020202020204"/>
                    <a:cs typeface="Arial"/>
                  </a:defRPr>
                </a:lvl4pPr>
                <a:lvl5pPr marL="1828800" algn="l" defTabSz="914400" rtl="0" eaLnBrk="1" latinLnBrk="0" hangingPunct="1">
                  <a:defRPr sz="1800" kern="1200">
                    <a:solidFill>
                      <a:schemeClr val="tx1"/>
                    </a:solidFill>
                    <a:latin typeface="Century Gothic" panose="020b0502020202020204"/>
                    <a:ea typeface="Century Gothic" panose="020b0502020202020204"/>
                    <a:cs typeface="Arial"/>
                  </a:defRPr>
                </a:lvl5pPr>
                <a:lvl6pPr marL="2286000" algn="l" defTabSz="914400" rtl="0" eaLnBrk="1" latinLnBrk="0" hangingPunct="1">
                  <a:defRPr sz="1800" kern="1200">
                    <a:solidFill>
                      <a:schemeClr val="tx1"/>
                    </a:solidFill>
                    <a:latin typeface="Century Gothic" panose="020b0502020202020204"/>
                    <a:ea typeface="Century Gothic" panose="020b0502020202020204"/>
                    <a:cs typeface="Arial"/>
                  </a:defRPr>
                </a:lvl6pPr>
                <a:lvl7pPr marL="2743200" algn="l" defTabSz="914400" rtl="0" eaLnBrk="1" latinLnBrk="0" hangingPunct="1">
                  <a:defRPr sz="1800" kern="1200">
                    <a:solidFill>
                      <a:schemeClr val="tx1"/>
                    </a:solidFill>
                    <a:latin typeface="Century Gothic" panose="020b0502020202020204"/>
                    <a:ea typeface="Century Gothic" panose="020b0502020202020204"/>
                    <a:cs typeface="Arial"/>
                  </a:defRPr>
                </a:lvl7pPr>
                <a:lvl8pPr marL="3200400" algn="l" defTabSz="914400" rtl="0" eaLnBrk="1" latinLnBrk="0" hangingPunct="1">
                  <a:defRPr sz="1800" kern="1200">
                    <a:solidFill>
                      <a:schemeClr val="tx1"/>
                    </a:solidFill>
                    <a:latin typeface="Century Gothic" panose="020b0502020202020204"/>
                    <a:ea typeface="Century Gothic" panose="020b0502020202020204"/>
                    <a:cs typeface="Arial"/>
                  </a:defRPr>
                </a:lvl8pPr>
                <a:lvl9pPr marL="3657600" algn="l" defTabSz="914400" rtl="0" eaLnBrk="1" latinLnBrk="0" hangingPunct="1">
                  <a:defRPr sz="1800" kern="1200">
                    <a:solidFill>
                      <a:schemeClr val="tx1"/>
                    </a:solidFill>
                    <a:latin typeface="Century Gothic" panose="020b0502020202020204"/>
                    <a:ea typeface="Century Gothic" panose="020b0502020202020204"/>
                    <a:cs typeface="Arial"/>
                  </a:defRPr>
                </a:lvl9pPr>
              </a:lstStyle>
              <a:p>
                <a14:m>
                  <m:oMathPara>
                    <m:oMathParaPr>
                      <m:jc/>
                    </m:oMathParaPr>
                    <m:oMath>
                      <m:r>
                        <a:rPr lang="uk-UA" sz="2800" b="0" i="1" smtClean="0">
                          <a:solidFill>
                            <a:srgbClr val="FF0000"/>
                          </a:solidFill>
                          <a:latin typeface="Cambria Math" panose="02040503050406030204" pitchFamily="18" charset="0"/>
                        </a:rPr>
                        <m:t>С=</m:t>
                      </m:r>
                      <m:sSub>
                        <m:sSubPr>
                          <m:ctrlPr>
                            <a:rPr lang="uk-UA"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𝐸</m:t>
                          </m:r>
                        </m:e>
                        <m:sub>
                          <m:r>
                            <a:rPr lang="en-US" sz="2800" b="0" i="1" smtClean="0">
                              <a:solidFill>
                                <a:srgbClr val="FF0000"/>
                              </a:solidFill>
                              <a:latin typeface="Cambria Math" panose="02040503050406030204" pitchFamily="18" charset="0"/>
                            </a:rPr>
                            <m:t>𝐾</m:t>
                          </m:r>
                        </m:sub>
                      </m:sSub>
                    </m:oMath>
                  </m:oMathPara>
                </a14:m>
                <a:r>
                  <a:rPr lang="en-US" sz="2800" smtClean="0">
                    <a:solidFill>
                      <a:srgbClr val="FF0000"/>
                    </a:solidFill>
                  </a:rPr>
                  <a:t>(</a:t>
                </a:r>
                <a14:m>
                  <m:oMathPara>
                    <m:oMathParaPr>
                      <m:jc/>
                    </m:oMathParaPr>
                    <m:oMath>
                      <m:r>
                        <a:rPr lang="en-US" sz="2800" b="0" i="1" smtClean="0">
                          <a:solidFill>
                            <a:srgbClr val="FF0000"/>
                          </a:solidFill>
                          <a:latin typeface="Cambria Math" panose="02040503050406030204" pitchFamily="18" charset="0"/>
                        </a:rPr>
                        <m:t>𝑀</m:t>
                      </m:r>
                    </m:oMath>
                  </m:oMathPara>
                </a14:m>
                <a:r>
                  <a:rPr lang="en-US" sz="2800" smtClean="0">
                    <a:solidFill>
                      <a:srgbClr val="FF0000"/>
                    </a:solidFill>
                  </a:rPr>
                  <a:t>)</a:t>
                </a:r>
              </a:p>
              <a:p>
                <a14:m>
                  <m:oMathPara>
                    <m:oMathParaPr>
                      <m:jc/>
                    </m:oMathParaPr>
                    <m:oMath>
                      <m:r>
                        <a:rPr lang="en-US" sz="2800" b="0" i="1" smtClean="0">
                          <a:solidFill>
                            <a:srgbClr val="FF0000"/>
                          </a:solidFill>
                          <a:latin typeface="Cambria Math" panose="02040503050406030204" pitchFamily="18" charset="0"/>
                        </a:rPr>
                        <m:t>𝑀</m:t>
                      </m:r>
                      <m:r>
                        <a:rPr lang="uk-UA" sz="2800" b="0" i="1" smtClean="0">
                          <a:solidFill>
                            <a:srgbClr val="FF0000"/>
                          </a:solidFill>
                          <a:latin typeface="Cambria Math" panose="02040503050406030204" pitchFamily="18" charset="0"/>
                        </a:rPr>
                        <m:t>=</m:t>
                      </m:r>
                      <m:sSub>
                        <m:sSubPr>
                          <m:ctrlPr>
                            <a:rPr lang="uk-UA"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𝐷</m:t>
                          </m:r>
                        </m:e>
                        <m:sub>
                          <m:r>
                            <a:rPr lang="en-US" sz="2800" b="0" i="1" smtClean="0">
                              <a:solidFill>
                                <a:srgbClr val="FF0000"/>
                              </a:solidFill>
                              <a:latin typeface="Cambria Math" panose="02040503050406030204" pitchFamily="18" charset="0"/>
                            </a:rPr>
                            <m:t>𝐾</m:t>
                          </m:r>
                        </m:sub>
                      </m:sSub>
                    </m:oMath>
                  </m:oMathPara>
                </a14:m>
                <a:r>
                  <a:rPr lang="en-US" sz="2800" smtClean="0">
                    <a:solidFill>
                      <a:srgbClr val="FF0000"/>
                    </a:solidFill>
                  </a:rPr>
                  <a:t>(</a:t>
                </a:r>
                <a14:m>
                  <m:oMathPara>
                    <m:oMathParaPr>
                      <m:jc/>
                    </m:oMathParaPr>
                    <m:oMath>
                      <m:r>
                        <a:rPr lang="uk-UA" sz="2800" b="0" i="1" smtClean="0">
                          <a:solidFill>
                            <a:srgbClr val="FF0000"/>
                          </a:solidFill>
                          <a:latin typeface="Cambria Math" panose="02040503050406030204" pitchFamily="18" charset="0"/>
                        </a:rPr>
                        <m:t>С</m:t>
                      </m:r>
                    </m:oMath>
                  </m:oMathPara>
                </a14:m>
                <a:r>
                  <a:rPr lang="en-US" sz="2800" smtClean="0">
                    <a:solidFill>
                      <a:srgbClr val="FF0000"/>
                    </a:solidFill>
                  </a:rPr>
                  <a:t>)</a:t>
                </a:r>
              </a:p>
              <a:p>
                <a:endParaRPr lang="uk-UA" sz="2800"/>
              </a:p>
            </p:txBody>
          </p:sp>
        </mc:Choice>
        <mc:Fallback>
          <p:sp>
            <p:nvSpPr>
              <p:cNvPr id="5" name="TextBox 4"/>
              <p:cNvSpPr txBox="1">
                <a:spLocks noRot="1" noChangeAspect="1" noMove="1" noResize="1" noEditPoints="1" noAdjustHandles="1" noChangeArrowheads="1" noChangeShapeType="1" noTextEdit="1"/>
              </p:cNvSpPr>
              <p:nvPr/>
            </p:nvSpPr>
            <p:spPr>
              <a:xfrm>
                <a:off x="797144" y="2744447"/>
                <a:ext cx="1689693" cy="1292662"/>
              </a:xfrm>
              <a:prstGeom prst="rect">
                <a:avLst/>
              </a:prstGeom>
              <a:blipFill rotWithShape="0">
                <a:blip r:embed="rId3"/>
                <a:stretch>
                  <a:fillRect t="-8491" r="-11191"/>
                </a:stretch>
              </a:blipFill>
            </p:spPr>
            <p:txBody>
              <a:bodyPr/>
              <a:lstStyle/>
              <a:p>
                <a:r>
                  <a:rPr lang="uk-UA">
                    <a:noFill/>
                  </a:rPr>
                  <a:t> </a:t>
                </a:r>
              </a:p>
            </p:txBody>
          </p:sp>
        </mc:Fallback>
      </mc:AlternateContent>
      <p:sp>
        <p:nvSpPr>
          <p:cNvPr id="7" name="Прямоугольник 6"/>
          <p:cNvSpPr/>
          <p:nvPr/>
        </p:nvSpPr>
        <p:spPr>
          <a:xfrm>
            <a:off x="8441635" y="4426127"/>
            <a:ext cx="3581400" cy="2031325"/>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Century Gothic" panose="020b0502020202020204"/>
                <a:ea typeface="Century Gothic" panose="020b0502020202020204"/>
                <a:cs typeface="Arial"/>
              </a:defRPr>
            </a:lvl1pPr>
            <a:lvl2pPr marL="457200" algn="l" defTabSz="914400" rtl="0" eaLnBrk="1" latinLnBrk="0" hangingPunct="1">
              <a:defRPr sz="1800" kern="1200">
                <a:solidFill>
                  <a:schemeClr val="tx1"/>
                </a:solidFill>
                <a:latin typeface="Century Gothic" panose="020b0502020202020204"/>
                <a:ea typeface="Century Gothic" panose="020b0502020202020204"/>
                <a:cs typeface="Arial"/>
              </a:defRPr>
            </a:lvl2pPr>
            <a:lvl3pPr marL="914400" algn="l" defTabSz="914400" rtl="0" eaLnBrk="1" latinLnBrk="0" hangingPunct="1">
              <a:defRPr sz="1800" kern="1200">
                <a:solidFill>
                  <a:schemeClr val="tx1"/>
                </a:solidFill>
                <a:latin typeface="Century Gothic" panose="020b0502020202020204"/>
                <a:ea typeface="Century Gothic" panose="020b0502020202020204"/>
                <a:cs typeface="Arial"/>
              </a:defRPr>
            </a:lvl3pPr>
            <a:lvl4pPr marL="1371600" algn="l" defTabSz="914400" rtl="0" eaLnBrk="1" latinLnBrk="0" hangingPunct="1">
              <a:defRPr sz="1800" kern="1200">
                <a:solidFill>
                  <a:schemeClr val="tx1"/>
                </a:solidFill>
                <a:latin typeface="Century Gothic" panose="020b0502020202020204"/>
                <a:ea typeface="Century Gothic" panose="020b0502020202020204"/>
                <a:cs typeface="Arial"/>
              </a:defRPr>
            </a:lvl4pPr>
            <a:lvl5pPr marL="1828800" algn="l" defTabSz="914400" rtl="0" eaLnBrk="1" latinLnBrk="0" hangingPunct="1">
              <a:defRPr sz="1800" kern="1200">
                <a:solidFill>
                  <a:schemeClr val="tx1"/>
                </a:solidFill>
                <a:latin typeface="Century Gothic" panose="020b0502020202020204"/>
                <a:ea typeface="Century Gothic" panose="020b0502020202020204"/>
                <a:cs typeface="Arial"/>
              </a:defRPr>
            </a:lvl5pPr>
            <a:lvl6pPr marL="2286000" algn="l" defTabSz="914400" rtl="0" eaLnBrk="1" latinLnBrk="0" hangingPunct="1">
              <a:defRPr sz="1800" kern="1200">
                <a:solidFill>
                  <a:schemeClr val="tx1"/>
                </a:solidFill>
                <a:latin typeface="Century Gothic" panose="020b0502020202020204"/>
                <a:ea typeface="Century Gothic" panose="020b0502020202020204"/>
                <a:cs typeface="Arial"/>
              </a:defRPr>
            </a:lvl6pPr>
            <a:lvl7pPr marL="2743200" algn="l" defTabSz="914400" rtl="0" eaLnBrk="1" latinLnBrk="0" hangingPunct="1">
              <a:defRPr sz="1800" kern="1200">
                <a:solidFill>
                  <a:schemeClr val="tx1"/>
                </a:solidFill>
                <a:latin typeface="Century Gothic" panose="020b0502020202020204"/>
                <a:ea typeface="Century Gothic" panose="020b0502020202020204"/>
                <a:cs typeface="Arial"/>
              </a:defRPr>
            </a:lvl7pPr>
            <a:lvl8pPr marL="3200400" algn="l" defTabSz="914400" rtl="0" eaLnBrk="1" latinLnBrk="0" hangingPunct="1">
              <a:defRPr sz="1800" kern="1200">
                <a:solidFill>
                  <a:schemeClr val="tx1"/>
                </a:solidFill>
                <a:latin typeface="Century Gothic" panose="020b0502020202020204"/>
                <a:ea typeface="Century Gothic" panose="020b0502020202020204"/>
                <a:cs typeface="Arial"/>
              </a:defRPr>
            </a:lvl8pPr>
            <a:lvl9pPr marL="3657600" algn="l" defTabSz="914400" rtl="0" eaLnBrk="1" latinLnBrk="0" hangingPunct="1">
              <a:defRPr sz="1800" kern="1200">
                <a:solidFill>
                  <a:schemeClr val="tx1"/>
                </a:solidFill>
                <a:latin typeface="Century Gothic" panose="020b0502020202020204"/>
                <a:ea typeface="Century Gothic" panose="020b0502020202020204"/>
                <a:cs typeface="Arial"/>
              </a:defRPr>
            </a:lvl9pPr>
          </a:lstStyle>
          <a:p>
            <a:r>
              <a:rPr lang="uk-UA" smtClean="0"/>
              <a:t>Для деяких алгоритмів при шифруванні й розшифруванні використовують різні ключі. </a:t>
            </a:r>
          </a:p>
          <a:p>
            <a:r>
              <a:rPr lang="uk-UA" i="1" smtClean="0">
                <a:solidFill>
                  <a:srgbClr val="FF0000"/>
                </a:solidFill>
              </a:rPr>
              <a:t>C</a:t>
            </a:r>
            <a:r>
              <a:rPr lang="uk-UA" smtClean="0">
                <a:solidFill>
                  <a:srgbClr val="FF0000"/>
                </a:solidFill>
              </a:rPr>
              <a:t> = </a:t>
            </a:r>
            <a:r>
              <a:rPr lang="uk-UA" i="1" smtClean="0">
                <a:solidFill>
                  <a:srgbClr val="FF0000"/>
                </a:solidFill>
              </a:rPr>
              <a:t>E</a:t>
            </a:r>
            <a:r>
              <a:rPr lang="uk-UA" i="1" baseline="-25000" smtClean="0">
                <a:solidFill>
                  <a:srgbClr val="FF0000"/>
                </a:solidFill>
              </a:rPr>
              <a:t>K</a:t>
            </a:r>
            <a:r>
              <a:rPr lang="uk-UA" baseline="-25000" smtClean="0">
                <a:solidFill>
                  <a:srgbClr val="FF0000"/>
                </a:solidFill>
              </a:rPr>
              <a:t>1</a:t>
            </a:r>
            <a:r>
              <a:rPr lang="uk-UA" smtClean="0">
                <a:solidFill>
                  <a:srgbClr val="FF0000"/>
                </a:solidFill>
              </a:rPr>
              <a:t>(</a:t>
            </a:r>
            <a:r>
              <a:rPr lang="uk-UA" i="1" smtClean="0">
                <a:solidFill>
                  <a:srgbClr val="FF0000"/>
                </a:solidFill>
              </a:rPr>
              <a:t>M</a:t>
            </a:r>
            <a:r>
              <a:rPr lang="uk-UA" smtClean="0">
                <a:solidFill>
                  <a:srgbClr val="FF0000"/>
                </a:solidFill>
              </a:rPr>
              <a:t>), </a:t>
            </a:r>
          </a:p>
          <a:p>
            <a:r>
              <a:rPr lang="uk-UA" i="1" smtClean="0">
                <a:solidFill>
                  <a:srgbClr val="FF0000"/>
                </a:solidFill>
              </a:rPr>
              <a:t>D</a:t>
            </a:r>
            <a:r>
              <a:rPr lang="uk-UA" i="1" baseline="-25000" smtClean="0">
                <a:solidFill>
                  <a:srgbClr val="FF0000"/>
                </a:solidFill>
              </a:rPr>
              <a:t>K</a:t>
            </a:r>
            <a:r>
              <a:rPr lang="uk-UA" baseline="-25000" smtClean="0">
                <a:solidFill>
                  <a:srgbClr val="FF0000"/>
                </a:solidFill>
              </a:rPr>
              <a:t>2</a:t>
            </a:r>
            <a:r>
              <a:rPr lang="uk-UA" smtClean="0">
                <a:solidFill>
                  <a:srgbClr val="FF0000"/>
                </a:solidFill>
              </a:rPr>
              <a:t>(</a:t>
            </a:r>
            <a:r>
              <a:rPr lang="uk-UA" i="1" smtClean="0">
                <a:solidFill>
                  <a:srgbClr val="FF0000"/>
                </a:solidFill>
              </a:rPr>
              <a:t>C</a:t>
            </a:r>
            <a:r>
              <a:rPr lang="uk-UA" smtClean="0">
                <a:solidFill>
                  <a:srgbClr val="FF0000"/>
                </a:solidFill>
              </a:rPr>
              <a:t>) = </a:t>
            </a:r>
            <a:r>
              <a:rPr lang="uk-UA" i="1" smtClean="0">
                <a:solidFill>
                  <a:srgbClr val="FF0000"/>
                </a:solidFill>
              </a:rPr>
              <a:t>M</a:t>
            </a:r>
            <a:r>
              <a:rPr lang="uk-UA" smtClean="0">
                <a:solidFill>
                  <a:srgbClr val="FF0000"/>
                </a:solidFill>
              </a:rPr>
              <a:t>,</a:t>
            </a:r>
            <a:endParaRPr lang="uk-UA"/>
          </a:p>
          <a:p>
            <a:r>
              <a:rPr lang="uk-UA" i="1" smtClean="0">
                <a:solidFill>
                  <a:srgbClr val="FF0000"/>
                </a:solidFill>
              </a:rPr>
              <a:t>D</a:t>
            </a:r>
            <a:r>
              <a:rPr lang="uk-UA" i="1" baseline="-25000" smtClean="0">
                <a:solidFill>
                  <a:srgbClr val="FF0000"/>
                </a:solidFill>
              </a:rPr>
              <a:t>K</a:t>
            </a:r>
            <a:r>
              <a:rPr lang="uk-UA" baseline="-25000" smtClean="0">
                <a:solidFill>
                  <a:srgbClr val="FF0000"/>
                </a:solidFill>
              </a:rPr>
              <a:t>2</a:t>
            </a:r>
            <a:r>
              <a:rPr lang="uk-UA" smtClean="0">
                <a:solidFill>
                  <a:srgbClr val="FF0000"/>
                </a:solidFill>
              </a:rPr>
              <a:t>(</a:t>
            </a:r>
            <a:r>
              <a:rPr lang="uk-UA" i="1" smtClean="0">
                <a:solidFill>
                  <a:srgbClr val="FF0000"/>
                </a:solidFill>
              </a:rPr>
              <a:t>E</a:t>
            </a:r>
            <a:r>
              <a:rPr lang="uk-UA" i="1" baseline="-25000" smtClean="0">
                <a:solidFill>
                  <a:srgbClr val="FF0000"/>
                </a:solidFill>
              </a:rPr>
              <a:t>K</a:t>
            </a:r>
            <a:r>
              <a:rPr lang="uk-UA" baseline="-25000" smtClean="0">
                <a:solidFill>
                  <a:srgbClr val="FF0000"/>
                </a:solidFill>
              </a:rPr>
              <a:t>1</a:t>
            </a:r>
            <a:r>
              <a:rPr lang="uk-UA" smtClean="0">
                <a:solidFill>
                  <a:srgbClr val="FF0000"/>
                </a:solidFill>
              </a:rPr>
              <a:t>(</a:t>
            </a:r>
            <a:r>
              <a:rPr lang="uk-UA" i="1" smtClean="0">
                <a:solidFill>
                  <a:srgbClr val="FF0000"/>
                </a:solidFill>
              </a:rPr>
              <a:t>M</a:t>
            </a:r>
            <a:r>
              <a:rPr lang="uk-UA" smtClean="0">
                <a:solidFill>
                  <a:srgbClr val="FF0000"/>
                </a:solidFill>
              </a:rPr>
              <a:t>)) ≡ </a:t>
            </a:r>
            <a:r>
              <a:rPr lang="uk-UA" i="1" smtClean="0">
                <a:solidFill>
                  <a:srgbClr val="FF0000"/>
                </a:solidFill>
              </a:rPr>
              <a:t>M</a:t>
            </a:r>
            <a:endParaRPr lang="uk-UA"/>
          </a:p>
        </p:txBody>
      </p:sp>
    </p:spTree>
    <p:extLst>
      <p:ext uri="{BB962C8B-B14F-4D97-AF65-F5344CB8AC3E}">
        <p14:creationId xmlns:p14="http://schemas.microsoft.com/office/powerpoint/2010/main" val="4098734547"/>
      </p:ext>
    </p:extLst>
  </p:cSld>
  <p:clrMapOvr>
    <a:masterClrMapping/>
  </p:clrMapOvr>
  <p:transition/>
  <p:timing/>
</p:sld>
</file>

<file path=ppt/slides/slide9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a:t>2.</a:t>
            </a:r>
            <a:r>
              <a:rPr lang="en-US"/>
              <a:t> </a:t>
            </a:r>
            <a:r>
              <a:rPr lang="ru-RU" b="1"/>
              <a:t>Основні терміни</a:t>
            </a:r>
            <a:r>
              <a:rPr lang="en-US" b="1"/>
              <a:t> </a:t>
            </a:r>
            <a:r>
              <a:rPr lang="uk-UA" b="1"/>
              <a:t>криптографії</a:t>
            </a:r>
            <a:endParaRPr lang="uk-UA"/>
          </a:p>
        </p:txBody>
      </p:sp>
      <p:sp>
        <p:nvSpPr>
          <p:cNvPr id="3" name="Объект 2"/>
          <p:cNvSpPr>
            <a:spLocks noGrp="1"/>
          </p:cNvSpPr>
          <p:nvPr>
            <p:ph idx="1"/>
          </p:nvPr>
        </p:nvSpPr>
        <p:spPr>
          <a:xfrm>
            <a:off x="353409" y="2363705"/>
            <a:ext cx="5431165" cy="370126"/>
          </a:xfrm>
        </p:spPr>
        <p:txBody>
          <a:bodyPr>
            <a:noAutofit/>
          </a:bodyPr>
          <a:lstStyle/>
          <a:p>
            <a:r>
              <a:rPr lang="uk-UA" sz="1600" b="1" smtClean="0"/>
              <a:t>Симетричні і асиметричні криптосистеми</a:t>
            </a:r>
            <a:endParaRPr lang="uk-UA" sz="1600" b="1"/>
          </a:p>
        </p:txBody>
      </p:sp>
      <p:pic>
        <p:nvPicPr>
          <p:cNvPr id="8" name="Picture 2" descr="Симметричная криптография"/>
          <p:cNvPicPr>
            <a:picLocks noChangeAspect="1" noChangeArrowheads="1"/>
          </p:cNvPicPr>
          <p:nvPr/>
        </p:nvPicPr>
        <p:blipFill>
          <a:blip r:embed="rId2"/>
          <a:stretch>
            <a:fillRect/>
          </a:stretch>
        </p:blipFill>
        <p:spPr bwMode="auto">
          <a:xfrm>
            <a:off x="353408" y="3012345"/>
            <a:ext cx="6212199" cy="2374663"/>
          </a:xfrm>
          <a:prstGeom prst="rect">
            <a:avLst/>
          </a:prstGeom>
          <a:noFill/>
          <a:ln w="9525">
            <a:noFill/>
            <a:miter lim="800000"/>
          </a:ln>
        </p:spPr>
      </p:pic>
      <p:pic>
        <p:nvPicPr>
          <p:cNvPr id="9" name="Picture 2" descr="Картинки по запросу криптография"/>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21137" y="2831524"/>
            <a:ext cx="3672408" cy="2736304"/>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353625" y="5913967"/>
            <a:ext cx="11404366" cy="83099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defPPr>
              <a:defRPr lang="ru-RU"/>
            </a:defPPr>
            <a:lvl1pPr marL="0" algn="l" defTabSz="914400" rtl="0" eaLnBrk="1" latinLnBrk="0" hangingPunct="1">
              <a:defRPr sz="1800" kern="1200">
                <a:solidFill>
                  <a:srgbClr val="000000"/>
                </a:solidFill>
                <a:latin typeface="Century Gothic" panose="020b0502020202020204"/>
                <a:ea typeface="Century Gothic" panose="020b0502020202020204"/>
                <a:cs typeface="Arial"/>
              </a:defRPr>
            </a:lvl1pPr>
            <a:lvl2pPr marL="457200" algn="l" defTabSz="914400" rtl="0" eaLnBrk="1" latinLnBrk="0" hangingPunct="1">
              <a:defRPr sz="1800" kern="1200">
                <a:solidFill>
                  <a:srgbClr val="000000"/>
                </a:solidFill>
                <a:latin typeface="Century Gothic" panose="020b0502020202020204"/>
                <a:ea typeface="Century Gothic" panose="020b0502020202020204"/>
                <a:cs typeface="Arial"/>
              </a:defRPr>
            </a:lvl2pPr>
            <a:lvl3pPr marL="914400" algn="l" defTabSz="914400" rtl="0" eaLnBrk="1" latinLnBrk="0" hangingPunct="1">
              <a:defRPr sz="1800" kern="1200">
                <a:solidFill>
                  <a:srgbClr val="000000"/>
                </a:solidFill>
                <a:latin typeface="Century Gothic" panose="020b0502020202020204"/>
                <a:ea typeface="Century Gothic" panose="020b0502020202020204"/>
                <a:cs typeface="Arial"/>
              </a:defRPr>
            </a:lvl3pPr>
            <a:lvl4pPr marL="1371600" algn="l" defTabSz="914400" rtl="0" eaLnBrk="1" latinLnBrk="0" hangingPunct="1">
              <a:defRPr sz="1800" kern="1200">
                <a:solidFill>
                  <a:srgbClr val="000000"/>
                </a:solidFill>
                <a:latin typeface="Century Gothic" panose="020b0502020202020204"/>
                <a:ea typeface="Century Gothic" panose="020b0502020202020204"/>
                <a:cs typeface="Arial"/>
              </a:defRPr>
            </a:lvl4pPr>
            <a:lvl5pPr marL="1828800" algn="l" defTabSz="914400" rtl="0" eaLnBrk="1" latinLnBrk="0" hangingPunct="1">
              <a:defRPr sz="1800" kern="1200">
                <a:solidFill>
                  <a:srgbClr val="000000"/>
                </a:solidFill>
                <a:latin typeface="Century Gothic" panose="020b0502020202020204"/>
                <a:ea typeface="Century Gothic" panose="020b0502020202020204"/>
                <a:cs typeface="Arial"/>
              </a:defRPr>
            </a:lvl5pPr>
            <a:lvl6pPr marL="2286000" algn="l" defTabSz="914400" rtl="0" eaLnBrk="1" latinLnBrk="0" hangingPunct="1">
              <a:defRPr sz="1800" kern="1200">
                <a:solidFill>
                  <a:srgbClr val="000000"/>
                </a:solidFill>
                <a:latin typeface="Century Gothic" panose="020b0502020202020204"/>
                <a:ea typeface="Century Gothic" panose="020b0502020202020204"/>
                <a:cs typeface="Arial"/>
              </a:defRPr>
            </a:lvl6pPr>
            <a:lvl7pPr marL="2743200" algn="l" defTabSz="914400" rtl="0" eaLnBrk="1" latinLnBrk="0" hangingPunct="1">
              <a:defRPr sz="1800" kern="1200">
                <a:solidFill>
                  <a:srgbClr val="000000"/>
                </a:solidFill>
                <a:latin typeface="Century Gothic" panose="020b0502020202020204"/>
                <a:ea typeface="Century Gothic" panose="020b0502020202020204"/>
                <a:cs typeface="Arial"/>
              </a:defRPr>
            </a:lvl7pPr>
            <a:lvl8pPr marL="3200400" algn="l" defTabSz="914400" rtl="0" eaLnBrk="1" latinLnBrk="0" hangingPunct="1">
              <a:defRPr sz="1800" kern="1200">
                <a:solidFill>
                  <a:srgbClr val="000000"/>
                </a:solidFill>
                <a:latin typeface="Century Gothic" panose="020b0502020202020204"/>
                <a:ea typeface="Century Gothic" panose="020b0502020202020204"/>
                <a:cs typeface="Arial"/>
              </a:defRPr>
            </a:lvl8pPr>
            <a:lvl9pPr marL="3657600" algn="l" defTabSz="914400" rtl="0" eaLnBrk="1" latinLnBrk="0" hangingPunct="1">
              <a:defRPr sz="1800" kern="1200">
                <a:solidFill>
                  <a:srgbClr val="000000"/>
                </a:solidFill>
                <a:latin typeface="Century Gothic" panose="020b0502020202020204"/>
                <a:ea typeface="Century Gothic" panose="020b0502020202020204"/>
                <a:cs typeface="Arial"/>
              </a:defRPr>
            </a:lvl9pPr>
          </a:lstStyle>
          <a:p>
            <a:pPr marL="285750" indent="-285750" algn="just">
              <a:buFont typeface="Arial" pitchFamily="34" charset="0"/>
              <a:buChar char="•"/>
            </a:pPr>
            <a:r>
              <a:rPr lang="uk-UA" sz="1200" smtClean="0">
                <a:solidFill>
                  <a:srgbClr val="000000"/>
                </a:solidFill>
                <a:latin typeface="Geneva"/>
              </a:rPr>
              <a:t>У </a:t>
            </a:r>
            <a:r>
              <a:rPr lang="uk-UA" sz="1200" b="1" smtClean="0">
                <a:solidFill>
                  <a:srgbClr val="000000"/>
                </a:solidFill>
                <a:latin typeface="Geneva"/>
              </a:rPr>
              <a:t>симетричних криптосистемах </a:t>
            </a:r>
            <a:r>
              <a:rPr lang="uk-UA" sz="1200" smtClean="0">
                <a:solidFill>
                  <a:srgbClr val="000000"/>
                </a:solidFill>
                <a:latin typeface="Geneva"/>
              </a:rPr>
              <a:t>для шифрування й для розшифровування використовується один і той самий ключ.</a:t>
            </a:r>
          </a:p>
          <a:p>
            <a:pPr marL="285750" indent="-285750" algn="just">
              <a:buFont typeface="Arial" pitchFamily="34" charset="0"/>
              <a:buChar char="•"/>
            </a:pPr>
            <a:r>
              <a:rPr lang="uk-UA" sz="1200" smtClean="0">
                <a:solidFill>
                  <a:srgbClr val="000000"/>
                </a:solidFill>
                <a:latin typeface="Geneva"/>
              </a:rPr>
              <a:t>У асиметричних системах (з відкритим ключем) використовуються два ключі-відкритий і закритий (секретний</a:t>
            </a:r>
            <a:r>
              <a:rPr lang="uk-UA" sz="1200" i="1" smtClean="0">
                <a:solidFill>
                  <a:srgbClr val="000000"/>
                </a:solidFill>
                <a:latin typeface="Geneva"/>
              </a:rPr>
              <a:t>),</a:t>
            </a:r>
            <a:r>
              <a:rPr lang="uk-UA" sz="1200" smtClean="0">
                <a:solidFill>
                  <a:srgbClr val="000000"/>
                </a:solidFill>
                <a:latin typeface="Geneva"/>
              </a:rPr>
              <a:t> які математично зв'язано один з одним. Інформація шифрується за допомогою відкритого ключа, який доступний усім бажаючим, а розшифровується за допомогою закритого ключа, відомого тільки одержувачеві повідомлення.</a:t>
            </a:r>
            <a:endParaRPr lang="uk-UA" sz="1200" b="0" i="0">
              <a:solidFill>
                <a:srgbClr val="000000"/>
              </a:solidFill>
              <a:effectLst/>
              <a:latin typeface="Geneva"/>
            </a:endParaRPr>
          </a:p>
        </p:txBody>
      </p:sp>
    </p:spTree>
    <p:extLst>
      <p:ext uri="{BB962C8B-B14F-4D97-AF65-F5344CB8AC3E}">
        <p14:creationId xmlns:p14="http://schemas.microsoft.com/office/powerpoint/2010/main" val="3815410046"/>
      </p:ext>
    </p:extLst>
  </p:cSld>
  <p:clrMapOvr>
    <a:masterClrMapping/>
  </p:clrMapOvr>
  <p:transition/>
  <p:timing/>
</p:sld>
</file>

<file path=ppt/slides/slide9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Симетричне </a:t>
            </a:r>
            <a:r>
              <a:rPr lang="en-US" smtClean="0"/>
              <a:t>vs </a:t>
            </a:r>
            <a:r>
              <a:rPr lang="uk-UA" smtClean="0"/>
              <a:t>асиметричне шифрування. Схеми</a:t>
            </a:r>
            <a:endParaRPr lang="ru-RU"/>
          </a:p>
        </p:txBody>
      </p:sp>
      <p:pic>
        <p:nvPicPr>
          <p:cNvPr id="4" name="Рисунок 3"/>
          <p:cNvPicPr>
            <a:picLocks noChangeAspect="1"/>
          </p:cNvPicPr>
          <p:nvPr/>
        </p:nvPicPr>
        <p:blipFill>
          <a:blip r:embed="rId2"/>
          <a:stretch>
            <a:fillRect/>
          </a:stretch>
        </p:blipFill>
        <p:spPr>
          <a:xfrm>
            <a:off x="2483708" y="2482041"/>
            <a:ext cx="5612961" cy="1605454"/>
          </a:xfrm>
          <a:prstGeom prst="rect">
            <a:avLst/>
          </a:prstGeom>
        </p:spPr>
      </p:pic>
      <p:pic>
        <p:nvPicPr>
          <p:cNvPr id="5" name="Рисунок 4"/>
          <p:cNvPicPr>
            <a:picLocks noChangeAspect="1"/>
          </p:cNvPicPr>
          <p:nvPr/>
        </p:nvPicPr>
        <p:blipFill>
          <a:blip r:embed="rId3"/>
          <a:stretch>
            <a:fillRect/>
          </a:stretch>
        </p:blipFill>
        <p:spPr>
          <a:xfrm>
            <a:off x="2763829" y="4893136"/>
            <a:ext cx="5527235" cy="1551073"/>
          </a:xfrm>
          <a:prstGeom prst="rect">
            <a:avLst/>
          </a:prstGeom>
        </p:spPr>
      </p:pic>
    </p:spTree>
    <p:extLst>
      <p:ext uri="{BB962C8B-B14F-4D97-AF65-F5344CB8AC3E}">
        <p14:creationId xmlns:p14="http://schemas.microsoft.com/office/powerpoint/2010/main" val="956175066"/>
      </p:ext>
    </p:extLst>
  </p:cSld>
  <p:clrMapOvr>
    <a:masterClrMapping/>
  </p:clrMapOvr>
  <p:transition/>
  <p:timing/>
</p:sld>
</file>

<file path=ppt/slides/slide9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3.</a:t>
            </a:r>
            <a:r>
              <a:rPr lang="en-US" smtClean="0"/>
              <a:t> </a:t>
            </a:r>
            <a:r>
              <a:rPr lang="uk-UA" b="1" smtClean="0"/>
              <a:t>Використання шифрування</a:t>
            </a:r>
            <a:endParaRPr lang="uk-UA"/>
          </a:p>
        </p:txBody>
      </p:sp>
      <p:sp>
        <p:nvSpPr>
          <p:cNvPr id="3" name="Объект 2"/>
          <p:cNvSpPr>
            <a:spLocks noGrp="1"/>
          </p:cNvSpPr>
          <p:nvPr>
            <p:ph idx="1"/>
          </p:nvPr>
        </p:nvSpPr>
        <p:spPr>
          <a:xfrm>
            <a:off x="353409" y="2363705"/>
            <a:ext cx="5431165" cy="370126"/>
          </a:xfrm>
        </p:spPr>
        <p:txBody>
          <a:bodyPr>
            <a:noAutofit/>
          </a:bodyPr>
          <a:lstStyle/>
          <a:p>
            <a:r>
              <a:rPr lang="uk-UA" sz="1600" b="1" smtClean="0"/>
              <a:t>Смарт-карти, індетифікаційні картки</a:t>
            </a:r>
            <a:endParaRPr lang="uk-UA" sz="1600" b="1"/>
          </a:p>
        </p:txBody>
      </p:sp>
      <p:pic>
        <p:nvPicPr>
          <p:cNvPr id="4" name="Рисунок 3"/>
          <p:cNvPicPr>
            <a:picLocks noChangeAspect="1"/>
          </p:cNvPicPr>
          <p:nvPr/>
        </p:nvPicPr>
        <p:blipFill>
          <a:blip r:embed="rId2"/>
          <a:stretch>
            <a:fillRect/>
          </a:stretch>
        </p:blipFill>
        <p:spPr>
          <a:xfrm>
            <a:off x="438771" y="2846194"/>
            <a:ext cx="2241695" cy="1819347"/>
          </a:xfrm>
          <a:prstGeom prst="rect">
            <a:avLst/>
          </a:prstGeom>
        </p:spPr>
      </p:pic>
      <p:pic>
        <p:nvPicPr>
          <p:cNvPr id="5" name="Рисунок 4"/>
          <p:cNvPicPr>
            <a:picLocks noChangeAspect="1"/>
          </p:cNvPicPr>
          <p:nvPr/>
        </p:nvPicPr>
        <p:blipFill>
          <a:blip r:embed="rId3"/>
          <a:stretch>
            <a:fillRect/>
          </a:stretch>
        </p:blipFill>
        <p:spPr>
          <a:xfrm>
            <a:off x="2968564" y="3421136"/>
            <a:ext cx="3287159" cy="1819347"/>
          </a:xfrm>
          <a:prstGeom prst="rect">
            <a:avLst/>
          </a:prstGeom>
        </p:spPr>
      </p:pic>
      <p:pic>
        <p:nvPicPr>
          <p:cNvPr id="6" name="Рисунок 5"/>
          <p:cNvPicPr>
            <a:picLocks noChangeAspect="1"/>
          </p:cNvPicPr>
          <p:nvPr/>
        </p:nvPicPr>
        <p:blipFill>
          <a:blip r:embed="rId4"/>
          <a:stretch>
            <a:fillRect/>
          </a:stretch>
        </p:blipFill>
        <p:spPr>
          <a:xfrm>
            <a:off x="6420830" y="3421135"/>
            <a:ext cx="2092988" cy="1819347"/>
          </a:xfrm>
          <a:prstGeom prst="rect">
            <a:avLst/>
          </a:prstGeom>
        </p:spPr>
      </p:pic>
      <p:pic>
        <p:nvPicPr>
          <p:cNvPr id="7" name="Рисунок 6"/>
          <p:cNvPicPr>
            <a:picLocks noChangeAspect="1"/>
          </p:cNvPicPr>
          <p:nvPr/>
        </p:nvPicPr>
        <p:blipFill>
          <a:blip r:embed="rId5"/>
          <a:stretch>
            <a:fillRect/>
          </a:stretch>
        </p:blipFill>
        <p:spPr>
          <a:xfrm>
            <a:off x="8935278" y="3417211"/>
            <a:ext cx="2729533" cy="1822147"/>
          </a:xfrm>
          <a:prstGeom prst="rect">
            <a:avLst/>
          </a:prstGeom>
        </p:spPr>
      </p:pic>
      <p:pic>
        <p:nvPicPr>
          <p:cNvPr id="10" name="Рисунок 9"/>
          <p:cNvPicPr>
            <a:picLocks noChangeAspect="1"/>
          </p:cNvPicPr>
          <p:nvPr/>
        </p:nvPicPr>
        <p:blipFill>
          <a:blip r:embed="rId6"/>
          <a:stretch>
            <a:fillRect/>
          </a:stretch>
        </p:blipFill>
        <p:spPr>
          <a:xfrm>
            <a:off x="572132" y="4777904"/>
            <a:ext cx="1974972" cy="1922003"/>
          </a:xfrm>
          <a:prstGeom prst="rect">
            <a:avLst/>
          </a:prstGeom>
        </p:spPr>
      </p:pic>
    </p:spTree>
    <p:extLst>
      <p:ext uri="{BB962C8B-B14F-4D97-AF65-F5344CB8AC3E}">
        <p14:creationId xmlns:p14="http://schemas.microsoft.com/office/powerpoint/2010/main" val="2804221670"/>
      </p:ext>
    </p:extLst>
  </p:cSld>
  <p:clrMapOvr>
    <a:masterClrMapping/>
  </p:clrMapOvr>
  <p:transition/>
  <p:timing/>
</p:sld>
</file>

<file path=ppt/slides/slide9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3.</a:t>
            </a:r>
            <a:r>
              <a:rPr lang="en-US" smtClean="0"/>
              <a:t> </a:t>
            </a:r>
            <a:r>
              <a:rPr lang="uk-UA" b="1" smtClean="0"/>
              <a:t>Використання шифрування</a:t>
            </a:r>
            <a:endParaRPr lang="uk-UA"/>
          </a:p>
        </p:txBody>
      </p:sp>
      <p:pic>
        <p:nvPicPr>
          <p:cNvPr id="11" name="Рисунок 10"/>
          <p:cNvPicPr>
            <a:picLocks noChangeAspect="1"/>
          </p:cNvPicPr>
          <p:nvPr/>
        </p:nvPicPr>
        <p:blipFill>
          <a:blip r:embed="rId3"/>
          <a:stretch>
            <a:fillRect/>
          </a:stretch>
        </p:blipFill>
        <p:spPr>
          <a:xfrm>
            <a:off x="228599" y="2660870"/>
            <a:ext cx="4444123" cy="1981725"/>
          </a:xfrm>
          <a:prstGeom prst="rect">
            <a:avLst/>
          </a:prstGeom>
        </p:spPr>
      </p:pic>
      <p:pic>
        <p:nvPicPr>
          <p:cNvPr id="12" name="Рисунок 11"/>
          <p:cNvPicPr>
            <a:picLocks noChangeAspect="1"/>
          </p:cNvPicPr>
          <p:nvPr/>
        </p:nvPicPr>
        <p:blipFill>
          <a:blip r:embed="rId4"/>
          <a:stretch>
            <a:fillRect/>
          </a:stretch>
        </p:blipFill>
        <p:spPr>
          <a:xfrm>
            <a:off x="906171" y="4689742"/>
            <a:ext cx="2574919" cy="1984978"/>
          </a:xfrm>
          <a:prstGeom prst="rect">
            <a:avLst/>
          </a:prstGeom>
        </p:spPr>
      </p:pic>
      <p:pic>
        <p:nvPicPr>
          <p:cNvPr id="8" name="Рисунок 7"/>
          <p:cNvPicPr>
            <a:picLocks noChangeAspect="1"/>
          </p:cNvPicPr>
          <p:nvPr/>
        </p:nvPicPr>
        <p:blipFill>
          <a:blip r:embed="rId5"/>
          <a:stretch>
            <a:fillRect/>
          </a:stretch>
        </p:blipFill>
        <p:spPr>
          <a:xfrm>
            <a:off x="4864376" y="2561603"/>
            <a:ext cx="6896100" cy="3762375"/>
          </a:xfrm>
          <a:prstGeom prst="rect">
            <a:avLst/>
          </a:prstGeom>
        </p:spPr>
      </p:pic>
    </p:spTree>
    <p:extLst>
      <p:ext uri="{BB962C8B-B14F-4D97-AF65-F5344CB8AC3E}">
        <p14:creationId xmlns:p14="http://schemas.microsoft.com/office/powerpoint/2010/main" val="2671725064"/>
      </p:ext>
    </p:extLst>
  </p:cSld>
  <p:clrMapOvr>
    <a:masterClrMapping/>
  </p:clrMapOvr>
  <p:transition/>
  <p:timing/>
</p:sld>
</file>

<file path=ppt/slides/slide9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b="1"/>
              <a:t> </a:t>
            </a:r>
            <a:r>
              <a:rPr lang="ru-RU" b="1" smtClean="0"/>
              <a:t>4. </a:t>
            </a:r>
            <a:r>
              <a:rPr lang="ru-RU" b="1"/>
              <a:t>Атаки на </a:t>
            </a:r>
            <a:r>
              <a:rPr lang="ru-RU" b="1" smtClean="0"/>
              <a:t>шифр. Стійкість</a:t>
            </a:r>
            <a:br>
              <a:rPr lang="ru-RU" b="1"/>
            </a:br>
            <a:endParaRPr lang="uk-UA"/>
          </a:p>
        </p:txBody>
      </p:sp>
      <p:sp>
        <p:nvSpPr>
          <p:cNvPr id="3" name="Объект 2"/>
          <p:cNvSpPr>
            <a:spLocks noGrp="1"/>
          </p:cNvSpPr>
          <p:nvPr>
            <p:ph idx="1"/>
          </p:nvPr>
        </p:nvSpPr>
        <p:spPr>
          <a:xfrm>
            <a:off x="1073426" y="2484229"/>
            <a:ext cx="5536096" cy="2067893"/>
          </a:xfrm>
        </p:spPr>
        <p:style>
          <a:lnRef idx="2">
            <a:schemeClr val="dk1"/>
          </a:lnRef>
          <a:fillRef idx="1">
            <a:schemeClr val="lt1"/>
          </a:fillRef>
          <a:effectRef idx="0">
            <a:schemeClr val="dk1"/>
          </a:effectRef>
          <a:fontRef idx="minor">
            <a:schemeClr val="dk1"/>
          </a:fontRef>
        </p:style>
        <p:txBody>
          <a:bodyPr>
            <a:noAutofit/>
          </a:bodyPr>
          <a:lstStyle>
            <a:lvl1pPr>
              <a:defRPr>
                <a:solidFill>
                  <a:srgbClr val="000000"/>
                </a:solidFill>
                <a:latin typeface="Century Gothic" panose="020b0502020202020204"/>
              </a:defRPr>
            </a:lvl1pPr>
            <a:lvl2pPr>
              <a:defRPr>
                <a:solidFill>
                  <a:srgbClr val="000000"/>
                </a:solidFill>
                <a:latin typeface="Century Gothic" panose="020b0502020202020204"/>
              </a:defRPr>
            </a:lvl2pPr>
            <a:lvl3pPr>
              <a:defRPr>
                <a:solidFill>
                  <a:srgbClr val="000000"/>
                </a:solidFill>
                <a:latin typeface="Century Gothic" panose="020b0502020202020204"/>
              </a:defRPr>
            </a:lvl3pPr>
            <a:lvl4pPr>
              <a:defRPr>
                <a:solidFill>
                  <a:srgbClr val="000000"/>
                </a:solidFill>
                <a:latin typeface="Century Gothic" panose="020b0502020202020204"/>
              </a:defRPr>
            </a:lvl4pPr>
            <a:lvl5pPr>
              <a:defRPr>
                <a:solidFill>
                  <a:srgbClr val="000000"/>
                </a:solidFill>
                <a:latin typeface="Century Gothic" panose="020b0502020202020204"/>
              </a:defRPr>
            </a:lvl5pPr>
            <a:lvl6pPr>
              <a:defRPr>
                <a:solidFill>
                  <a:srgbClr val="000000"/>
                </a:solidFill>
                <a:latin typeface="Century Gothic" panose="020b0502020202020204"/>
              </a:defRPr>
            </a:lvl6pPr>
            <a:lvl7pPr>
              <a:defRPr>
                <a:solidFill>
                  <a:srgbClr val="000000"/>
                </a:solidFill>
                <a:latin typeface="Century Gothic" panose="020b0502020202020204"/>
              </a:defRPr>
            </a:lvl7pPr>
            <a:lvl8pPr>
              <a:defRPr>
                <a:solidFill>
                  <a:srgbClr val="000000"/>
                </a:solidFill>
                <a:latin typeface="Century Gothic" panose="020b0502020202020204"/>
              </a:defRPr>
            </a:lvl8pPr>
            <a:lvl9pPr>
              <a:defRPr>
                <a:solidFill>
                  <a:srgbClr val="000000"/>
                </a:solidFill>
                <a:latin typeface="Century Gothic" panose="020b0502020202020204"/>
              </a:defRPr>
            </a:lvl9pPr>
          </a:lstStyle>
          <a:p>
            <a:r>
              <a:rPr lang="uk-UA" altLang="ru-RU"/>
              <a:t>Аналізуючи надійність шифру, ми зобов'язані виходити із припущення, що суперник:</a:t>
            </a:r>
          </a:p>
          <a:p>
            <a:pPr lvl="1"/>
            <a:r>
              <a:rPr lang="uk-UA" altLang="ru-RU"/>
              <a:t>здатен підслухати </a:t>
            </a:r>
            <a:r>
              <a:rPr lang="uk-UA" altLang="ru-RU" i="1"/>
              <a:t>С</a:t>
            </a:r>
          </a:p>
          <a:p>
            <a:pPr lvl="1"/>
            <a:r>
              <a:rPr lang="uk-UA" altLang="ru-RU"/>
              <a:t>знає алгоритми </a:t>
            </a:r>
            <a:r>
              <a:rPr lang="uk-UA" altLang="ru-RU" i="1"/>
              <a:t>Е</a:t>
            </a:r>
            <a:r>
              <a:rPr lang="uk-UA" altLang="ru-RU"/>
              <a:t> і </a:t>
            </a:r>
            <a:r>
              <a:rPr lang="en-US" altLang="ru-RU" i="1"/>
              <a:t>D</a:t>
            </a:r>
            <a:endParaRPr lang="uk-UA" altLang="ru-RU" i="1"/>
          </a:p>
          <a:p>
            <a:pPr lvl="1"/>
            <a:r>
              <a:rPr lang="uk-UA" altLang="ru-RU"/>
              <a:t>ключ </a:t>
            </a:r>
            <a:r>
              <a:rPr lang="uk-UA" altLang="ru-RU" i="1"/>
              <a:t>К</a:t>
            </a:r>
            <a:r>
              <a:rPr lang="uk-UA" altLang="ru-RU"/>
              <a:t> йому невідомий. </a:t>
            </a:r>
          </a:p>
          <a:p>
            <a:pPr algn="just"/>
            <a:endParaRPr lang="uk-UA"/>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39112" y="2393159"/>
            <a:ext cx="4000351" cy="2508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Прямоугольник 3"/>
          <p:cNvSpPr/>
          <p:nvPr/>
        </p:nvSpPr>
        <p:spPr>
          <a:xfrm>
            <a:off x="1154954" y="4785548"/>
            <a:ext cx="6096000" cy="646331"/>
          </a:xfrm>
          <a:prstGeom prst="rect">
            <a:avLst/>
          </a:prstGeom>
        </p:spPr>
        <p:txBody>
          <a:bodyPr>
            <a:spAutoFit/>
          </a:bodyPr>
          <a:lstStyle>
            <a:defPPr>
              <a:defRPr lang="ru-RU"/>
            </a:defPPr>
            <a:lvl1pPr marL="0" algn="l" defTabSz="914400" rtl="0" eaLnBrk="1" latinLnBrk="0" hangingPunct="1">
              <a:defRPr sz="1800" kern="1200">
                <a:solidFill>
                  <a:schemeClr val="tx1"/>
                </a:solidFill>
                <a:latin typeface="Century Gothic" panose="020b0502020202020204"/>
                <a:ea typeface="Century Gothic" panose="020b0502020202020204"/>
                <a:cs typeface="Arial"/>
              </a:defRPr>
            </a:lvl1pPr>
            <a:lvl2pPr marL="457200" algn="l" defTabSz="914400" rtl="0" eaLnBrk="1" latinLnBrk="0" hangingPunct="1">
              <a:defRPr sz="1800" kern="1200">
                <a:solidFill>
                  <a:schemeClr val="tx1"/>
                </a:solidFill>
                <a:latin typeface="Century Gothic" panose="020b0502020202020204"/>
                <a:ea typeface="Century Gothic" panose="020b0502020202020204"/>
                <a:cs typeface="Arial"/>
              </a:defRPr>
            </a:lvl2pPr>
            <a:lvl3pPr marL="914400" algn="l" defTabSz="914400" rtl="0" eaLnBrk="1" latinLnBrk="0" hangingPunct="1">
              <a:defRPr sz="1800" kern="1200">
                <a:solidFill>
                  <a:schemeClr val="tx1"/>
                </a:solidFill>
                <a:latin typeface="Century Gothic" panose="020b0502020202020204"/>
                <a:ea typeface="Century Gothic" panose="020b0502020202020204"/>
                <a:cs typeface="Arial"/>
              </a:defRPr>
            </a:lvl3pPr>
            <a:lvl4pPr marL="1371600" algn="l" defTabSz="914400" rtl="0" eaLnBrk="1" latinLnBrk="0" hangingPunct="1">
              <a:defRPr sz="1800" kern="1200">
                <a:solidFill>
                  <a:schemeClr val="tx1"/>
                </a:solidFill>
                <a:latin typeface="Century Gothic" panose="020b0502020202020204"/>
                <a:ea typeface="Century Gothic" panose="020b0502020202020204"/>
                <a:cs typeface="Arial"/>
              </a:defRPr>
            </a:lvl4pPr>
            <a:lvl5pPr marL="1828800" algn="l" defTabSz="914400" rtl="0" eaLnBrk="1" latinLnBrk="0" hangingPunct="1">
              <a:defRPr sz="1800" kern="1200">
                <a:solidFill>
                  <a:schemeClr val="tx1"/>
                </a:solidFill>
                <a:latin typeface="Century Gothic" panose="020b0502020202020204"/>
                <a:ea typeface="Century Gothic" panose="020b0502020202020204"/>
                <a:cs typeface="Arial"/>
              </a:defRPr>
            </a:lvl5pPr>
            <a:lvl6pPr marL="2286000" algn="l" defTabSz="914400" rtl="0" eaLnBrk="1" latinLnBrk="0" hangingPunct="1">
              <a:defRPr sz="1800" kern="1200">
                <a:solidFill>
                  <a:schemeClr val="tx1"/>
                </a:solidFill>
                <a:latin typeface="Century Gothic" panose="020b0502020202020204"/>
                <a:ea typeface="Century Gothic" panose="020b0502020202020204"/>
                <a:cs typeface="Arial"/>
              </a:defRPr>
            </a:lvl6pPr>
            <a:lvl7pPr marL="2743200" algn="l" defTabSz="914400" rtl="0" eaLnBrk="1" latinLnBrk="0" hangingPunct="1">
              <a:defRPr sz="1800" kern="1200">
                <a:solidFill>
                  <a:schemeClr val="tx1"/>
                </a:solidFill>
                <a:latin typeface="Century Gothic" panose="020b0502020202020204"/>
                <a:ea typeface="Century Gothic" panose="020b0502020202020204"/>
                <a:cs typeface="Arial"/>
              </a:defRPr>
            </a:lvl7pPr>
            <a:lvl8pPr marL="3200400" algn="l" defTabSz="914400" rtl="0" eaLnBrk="1" latinLnBrk="0" hangingPunct="1">
              <a:defRPr sz="1800" kern="1200">
                <a:solidFill>
                  <a:schemeClr val="tx1"/>
                </a:solidFill>
                <a:latin typeface="Century Gothic" panose="020b0502020202020204"/>
                <a:ea typeface="Century Gothic" panose="020b0502020202020204"/>
                <a:cs typeface="Arial"/>
              </a:defRPr>
            </a:lvl8pPr>
            <a:lvl9pPr marL="3657600" algn="l" defTabSz="914400" rtl="0" eaLnBrk="1" latinLnBrk="0" hangingPunct="1">
              <a:defRPr sz="1800" kern="1200">
                <a:solidFill>
                  <a:schemeClr val="tx1"/>
                </a:solidFill>
                <a:latin typeface="Century Gothic" panose="020b0502020202020204"/>
                <a:ea typeface="Century Gothic" panose="020b0502020202020204"/>
                <a:cs typeface="Arial"/>
              </a:defRPr>
            </a:lvl9pPr>
          </a:lstStyle>
          <a:p>
            <a:r>
              <a:rPr lang="uk-UA" altLang="ru-RU"/>
              <a:t>Спроба зламу шифра – </a:t>
            </a:r>
            <a:r>
              <a:rPr lang="uk-UA" altLang="ru-RU" b="1"/>
              <a:t>атака на шифр</a:t>
            </a:r>
            <a:r>
              <a:rPr lang="uk-UA" altLang="ru-RU"/>
              <a:t>. </a:t>
            </a:r>
          </a:p>
          <a:p>
            <a:r>
              <a:rPr lang="uk-UA" altLang="ru-RU"/>
              <a:t>Здатність шифра витримувати атаки - </a:t>
            </a:r>
            <a:r>
              <a:rPr lang="uk-UA" altLang="ru-RU" b="1"/>
              <a:t>стійкість</a:t>
            </a:r>
            <a:r>
              <a:rPr lang="uk-UA" altLang="ru-RU"/>
              <a:t>. </a:t>
            </a:r>
          </a:p>
        </p:txBody>
      </p:sp>
    </p:spTree>
    <p:extLst>
      <p:ext uri="{BB962C8B-B14F-4D97-AF65-F5344CB8AC3E}">
        <p14:creationId xmlns:p14="http://schemas.microsoft.com/office/powerpoint/2010/main" val="940940633"/>
      </p:ext>
    </p:extLst>
  </p:cSld>
  <p:clrMapOvr>
    <a:masterClrMapping/>
  </p:clrMapOvr>
  <p:transition/>
  <p:timing/>
</p:sld>
</file>

<file path=ppt/slides/slide9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b="1"/>
              <a:t> 4. Атаки на шифр. </a:t>
            </a:r>
            <a:r>
              <a:rPr lang="ru-RU" b="1" err="1" smtClean="0"/>
              <a:t>Стійкість</a:t>
            </a:r>
            <a:endParaRPr lang="uk-UA"/>
          </a:p>
        </p:txBody>
      </p:sp>
      <p:sp>
        <p:nvSpPr>
          <p:cNvPr id="4" name="Прямоугольник 3"/>
          <p:cNvSpPr/>
          <p:nvPr/>
        </p:nvSpPr>
        <p:spPr>
          <a:xfrm>
            <a:off x="5964486" y="2194783"/>
            <a:ext cx="6096000" cy="646331"/>
          </a:xfrm>
          <a:prstGeom prst="rect">
            <a:avLst/>
          </a:prstGeom>
        </p:spPr>
        <p:txBody>
          <a:bodyPr>
            <a:spAutoFit/>
          </a:bodyPr>
          <a:lstStyle>
            <a:defPPr>
              <a:defRPr lang="ru-RU"/>
            </a:defPPr>
            <a:lvl1pPr marL="0" algn="l" defTabSz="914400" rtl="0" eaLnBrk="1" latinLnBrk="0" hangingPunct="1">
              <a:defRPr sz="1800" kern="1200">
                <a:solidFill>
                  <a:schemeClr val="tx1"/>
                </a:solidFill>
                <a:latin typeface="Century Gothic" panose="020b0502020202020204"/>
                <a:ea typeface="Century Gothic" panose="020b0502020202020204"/>
                <a:cs typeface="Arial"/>
              </a:defRPr>
            </a:lvl1pPr>
            <a:lvl2pPr marL="457200" algn="l" defTabSz="914400" rtl="0" eaLnBrk="1" latinLnBrk="0" hangingPunct="1">
              <a:defRPr sz="1800" kern="1200">
                <a:solidFill>
                  <a:schemeClr val="tx1"/>
                </a:solidFill>
                <a:latin typeface="Century Gothic" panose="020b0502020202020204"/>
                <a:ea typeface="Century Gothic" panose="020b0502020202020204"/>
                <a:cs typeface="Arial"/>
              </a:defRPr>
            </a:lvl2pPr>
            <a:lvl3pPr marL="914400" algn="l" defTabSz="914400" rtl="0" eaLnBrk="1" latinLnBrk="0" hangingPunct="1">
              <a:defRPr sz="1800" kern="1200">
                <a:solidFill>
                  <a:schemeClr val="tx1"/>
                </a:solidFill>
                <a:latin typeface="Century Gothic" panose="020b0502020202020204"/>
                <a:ea typeface="Century Gothic" panose="020b0502020202020204"/>
                <a:cs typeface="Arial"/>
              </a:defRPr>
            </a:lvl3pPr>
            <a:lvl4pPr marL="1371600" algn="l" defTabSz="914400" rtl="0" eaLnBrk="1" latinLnBrk="0" hangingPunct="1">
              <a:defRPr sz="1800" kern="1200">
                <a:solidFill>
                  <a:schemeClr val="tx1"/>
                </a:solidFill>
                <a:latin typeface="Century Gothic" panose="020b0502020202020204"/>
                <a:ea typeface="Century Gothic" panose="020b0502020202020204"/>
                <a:cs typeface="Arial"/>
              </a:defRPr>
            </a:lvl4pPr>
            <a:lvl5pPr marL="1828800" algn="l" defTabSz="914400" rtl="0" eaLnBrk="1" latinLnBrk="0" hangingPunct="1">
              <a:defRPr sz="1800" kern="1200">
                <a:solidFill>
                  <a:schemeClr val="tx1"/>
                </a:solidFill>
                <a:latin typeface="Century Gothic" panose="020b0502020202020204"/>
                <a:ea typeface="Century Gothic" panose="020b0502020202020204"/>
                <a:cs typeface="Arial"/>
              </a:defRPr>
            </a:lvl5pPr>
            <a:lvl6pPr marL="2286000" algn="l" defTabSz="914400" rtl="0" eaLnBrk="1" latinLnBrk="0" hangingPunct="1">
              <a:defRPr sz="1800" kern="1200">
                <a:solidFill>
                  <a:schemeClr val="tx1"/>
                </a:solidFill>
                <a:latin typeface="Century Gothic" panose="020b0502020202020204"/>
                <a:ea typeface="Century Gothic" panose="020b0502020202020204"/>
                <a:cs typeface="Arial"/>
              </a:defRPr>
            </a:lvl6pPr>
            <a:lvl7pPr marL="2743200" algn="l" defTabSz="914400" rtl="0" eaLnBrk="1" latinLnBrk="0" hangingPunct="1">
              <a:defRPr sz="1800" kern="1200">
                <a:solidFill>
                  <a:schemeClr val="tx1"/>
                </a:solidFill>
                <a:latin typeface="Century Gothic" panose="020b0502020202020204"/>
                <a:ea typeface="Century Gothic" panose="020b0502020202020204"/>
                <a:cs typeface="Arial"/>
              </a:defRPr>
            </a:lvl7pPr>
            <a:lvl8pPr marL="3200400" algn="l" defTabSz="914400" rtl="0" eaLnBrk="1" latinLnBrk="0" hangingPunct="1">
              <a:defRPr sz="1800" kern="1200">
                <a:solidFill>
                  <a:schemeClr val="tx1"/>
                </a:solidFill>
                <a:latin typeface="Century Gothic" panose="020b0502020202020204"/>
                <a:ea typeface="Century Gothic" panose="020b0502020202020204"/>
                <a:cs typeface="Arial"/>
              </a:defRPr>
            </a:lvl8pPr>
            <a:lvl9pPr marL="3657600" algn="l" defTabSz="914400" rtl="0" eaLnBrk="1" latinLnBrk="0" hangingPunct="1">
              <a:defRPr sz="1800" kern="1200">
                <a:solidFill>
                  <a:schemeClr val="tx1"/>
                </a:solidFill>
                <a:latin typeface="Century Gothic" panose="020b0502020202020204"/>
                <a:ea typeface="Century Gothic" panose="020b0502020202020204"/>
                <a:cs typeface="Arial"/>
              </a:defRPr>
            </a:lvl9pPr>
          </a:lstStyle>
          <a:p>
            <a:r>
              <a:rPr lang="uk-UA" altLang="ru-RU"/>
              <a:t>Спроба зламу шифра – </a:t>
            </a:r>
            <a:r>
              <a:rPr lang="uk-UA" altLang="ru-RU" b="1"/>
              <a:t>атака на шифр</a:t>
            </a:r>
            <a:r>
              <a:rPr lang="uk-UA" altLang="ru-RU"/>
              <a:t>. </a:t>
            </a:r>
          </a:p>
          <a:p>
            <a:r>
              <a:rPr lang="uk-UA" altLang="ru-RU"/>
              <a:t>Здатність шифра витримувати атаки - </a:t>
            </a:r>
            <a:r>
              <a:rPr lang="uk-UA" altLang="ru-RU" b="1"/>
              <a:t>стійкість</a:t>
            </a:r>
            <a:r>
              <a:rPr lang="uk-UA" altLang="ru-RU" smtClean="0"/>
              <a:t>. </a:t>
            </a:r>
            <a:endParaRPr lang="uk-UA" altLang="ru-RU"/>
          </a:p>
        </p:txBody>
      </p:sp>
      <p:sp>
        <p:nvSpPr>
          <p:cNvPr id="7" name="Прямоугольник 6"/>
          <p:cNvSpPr/>
          <p:nvPr/>
        </p:nvSpPr>
        <p:spPr>
          <a:xfrm>
            <a:off x="151102" y="2796940"/>
            <a:ext cx="11626768" cy="83099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defPPr>
              <a:defRPr lang="ru-RU"/>
            </a:defPPr>
            <a:lvl1pPr marL="0" algn="l" defTabSz="914400" rtl="0" eaLnBrk="1" latinLnBrk="0" hangingPunct="1">
              <a:defRPr sz="1800" kern="1200">
                <a:solidFill>
                  <a:srgbClr val="000000"/>
                </a:solidFill>
                <a:latin typeface="Century Gothic" panose="020b0502020202020204"/>
                <a:ea typeface="Century Gothic" panose="020b0502020202020204"/>
                <a:cs typeface="Arial"/>
              </a:defRPr>
            </a:lvl1pPr>
            <a:lvl2pPr marL="457200" algn="l" defTabSz="914400" rtl="0" eaLnBrk="1" latinLnBrk="0" hangingPunct="1">
              <a:defRPr sz="1800" kern="1200">
                <a:solidFill>
                  <a:srgbClr val="000000"/>
                </a:solidFill>
                <a:latin typeface="Century Gothic" panose="020b0502020202020204"/>
                <a:ea typeface="Century Gothic" panose="020b0502020202020204"/>
                <a:cs typeface="Arial"/>
              </a:defRPr>
            </a:lvl2pPr>
            <a:lvl3pPr marL="914400" algn="l" defTabSz="914400" rtl="0" eaLnBrk="1" latinLnBrk="0" hangingPunct="1">
              <a:defRPr sz="1800" kern="1200">
                <a:solidFill>
                  <a:srgbClr val="000000"/>
                </a:solidFill>
                <a:latin typeface="Century Gothic" panose="020b0502020202020204"/>
                <a:ea typeface="Century Gothic" panose="020b0502020202020204"/>
                <a:cs typeface="Arial"/>
              </a:defRPr>
            </a:lvl3pPr>
            <a:lvl4pPr marL="1371600" algn="l" defTabSz="914400" rtl="0" eaLnBrk="1" latinLnBrk="0" hangingPunct="1">
              <a:defRPr sz="1800" kern="1200">
                <a:solidFill>
                  <a:srgbClr val="000000"/>
                </a:solidFill>
                <a:latin typeface="Century Gothic" panose="020b0502020202020204"/>
                <a:ea typeface="Century Gothic" panose="020b0502020202020204"/>
                <a:cs typeface="Arial"/>
              </a:defRPr>
            </a:lvl4pPr>
            <a:lvl5pPr marL="1828800" algn="l" defTabSz="914400" rtl="0" eaLnBrk="1" latinLnBrk="0" hangingPunct="1">
              <a:defRPr sz="1800" kern="1200">
                <a:solidFill>
                  <a:srgbClr val="000000"/>
                </a:solidFill>
                <a:latin typeface="Century Gothic" panose="020b0502020202020204"/>
                <a:ea typeface="Century Gothic" panose="020b0502020202020204"/>
                <a:cs typeface="Arial"/>
              </a:defRPr>
            </a:lvl5pPr>
            <a:lvl6pPr marL="2286000" algn="l" defTabSz="914400" rtl="0" eaLnBrk="1" latinLnBrk="0" hangingPunct="1">
              <a:defRPr sz="1800" kern="1200">
                <a:solidFill>
                  <a:srgbClr val="000000"/>
                </a:solidFill>
                <a:latin typeface="Century Gothic" panose="020b0502020202020204"/>
                <a:ea typeface="Century Gothic" panose="020b0502020202020204"/>
                <a:cs typeface="Arial"/>
              </a:defRPr>
            </a:lvl6pPr>
            <a:lvl7pPr marL="2743200" algn="l" defTabSz="914400" rtl="0" eaLnBrk="1" latinLnBrk="0" hangingPunct="1">
              <a:defRPr sz="1800" kern="1200">
                <a:solidFill>
                  <a:srgbClr val="000000"/>
                </a:solidFill>
                <a:latin typeface="Century Gothic" panose="020b0502020202020204"/>
                <a:ea typeface="Century Gothic" panose="020b0502020202020204"/>
                <a:cs typeface="Arial"/>
              </a:defRPr>
            </a:lvl7pPr>
            <a:lvl8pPr marL="3200400" algn="l" defTabSz="914400" rtl="0" eaLnBrk="1" latinLnBrk="0" hangingPunct="1">
              <a:defRPr sz="1800" kern="1200">
                <a:solidFill>
                  <a:srgbClr val="000000"/>
                </a:solidFill>
                <a:latin typeface="Century Gothic" panose="020b0502020202020204"/>
                <a:ea typeface="Century Gothic" panose="020b0502020202020204"/>
                <a:cs typeface="Arial"/>
              </a:defRPr>
            </a:lvl8pPr>
            <a:lvl9pPr marL="3657600" algn="l" defTabSz="914400" rtl="0" eaLnBrk="1" latinLnBrk="0" hangingPunct="1">
              <a:defRPr sz="1800" kern="1200">
                <a:solidFill>
                  <a:srgbClr val="000000"/>
                </a:solidFill>
                <a:latin typeface="Century Gothic" panose="020b0502020202020204"/>
                <a:ea typeface="Century Gothic" panose="020b0502020202020204"/>
                <a:cs typeface="Arial"/>
              </a:defRPr>
            </a:lvl9pPr>
          </a:lstStyle>
          <a:p>
            <a:pPr algn="just"/>
            <a:r>
              <a:rPr lang="ru-RU" altLang="ru-RU" sz="1600" smtClean="0"/>
              <a:t>1. Для знаходження </a:t>
            </a:r>
            <a:r>
              <a:rPr lang="ru-RU" altLang="ru-RU" sz="1600" i="1" smtClean="0"/>
              <a:t>М</a:t>
            </a:r>
            <a:r>
              <a:rPr lang="ru-RU" altLang="ru-RU" sz="1600" smtClean="0"/>
              <a:t> суперник може скористатися методом </a:t>
            </a:r>
            <a:r>
              <a:rPr lang="ru-RU" altLang="ru-RU" sz="1600" i="1" smtClean="0"/>
              <a:t>повного</a:t>
            </a:r>
            <a:r>
              <a:rPr lang="ru-RU" altLang="ru-RU" sz="1600" smtClean="0"/>
              <a:t> </a:t>
            </a:r>
            <a:r>
              <a:rPr lang="ru-RU" altLang="ru-RU" sz="1600" i="1" smtClean="0"/>
              <a:t>перебору (</a:t>
            </a:r>
            <a:r>
              <a:rPr lang="ru-RU" altLang="ru-RU" sz="1600" b="1" i="1" smtClean="0"/>
              <a:t>брутальна атака</a:t>
            </a:r>
            <a:r>
              <a:rPr lang="ru-RU" altLang="ru-RU" sz="1600" i="1" smtClean="0"/>
              <a:t>). </a:t>
            </a:r>
            <a:r>
              <a:rPr lang="ru-RU" altLang="ru-RU" sz="1600" smtClean="0"/>
              <a:t>Суперник може перебирати всі можливі ключі</a:t>
            </a:r>
            <a:r>
              <a:rPr lang="ru-RU" altLang="ru-RU" sz="1600" i="1" smtClean="0"/>
              <a:t> К і </a:t>
            </a:r>
            <a:r>
              <a:rPr lang="ru-RU" altLang="ru-RU" sz="1600" smtClean="0"/>
              <a:t>обчислювати </a:t>
            </a:r>
            <a:r>
              <a:rPr lang="en-US" altLang="ru-RU" sz="1600" i="1" smtClean="0"/>
              <a:t>D</a:t>
            </a:r>
            <a:r>
              <a:rPr lang="uk-UA" altLang="ru-RU" sz="1600" i="1" baseline="-25000" smtClean="0"/>
              <a:t>К</a:t>
            </a:r>
            <a:r>
              <a:rPr lang="ru-RU" altLang="ru-RU" sz="1600" i="1" smtClean="0"/>
              <a:t>(С)</a:t>
            </a:r>
            <a:r>
              <a:rPr lang="ru-RU" altLang="ru-RU" sz="1600" smtClean="0"/>
              <a:t> доти, доки не натрапить на осмислений текст, який вірогідно і буде шуканим.</a:t>
            </a:r>
            <a:r>
              <a:rPr lang="uk-UA" altLang="ru-RU" sz="1600" smtClean="0"/>
              <a:t> </a:t>
            </a:r>
            <a:endParaRPr lang="uk-UA" altLang="ru-RU" sz="1600"/>
          </a:p>
        </p:txBody>
      </p:sp>
      <p:sp>
        <p:nvSpPr>
          <p:cNvPr id="9" name="Прямоугольник 8"/>
          <p:cNvSpPr/>
          <p:nvPr/>
        </p:nvSpPr>
        <p:spPr>
          <a:xfrm>
            <a:off x="151102" y="6593243"/>
            <a:ext cx="11583407" cy="276999"/>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Century Gothic" panose="020b0502020202020204"/>
                <a:ea typeface="Century Gothic" panose="020b0502020202020204"/>
                <a:cs typeface="Arial"/>
              </a:defRPr>
            </a:lvl1pPr>
            <a:lvl2pPr marL="457200" algn="l" defTabSz="914400" rtl="0" eaLnBrk="1" latinLnBrk="0" hangingPunct="1">
              <a:defRPr sz="1800" kern="1200">
                <a:solidFill>
                  <a:schemeClr val="tx1"/>
                </a:solidFill>
                <a:latin typeface="Century Gothic" panose="020b0502020202020204"/>
                <a:ea typeface="Century Gothic" panose="020b0502020202020204"/>
                <a:cs typeface="Arial"/>
              </a:defRPr>
            </a:lvl2pPr>
            <a:lvl3pPr marL="914400" algn="l" defTabSz="914400" rtl="0" eaLnBrk="1" latinLnBrk="0" hangingPunct="1">
              <a:defRPr sz="1800" kern="1200">
                <a:solidFill>
                  <a:schemeClr val="tx1"/>
                </a:solidFill>
                <a:latin typeface="Century Gothic" panose="020b0502020202020204"/>
                <a:ea typeface="Century Gothic" panose="020b0502020202020204"/>
                <a:cs typeface="Arial"/>
              </a:defRPr>
            </a:lvl3pPr>
            <a:lvl4pPr marL="1371600" algn="l" defTabSz="914400" rtl="0" eaLnBrk="1" latinLnBrk="0" hangingPunct="1">
              <a:defRPr sz="1800" kern="1200">
                <a:solidFill>
                  <a:schemeClr val="tx1"/>
                </a:solidFill>
                <a:latin typeface="Century Gothic" panose="020b0502020202020204"/>
                <a:ea typeface="Century Gothic" panose="020b0502020202020204"/>
                <a:cs typeface="Arial"/>
              </a:defRPr>
            </a:lvl4pPr>
            <a:lvl5pPr marL="1828800" algn="l" defTabSz="914400" rtl="0" eaLnBrk="1" latinLnBrk="0" hangingPunct="1">
              <a:defRPr sz="1800" kern="1200">
                <a:solidFill>
                  <a:schemeClr val="tx1"/>
                </a:solidFill>
                <a:latin typeface="Century Gothic" panose="020b0502020202020204"/>
                <a:ea typeface="Century Gothic" panose="020b0502020202020204"/>
                <a:cs typeface="Arial"/>
              </a:defRPr>
            </a:lvl5pPr>
            <a:lvl6pPr marL="2286000" algn="l" defTabSz="914400" rtl="0" eaLnBrk="1" latinLnBrk="0" hangingPunct="1">
              <a:defRPr sz="1800" kern="1200">
                <a:solidFill>
                  <a:schemeClr val="tx1"/>
                </a:solidFill>
                <a:latin typeface="Century Gothic" panose="020b0502020202020204"/>
                <a:ea typeface="Century Gothic" panose="020b0502020202020204"/>
                <a:cs typeface="Arial"/>
              </a:defRPr>
            </a:lvl6pPr>
            <a:lvl7pPr marL="2743200" algn="l" defTabSz="914400" rtl="0" eaLnBrk="1" latinLnBrk="0" hangingPunct="1">
              <a:defRPr sz="1800" kern="1200">
                <a:solidFill>
                  <a:schemeClr val="tx1"/>
                </a:solidFill>
                <a:latin typeface="Century Gothic" panose="020b0502020202020204"/>
                <a:ea typeface="Century Gothic" panose="020b0502020202020204"/>
                <a:cs typeface="Arial"/>
              </a:defRPr>
            </a:lvl7pPr>
            <a:lvl8pPr marL="3200400" algn="l" defTabSz="914400" rtl="0" eaLnBrk="1" latinLnBrk="0" hangingPunct="1">
              <a:defRPr sz="1800" kern="1200">
                <a:solidFill>
                  <a:schemeClr val="tx1"/>
                </a:solidFill>
                <a:latin typeface="Century Gothic" panose="020b0502020202020204"/>
                <a:ea typeface="Century Gothic" panose="020b0502020202020204"/>
                <a:cs typeface="Arial"/>
              </a:defRPr>
            </a:lvl8pPr>
            <a:lvl9pPr marL="3657600" algn="l" defTabSz="914400" rtl="0" eaLnBrk="1" latinLnBrk="0" hangingPunct="1">
              <a:defRPr sz="1800" kern="1200">
                <a:solidFill>
                  <a:schemeClr val="tx1"/>
                </a:solidFill>
                <a:latin typeface="Century Gothic" panose="020b0502020202020204"/>
                <a:ea typeface="Century Gothic" panose="020b0502020202020204"/>
                <a:cs typeface="Arial"/>
              </a:defRPr>
            </a:lvl9pPr>
          </a:lstStyle>
          <a:p>
            <a:r>
              <a:rPr lang="ru-RU" altLang="ru-RU" sz="1200"/>
              <a:t>Якщо атака певного виду призводить до розкриття шифру, то шифр є </a:t>
            </a:r>
            <a:r>
              <a:rPr lang="ru-RU" altLang="ru-RU" sz="1200" b="1" i="1"/>
              <a:t>вразливим</a:t>
            </a:r>
            <a:r>
              <a:rPr lang="ru-RU" altLang="ru-RU" sz="1200" i="1"/>
              <a:t> </a:t>
            </a:r>
            <a:r>
              <a:rPr lang="ru-RU" altLang="ru-RU" sz="1200"/>
              <a:t>до неї,</a:t>
            </a:r>
            <a:r>
              <a:rPr lang="ru-RU" altLang="ru-RU" sz="1200" i="1"/>
              <a:t> </a:t>
            </a:r>
            <a:r>
              <a:rPr lang="ru-RU" altLang="ru-RU" sz="1200"/>
              <a:t>якщо ж ні,</a:t>
            </a:r>
            <a:r>
              <a:rPr lang="ru-RU" altLang="ru-RU" sz="1200" i="1"/>
              <a:t> </a:t>
            </a:r>
            <a:r>
              <a:rPr lang="ru-RU" altLang="ru-RU" sz="1200"/>
              <a:t>то шифр є</a:t>
            </a:r>
            <a:r>
              <a:rPr lang="ru-RU" altLang="ru-RU" sz="1200" i="1"/>
              <a:t> </a:t>
            </a:r>
            <a:r>
              <a:rPr lang="ru-RU" altLang="ru-RU" sz="1200" b="1" i="1"/>
              <a:t>стійким</a:t>
            </a:r>
            <a:r>
              <a:rPr lang="ru-RU" altLang="ru-RU" sz="1200" i="1"/>
              <a:t> </a:t>
            </a:r>
            <a:r>
              <a:rPr lang="ru-RU" altLang="ru-RU" sz="1200"/>
              <a:t>до такого виду атаки.</a:t>
            </a:r>
            <a:endParaRPr lang="uk-UA" altLang="ru-RU" sz="1200"/>
          </a:p>
        </p:txBody>
      </p:sp>
      <p:sp>
        <p:nvSpPr>
          <p:cNvPr id="10" name="TextBox 9"/>
          <p:cNvSpPr txBox="1"/>
          <p:nvPr/>
        </p:nvSpPr>
        <p:spPr>
          <a:xfrm>
            <a:off x="777267" y="2391444"/>
            <a:ext cx="2465740" cy="369332"/>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Century Gothic" panose="020b0502020202020204"/>
                <a:ea typeface="Century Gothic" panose="020b0502020202020204"/>
                <a:cs typeface="Arial"/>
              </a:defRPr>
            </a:lvl1pPr>
            <a:lvl2pPr marL="457200" algn="l" defTabSz="914400" rtl="0" eaLnBrk="1" latinLnBrk="0" hangingPunct="1">
              <a:defRPr sz="1800" kern="1200">
                <a:solidFill>
                  <a:schemeClr val="tx1"/>
                </a:solidFill>
                <a:latin typeface="Century Gothic" panose="020b0502020202020204"/>
                <a:ea typeface="Century Gothic" panose="020b0502020202020204"/>
                <a:cs typeface="Arial"/>
              </a:defRPr>
            </a:lvl2pPr>
            <a:lvl3pPr marL="914400" algn="l" defTabSz="914400" rtl="0" eaLnBrk="1" latinLnBrk="0" hangingPunct="1">
              <a:defRPr sz="1800" kern="1200">
                <a:solidFill>
                  <a:schemeClr val="tx1"/>
                </a:solidFill>
                <a:latin typeface="Century Gothic" panose="020b0502020202020204"/>
                <a:ea typeface="Century Gothic" panose="020b0502020202020204"/>
                <a:cs typeface="Arial"/>
              </a:defRPr>
            </a:lvl3pPr>
            <a:lvl4pPr marL="1371600" algn="l" defTabSz="914400" rtl="0" eaLnBrk="1" latinLnBrk="0" hangingPunct="1">
              <a:defRPr sz="1800" kern="1200">
                <a:solidFill>
                  <a:schemeClr val="tx1"/>
                </a:solidFill>
                <a:latin typeface="Century Gothic" panose="020b0502020202020204"/>
                <a:ea typeface="Century Gothic" panose="020b0502020202020204"/>
                <a:cs typeface="Arial"/>
              </a:defRPr>
            </a:lvl4pPr>
            <a:lvl5pPr marL="1828800" algn="l" defTabSz="914400" rtl="0" eaLnBrk="1" latinLnBrk="0" hangingPunct="1">
              <a:defRPr sz="1800" kern="1200">
                <a:solidFill>
                  <a:schemeClr val="tx1"/>
                </a:solidFill>
                <a:latin typeface="Century Gothic" panose="020b0502020202020204"/>
                <a:ea typeface="Century Gothic" panose="020b0502020202020204"/>
                <a:cs typeface="Arial"/>
              </a:defRPr>
            </a:lvl5pPr>
            <a:lvl6pPr marL="2286000" algn="l" defTabSz="914400" rtl="0" eaLnBrk="1" latinLnBrk="0" hangingPunct="1">
              <a:defRPr sz="1800" kern="1200">
                <a:solidFill>
                  <a:schemeClr val="tx1"/>
                </a:solidFill>
                <a:latin typeface="Century Gothic" panose="020b0502020202020204"/>
                <a:ea typeface="Century Gothic" panose="020b0502020202020204"/>
                <a:cs typeface="Arial"/>
              </a:defRPr>
            </a:lvl6pPr>
            <a:lvl7pPr marL="2743200" algn="l" defTabSz="914400" rtl="0" eaLnBrk="1" latinLnBrk="0" hangingPunct="1">
              <a:defRPr sz="1800" kern="1200">
                <a:solidFill>
                  <a:schemeClr val="tx1"/>
                </a:solidFill>
                <a:latin typeface="Century Gothic" panose="020b0502020202020204"/>
                <a:ea typeface="Century Gothic" panose="020b0502020202020204"/>
                <a:cs typeface="Arial"/>
              </a:defRPr>
            </a:lvl7pPr>
            <a:lvl8pPr marL="3200400" algn="l" defTabSz="914400" rtl="0" eaLnBrk="1" latinLnBrk="0" hangingPunct="1">
              <a:defRPr sz="1800" kern="1200">
                <a:solidFill>
                  <a:schemeClr val="tx1"/>
                </a:solidFill>
                <a:latin typeface="Century Gothic" panose="020b0502020202020204"/>
                <a:ea typeface="Century Gothic" panose="020b0502020202020204"/>
                <a:cs typeface="Arial"/>
              </a:defRPr>
            </a:lvl8pPr>
            <a:lvl9pPr marL="3657600" algn="l" defTabSz="914400" rtl="0" eaLnBrk="1" latinLnBrk="0" hangingPunct="1">
              <a:defRPr sz="1800" kern="1200">
                <a:solidFill>
                  <a:schemeClr val="tx1"/>
                </a:solidFill>
                <a:latin typeface="Century Gothic" panose="020b0502020202020204"/>
                <a:ea typeface="Century Gothic" panose="020b0502020202020204"/>
                <a:cs typeface="Arial"/>
              </a:defRPr>
            </a:lvl9pPr>
          </a:lstStyle>
          <a:p>
            <a:r>
              <a:rPr lang="uk-UA" b="1" smtClean="0"/>
              <a:t>Класифікація атак:</a:t>
            </a:r>
            <a:endParaRPr lang="uk-UA" b="1"/>
          </a:p>
        </p:txBody>
      </p:sp>
      <p:sp>
        <p:nvSpPr>
          <p:cNvPr id="11" name="Прямоугольник 10"/>
          <p:cNvSpPr/>
          <p:nvPr/>
        </p:nvSpPr>
        <p:spPr>
          <a:xfrm>
            <a:off x="151102" y="3663538"/>
            <a:ext cx="11626768" cy="5847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defPPr>
              <a:defRPr lang="ru-RU"/>
            </a:defPPr>
            <a:lvl1pPr marL="0" algn="l" defTabSz="914400" rtl="0" eaLnBrk="1" latinLnBrk="0" hangingPunct="1">
              <a:defRPr sz="1800" kern="1200">
                <a:solidFill>
                  <a:srgbClr val="000000"/>
                </a:solidFill>
                <a:latin typeface="Century Gothic" panose="020b0502020202020204"/>
                <a:ea typeface="Century Gothic" panose="020b0502020202020204"/>
                <a:cs typeface="Arial"/>
              </a:defRPr>
            </a:lvl1pPr>
            <a:lvl2pPr marL="457200" algn="l" defTabSz="914400" rtl="0" eaLnBrk="1" latinLnBrk="0" hangingPunct="1">
              <a:defRPr sz="1800" kern="1200">
                <a:solidFill>
                  <a:srgbClr val="000000"/>
                </a:solidFill>
                <a:latin typeface="Century Gothic" panose="020b0502020202020204"/>
                <a:ea typeface="Century Gothic" panose="020b0502020202020204"/>
                <a:cs typeface="Arial"/>
              </a:defRPr>
            </a:lvl2pPr>
            <a:lvl3pPr marL="914400" algn="l" defTabSz="914400" rtl="0" eaLnBrk="1" latinLnBrk="0" hangingPunct="1">
              <a:defRPr sz="1800" kern="1200">
                <a:solidFill>
                  <a:srgbClr val="000000"/>
                </a:solidFill>
                <a:latin typeface="Century Gothic" panose="020b0502020202020204"/>
                <a:ea typeface="Century Gothic" panose="020b0502020202020204"/>
                <a:cs typeface="Arial"/>
              </a:defRPr>
            </a:lvl3pPr>
            <a:lvl4pPr marL="1371600" algn="l" defTabSz="914400" rtl="0" eaLnBrk="1" latinLnBrk="0" hangingPunct="1">
              <a:defRPr sz="1800" kern="1200">
                <a:solidFill>
                  <a:srgbClr val="000000"/>
                </a:solidFill>
                <a:latin typeface="Century Gothic" panose="020b0502020202020204"/>
                <a:ea typeface="Century Gothic" panose="020b0502020202020204"/>
                <a:cs typeface="Arial"/>
              </a:defRPr>
            </a:lvl4pPr>
            <a:lvl5pPr marL="1828800" algn="l" defTabSz="914400" rtl="0" eaLnBrk="1" latinLnBrk="0" hangingPunct="1">
              <a:defRPr sz="1800" kern="1200">
                <a:solidFill>
                  <a:srgbClr val="000000"/>
                </a:solidFill>
                <a:latin typeface="Century Gothic" panose="020b0502020202020204"/>
                <a:ea typeface="Century Gothic" panose="020b0502020202020204"/>
                <a:cs typeface="Arial"/>
              </a:defRPr>
            </a:lvl5pPr>
            <a:lvl6pPr marL="2286000" algn="l" defTabSz="914400" rtl="0" eaLnBrk="1" latinLnBrk="0" hangingPunct="1">
              <a:defRPr sz="1800" kern="1200">
                <a:solidFill>
                  <a:srgbClr val="000000"/>
                </a:solidFill>
                <a:latin typeface="Century Gothic" panose="020b0502020202020204"/>
                <a:ea typeface="Century Gothic" panose="020b0502020202020204"/>
                <a:cs typeface="Arial"/>
              </a:defRPr>
            </a:lvl6pPr>
            <a:lvl7pPr marL="2743200" algn="l" defTabSz="914400" rtl="0" eaLnBrk="1" latinLnBrk="0" hangingPunct="1">
              <a:defRPr sz="1800" kern="1200">
                <a:solidFill>
                  <a:srgbClr val="000000"/>
                </a:solidFill>
                <a:latin typeface="Century Gothic" panose="020b0502020202020204"/>
                <a:ea typeface="Century Gothic" panose="020b0502020202020204"/>
                <a:cs typeface="Arial"/>
              </a:defRPr>
            </a:lvl7pPr>
            <a:lvl8pPr marL="3200400" algn="l" defTabSz="914400" rtl="0" eaLnBrk="1" latinLnBrk="0" hangingPunct="1">
              <a:defRPr sz="1800" kern="1200">
                <a:solidFill>
                  <a:srgbClr val="000000"/>
                </a:solidFill>
                <a:latin typeface="Century Gothic" panose="020b0502020202020204"/>
                <a:ea typeface="Century Gothic" panose="020b0502020202020204"/>
                <a:cs typeface="Arial"/>
              </a:defRPr>
            </a:lvl8pPr>
            <a:lvl9pPr marL="3657600" algn="l" defTabSz="914400" rtl="0" eaLnBrk="1" latinLnBrk="0" hangingPunct="1">
              <a:defRPr sz="1800" kern="1200">
                <a:solidFill>
                  <a:srgbClr val="000000"/>
                </a:solidFill>
                <a:latin typeface="Century Gothic" panose="020b0502020202020204"/>
                <a:ea typeface="Century Gothic" panose="020b0502020202020204"/>
                <a:cs typeface="Arial"/>
              </a:defRPr>
            </a:lvl9pPr>
          </a:lstStyle>
          <a:p>
            <a:pPr algn="just"/>
            <a:r>
              <a:rPr lang="ru-RU" altLang="ru-RU" sz="1600" i="1" smtClean="0"/>
              <a:t>2. Атака </a:t>
            </a:r>
            <a:r>
              <a:rPr lang="ru-RU" altLang="ru-RU" sz="1600" i="1" err="1"/>
              <a:t>лише із криптотекстом (крім С, </a:t>
            </a:r>
            <a:r>
              <a:rPr lang="ru-RU" altLang="ru-RU" sz="1600" err="1"/>
              <a:t>відома певна кількість криптотекстів, зашифрованих з використанням одного й того ж ключа),</a:t>
            </a:r>
            <a:endParaRPr lang="uk-UA" altLang="ru-RU" sz="1600"/>
          </a:p>
        </p:txBody>
      </p:sp>
      <p:sp>
        <p:nvSpPr>
          <p:cNvPr id="12" name="Прямоугольник 11"/>
          <p:cNvSpPr/>
          <p:nvPr/>
        </p:nvSpPr>
        <p:spPr>
          <a:xfrm>
            <a:off x="151102" y="4283914"/>
            <a:ext cx="11626768" cy="584775"/>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defPPr>
              <a:defRPr lang="ru-RU"/>
            </a:defPPr>
            <a:lvl1pPr marL="0" algn="l" defTabSz="914400" rtl="0" eaLnBrk="1" latinLnBrk="0" hangingPunct="1">
              <a:defRPr sz="1800" kern="1200">
                <a:solidFill>
                  <a:srgbClr val="000000"/>
                </a:solidFill>
                <a:latin typeface="Century Gothic" panose="020b0502020202020204"/>
                <a:ea typeface="Century Gothic" panose="020b0502020202020204"/>
                <a:cs typeface="Arial"/>
              </a:defRPr>
            </a:lvl1pPr>
            <a:lvl2pPr marL="457200" algn="l" defTabSz="914400" rtl="0" eaLnBrk="1" latinLnBrk="0" hangingPunct="1">
              <a:defRPr sz="1800" kern="1200">
                <a:solidFill>
                  <a:srgbClr val="000000"/>
                </a:solidFill>
                <a:latin typeface="Century Gothic" panose="020b0502020202020204"/>
                <a:ea typeface="Century Gothic" panose="020b0502020202020204"/>
                <a:cs typeface="Arial"/>
              </a:defRPr>
            </a:lvl2pPr>
            <a:lvl3pPr marL="914400" algn="l" defTabSz="914400" rtl="0" eaLnBrk="1" latinLnBrk="0" hangingPunct="1">
              <a:defRPr sz="1800" kern="1200">
                <a:solidFill>
                  <a:srgbClr val="000000"/>
                </a:solidFill>
                <a:latin typeface="Century Gothic" panose="020b0502020202020204"/>
                <a:ea typeface="Century Gothic" panose="020b0502020202020204"/>
                <a:cs typeface="Arial"/>
              </a:defRPr>
            </a:lvl3pPr>
            <a:lvl4pPr marL="1371600" algn="l" defTabSz="914400" rtl="0" eaLnBrk="1" latinLnBrk="0" hangingPunct="1">
              <a:defRPr sz="1800" kern="1200">
                <a:solidFill>
                  <a:srgbClr val="000000"/>
                </a:solidFill>
                <a:latin typeface="Century Gothic" panose="020b0502020202020204"/>
                <a:ea typeface="Century Gothic" panose="020b0502020202020204"/>
                <a:cs typeface="Arial"/>
              </a:defRPr>
            </a:lvl4pPr>
            <a:lvl5pPr marL="1828800" algn="l" defTabSz="914400" rtl="0" eaLnBrk="1" latinLnBrk="0" hangingPunct="1">
              <a:defRPr sz="1800" kern="1200">
                <a:solidFill>
                  <a:srgbClr val="000000"/>
                </a:solidFill>
                <a:latin typeface="Century Gothic" panose="020b0502020202020204"/>
                <a:ea typeface="Century Gothic" panose="020b0502020202020204"/>
                <a:cs typeface="Arial"/>
              </a:defRPr>
            </a:lvl5pPr>
            <a:lvl6pPr marL="2286000" algn="l" defTabSz="914400" rtl="0" eaLnBrk="1" latinLnBrk="0" hangingPunct="1">
              <a:defRPr sz="1800" kern="1200">
                <a:solidFill>
                  <a:srgbClr val="000000"/>
                </a:solidFill>
                <a:latin typeface="Century Gothic" panose="020b0502020202020204"/>
                <a:ea typeface="Century Gothic" panose="020b0502020202020204"/>
                <a:cs typeface="Arial"/>
              </a:defRPr>
            </a:lvl6pPr>
            <a:lvl7pPr marL="2743200" algn="l" defTabSz="914400" rtl="0" eaLnBrk="1" latinLnBrk="0" hangingPunct="1">
              <a:defRPr sz="1800" kern="1200">
                <a:solidFill>
                  <a:srgbClr val="000000"/>
                </a:solidFill>
                <a:latin typeface="Century Gothic" panose="020b0502020202020204"/>
                <a:ea typeface="Century Gothic" panose="020b0502020202020204"/>
                <a:cs typeface="Arial"/>
              </a:defRPr>
            </a:lvl7pPr>
            <a:lvl8pPr marL="3200400" algn="l" defTabSz="914400" rtl="0" eaLnBrk="1" latinLnBrk="0" hangingPunct="1">
              <a:defRPr sz="1800" kern="1200">
                <a:solidFill>
                  <a:srgbClr val="000000"/>
                </a:solidFill>
                <a:latin typeface="Century Gothic" panose="020b0502020202020204"/>
                <a:ea typeface="Century Gothic" panose="020b0502020202020204"/>
                <a:cs typeface="Arial"/>
              </a:defRPr>
            </a:lvl8pPr>
            <a:lvl9pPr marL="3657600" algn="l" defTabSz="914400" rtl="0" eaLnBrk="1" latinLnBrk="0" hangingPunct="1">
              <a:defRPr sz="1800" kern="1200">
                <a:solidFill>
                  <a:srgbClr val="000000"/>
                </a:solidFill>
                <a:latin typeface="Century Gothic" panose="020b0502020202020204"/>
                <a:ea typeface="Century Gothic" panose="020b0502020202020204"/>
                <a:cs typeface="Arial"/>
              </a:defRPr>
            </a:lvl9pPr>
          </a:lstStyle>
          <a:p>
            <a:r>
              <a:rPr lang="ru-RU" altLang="ru-RU" sz="1600" i="1" smtClean="0"/>
              <a:t>3. Атака </a:t>
            </a:r>
            <a:r>
              <a:rPr lang="ru-RU" altLang="ru-RU" sz="1600" i="1"/>
              <a:t>з відомим відкритим текстом (</a:t>
            </a:r>
            <a:r>
              <a:rPr lang="ru-RU" altLang="ru-RU" sz="1600" err="1"/>
              <a:t>крім</a:t>
            </a:r>
            <a:r>
              <a:rPr lang="ru-RU" altLang="ru-RU" sz="1600" i="1"/>
              <a:t> С </a:t>
            </a:r>
            <a:r>
              <a:rPr lang="ru-RU" altLang="ru-RU" sz="1600"/>
              <a:t>суперник знає як</a:t>
            </a:r>
            <a:r>
              <a:rPr lang="ru-RU" altLang="ru-RU" sz="1600" i="1"/>
              <a:t> </a:t>
            </a:r>
            <a:r>
              <a:rPr lang="ru-RU" altLang="ru-RU" sz="1600" err="1"/>
              <a:t>додаткові криптотексти так і відповідні їм відкриті тексти, які, </a:t>
            </a:r>
            <a:r>
              <a:rPr lang="ru-RU" altLang="ru-RU" sz="1600" err="1" smtClean="0"/>
              <a:t>можливо пересилалися </a:t>
            </a:r>
            <a:r>
              <a:rPr lang="ru-RU" altLang="ru-RU" sz="1600" err="1"/>
              <a:t>раніше і з тих чи інших причин вже не є таємними</a:t>
            </a:r>
            <a:r>
              <a:rPr lang="ru-RU" altLang="ru-RU" sz="1600" i="1" smtClean="0"/>
              <a:t>)</a:t>
            </a:r>
            <a:endParaRPr lang="uk-UA" altLang="ru-RU" sz="1600"/>
          </a:p>
        </p:txBody>
      </p:sp>
      <p:sp>
        <p:nvSpPr>
          <p:cNvPr id="13" name="Прямоугольник 12"/>
          <p:cNvSpPr/>
          <p:nvPr/>
        </p:nvSpPr>
        <p:spPr>
          <a:xfrm>
            <a:off x="151102" y="4904290"/>
            <a:ext cx="11626768" cy="83099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defPPr>
              <a:defRPr lang="ru-RU"/>
            </a:defPPr>
            <a:lvl1pPr marL="0" algn="l" defTabSz="914400" rtl="0" eaLnBrk="1" latinLnBrk="0" hangingPunct="1">
              <a:defRPr sz="1800" kern="1200">
                <a:solidFill>
                  <a:srgbClr val="000000"/>
                </a:solidFill>
                <a:latin typeface="Century Gothic" panose="020b0502020202020204"/>
                <a:ea typeface="Century Gothic" panose="020b0502020202020204"/>
                <a:cs typeface="Arial"/>
              </a:defRPr>
            </a:lvl1pPr>
            <a:lvl2pPr marL="457200" algn="l" defTabSz="914400" rtl="0" eaLnBrk="1" latinLnBrk="0" hangingPunct="1">
              <a:defRPr sz="1800" kern="1200">
                <a:solidFill>
                  <a:srgbClr val="000000"/>
                </a:solidFill>
                <a:latin typeface="Century Gothic" panose="020b0502020202020204"/>
                <a:ea typeface="Century Gothic" panose="020b0502020202020204"/>
                <a:cs typeface="Arial"/>
              </a:defRPr>
            </a:lvl2pPr>
            <a:lvl3pPr marL="914400" algn="l" defTabSz="914400" rtl="0" eaLnBrk="1" latinLnBrk="0" hangingPunct="1">
              <a:defRPr sz="1800" kern="1200">
                <a:solidFill>
                  <a:srgbClr val="000000"/>
                </a:solidFill>
                <a:latin typeface="Century Gothic" panose="020b0502020202020204"/>
                <a:ea typeface="Century Gothic" panose="020b0502020202020204"/>
                <a:cs typeface="Arial"/>
              </a:defRPr>
            </a:lvl3pPr>
            <a:lvl4pPr marL="1371600" algn="l" defTabSz="914400" rtl="0" eaLnBrk="1" latinLnBrk="0" hangingPunct="1">
              <a:defRPr sz="1800" kern="1200">
                <a:solidFill>
                  <a:srgbClr val="000000"/>
                </a:solidFill>
                <a:latin typeface="Century Gothic" panose="020b0502020202020204"/>
                <a:ea typeface="Century Gothic" panose="020b0502020202020204"/>
                <a:cs typeface="Arial"/>
              </a:defRPr>
            </a:lvl4pPr>
            <a:lvl5pPr marL="1828800" algn="l" defTabSz="914400" rtl="0" eaLnBrk="1" latinLnBrk="0" hangingPunct="1">
              <a:defRPr sz="1800" kern="1200">
                <a:solidFill>
                  <a:srgbClr val="000000"/>
                </a:solidFill>
                <a:latin typeface="Century Gothic" panose="020b0502020202020204"/>
                <a:ea typeface="Century Gothic" panose="020b0502020202020204"/>
                <a:cs typeface="Arial"/>
              </a:defRPr>
            </a:lvl5pPr>
            <a:lvl6pPr marL="2286000" algn="l" defTabSz="914400" rtl="0" eaLnBrk="1" latinLnBrk="0" hangingPunct="1">
              <a:defRPr sz="1800" kern="1200">
                <a:solidFill>
                  <a:srgbClr val="000000"/>
                </a:solidFill>
                <a:latin typeface="Century Gothic" panose="020b0502020202020204"/>
                <a:ea typeface="Century Gothic" panose="020b0502020202020204"/>
                <a:cs typeface="Arial"/>
              </a:defRPr>
            </a:lvl6pPr>
            <a:lvl7pPr marL="2743200" algn="l" defTabSz="914400" rtl="0" eaLnBrk="1" latinLnBrk="0" hangingPunct="1">
              <a:defRPr sz="1800" kern="1200">
                <a:solidFill>
                  <a:srgbClr val="000000"/>
                </a:solidFill>
                <a:latin typeface="Century Gothic" panose="020b0502020202020204"/>
                <a:ea typeface="Century Gothic" panose="020b0502020202020204"/>
                <a:cs typeface="Arial"/>
              </a:defRPr>
            </a:lvl7pPr>
            <a:lvl8pPr marL="3200400" algn="l" defTabSz="914400" rtl="0" eaLnBrk="1" latinLnBrk="0" hangingPunct="1">
              <a:defRPr sz="1800" kern="1200">
                <a:solidFill>
                  <a:srgbClr val="000000"/>
                </a:solidFill>
                <a:latin typeface="Century Gothic" panose="020b0502020202020204"/>
                <a:ea typeface="Century Gothic" panose="020b0502020202020204"/>
                <a:cs typeface="Arial"/>
              </a:defRPr>
            </a:lvl8pPr>
            <a:lvl9pPr marL="3657600" algn="l" defTabSz="914400" rtl="0" eaLnBrk="1" latinLnBrk="0" hangingPunct="1">
              <a:defRPr sz="1800" kern="1200">
                <a:solidFill>
                  <a:srgbClr val="000000"/>
                </a:solidFill>
                <a:latin typeface="Century Gothic" panose="020b0502020202020204"/>
                <a:ea typeface="Century Gothic" panose="020b0502020202020204"/>
                <a:cs typeface="Arial"/>
              </a:defRPr>
            </a:lvl9pPr>
          </a:lstStyle>
          <a:p>
            <a:r>
              <a:rPr lang="ru-RU" altLang="ru-RU" sz="1600" i="1" smtClean="0"/>
              <a:t>4. Атака </a:t>
            </a:r>
            <a:r>
              <a:rPr lang="ru-RU" altLang="ru-RU" sz="1600" i="1"/>
              <a:t>з вибраним відкритим текстом (</a:t>
            </a:r>
            <a:r>
              <a:rPr lang="ru-RU" altLang="ru-RU" sz="1600"/>
              <a:t>суперник має доступ до "шифруючого устаткування" і спроможний отримати криптотексти для вибраних на власний розсуд відкритих </a:t>
            </a:r>
            <a:r>
              <a:rPr lang="en-US" altLang="ru-RU" sz="1600" i="1"/>
              <a:t> </a:t>
            </a:r>
            <a:r>
              <a:rPr lang="ru-RU" altLang="ru-RU" sz="1600"/>
              <a:t>- ця</a:t>
            </a:r>
            <a:r>
              <a:rPr lang="ru-RU" altLang="ru-RU" sz="1600" i="1"/>
              <a:t> </a:t>
            </a:r>
            <a:r>
              <a:rPr lang="ru-RU" altLang="ru-RU" sz="1600"/>
              <a:t>атака відповідає мінімальним можливостям суперника у випадку криптосистем з відкритим </a:t>
            </a:r>
            <a:r>
              <a:rPr lang="ru-RU" altLang="ru-RU" sz="1600" err="1" smtClean="0"/>
              <a:t>ключем)</a:t>
            </a:r>
            <a:endParaRPr lang="ru-RU" altLang="ru-RU" sz="1600"/>
          </a:p>
        </p:txBody>
      </p:sp>
      <p:sp>
        <p:nvSpPr>
          <p:cNvPr id="14" name="Прямоугольник 13"/>
          <p:cNvSpPr/>
          <p:nvPr/>
        </p:nvSpPr>
        <p:spPr>
          <a:xfrm>
            <a:off x="151102" y="5770888"/>
            <a:ext cx="11626768" cy="83099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defPPr>
              <a:defRPr lang="ru-RU"/>
            </a:defPPr>
            <a:lvl1pPr marL="0" algn="l" defTabSz="914400" rtl="0" eaLnBrk="1" latinLnBrk="0" hangingPunct="1">
              <a:defRPr sz="1800" kern="1200">
                <a:solidFill>
                  <a:srgbClr val="000000"/>
                </a:solidFill>
                <a:latin typeface="Century Gothic" panose="020b0502020202020204"/>
                <a:ea typeface="Century Gothic" panose="020b0502020202020204"/>
                <a:cs typeface="Arial"/>
              </a:defRPr>
            </a:lvl1pPr>
            <a:lvl2pPr marL="457200" algn="l" defTabSz="914400" rtl="0" eaLnBrk="1" latinLnBrk="0" hangingPunct="1">
              <a:defRPr sz="1800" kern="1200">
                <a:solidFill>
                  <a:srgbClr val="000000"/>
                </a:solidFill>
                <a:latin typeface="Century Gothic" panose="020b0502020202020204"/>
                <a:ea typeface="Century Gothic" panose="020b0502020202020204"/>
                <a:cs typeface="Arial"/>
              </a:defRPr>
            </a:lvl2pPr>
            <a:lvl3pPr marL="914400" algn="l" defTabSz="914400" rtl="0" eaLnBrk="1" latinLnBrk="0" hangingPunct="1">
              <a:defRPr sz="1800" kern="1200">
                <a:solidFill>
                  <a:srgbClr val="000000"/>
                </a:solidFill>
                <a:latin typeface="Century Gothic" panose="020b0502020202020204"/>
                <a:ea typeface="Century Gothic" panose="020b0502020202020204"/>
                <a:cs typeface="Arial"/>
              </a:defRPr>
            </a:lvl3pPr>
            <a:lvl4pPr marL="1371600" algn="l" defTabSz="914400" rtl="0" eaLnBrk="1" latinLnBrk="0" hangingPunct="1">
              <a:defRPr sz="1800" kern="1200">
                <a:solidFill>
                  <a:srgbClr val="000000"/>
                </a:solidFill>
                <a:latin typeface="Century Gothic" panose="020b0502020202020204"/>
                <a:ea typeface="Century Gothic" panose="020b0502020202020204"/>
                <a:cs typeface="Arial"/>
              </a:defRPr>
            </a:lvl4pPr>
            <a:lvl5pPr marL="1828800" algn="l" defTabSz="914400" rtl="0" eaLnBrk="1" latinLnBrk="0" hangingPunct="1">
              <a:defRPr sz="1800" kern="1200">
                <a:solidFill>
                  <a:srgbClr val="000000"/>
                </a:solidFill>
                <a:latin typeface="Century Gothic" panose="020b0502020202020204"/>
                <a:ea typeface="Century Gothic" panose="020b0502020202020204"/>
                <a:cs typeface="Arial"/>
              </a:defRPr>
            </a:lvl5pPr>
            <a:lvl6pPr marL="2286000" algn="l" defTabSz="914400" rtl="0" eaLnBrk="1" latinLnBrk="0" hangingPunct="1">
              <a:defRPr sz="1800" kern="1200">
                <a:solidFill>
                  <a:srgbClr val="000000"/>
                </a:solidFill>
                <a:latin typeface="Century Gothic" panose="020b0502020202020204"/>
                <a:ea typeface="Century Gothic" panose="020b0502020202020204"/>
                <a:cs typeface="Arial"/>
              </a:defRPr>
            </a:lvl6pPr>
            <a:lvl7pPr marL="2743200" algn="l" defTabSz="914400" rtl="0" eaLnBrk="1" latinLnBrk="0" hangingPunct="1">
              <a:defRPr sz="1800" kern="1200">
                <a:solidFill>
                  <a:srgbClr val="000000"/>
                </a:solidFill>
                <a:latin typeface="Century Gothic" panose="020b0502020202020204"/>
                <a:ea typeface="Century Gothic" panose="020b0502020202020204"/>
                <a:cs typeface="Arial"/>
              </a:defRPr>
            </a:lvl7pPr>
            <a:lvl8pPr marL="3200400" algn="l" defTabSz="914400" rtl="0" eaLnBrk="1" latinLnBrk="0" hangingPunct="1">
              <a:defRPr sz="1800" kern="1200">
                <a:solidFill>
                  <a:srgbClr val="000000"/>
                </a:solidFill>
                <a:latin typeface="Century Gothic" panose="020b0502020202020204"/>
                <a:ea typeface="Century Gothic" panose="020b0502020202020204"/>
                <a:cs typeface="Arial"/>
              </a:defRPr>
            </a:lvl8pPr>
            <a:lvl9pPr marL="3657600" algn="l" defTabSz="914400" rtl="0" eaLnBrk="1" latinLnBrk="0" hangingPunct="1">
              <a:defRPr sz="1800" kern="1200">
                <a:solidFill>
                  <a:srgbClr val="000000"/>
                </a:solidFill>
                <a:latin typeface="Century Gothic" panose="020b0502020202020204"/>
                <a:ea typeface="Century Gothic" panose="020b0502020202020204"/>
                <a:cs typeface="Arial"/>
              </a:defRPr>
            </a:lvl9pPr>
          </a:lstStyle>
          <a:p>
            <a:r>
              <a:rPr lang="ru-RU" altLang="ru-RU" sz="1600" i="1" smtClean="0"/>
              <a:t>5. Атака </a:t>
            </a:r>
            <a:r>
              <a:rPr lang="ru-RU" altLang="ru-RU" sz="1600" i="1"/>
              <a:t>з вибраним криптотекстом </a:t>
            </a:r>
            <a:r>
              <a:rPr lang="ru-RU" altLang="ru-RU" sz="1600" i="1" smtClean="0"/>
              <a:t> (</a:t>
            </a:r>
            <a:r>
              <a:rPr lang="ru-RU" altLang="ru-RU" sz="1600" smtClean="0"/>
              <a:t>суперник </a:t>
            </a:r>
            <a:r>
              <a:rPr lang="ru-RU" altLang="ru-RU" sz="1600" err="1"/>
              <a:t>має доступ до "дешифруючого устаткування" і спроможний отримати відкриті тексти </a:t>
            </a:r>
            <a:r>
              <a:rPr lang="ru-RU" altLang="ru-RU" sz="1600" smtClean="0"/>
              <a:t>для </a:t>
            </a:r>
            <a:r>
              <a:rPr lang="ru-RU" altLang="ru-RU" sz="1600" err="1"/>
              <a:t>вибраних на власний розсуд </a:t>
            </a:r>
            <a:r>
              <a:rPr lang="ru-RU" altLang="ru-RU" sz="1600" err="1" smtClean="0"/>
              <a:t>криптотекстів</a:t>
            </a:r>
            <a:r>
              <a:rPr lang="ru-RU" altLang="ru-RU" sz="1600" i="1" smtClean="0"/>
              <a:t>, </a:t>
            </a:r>
            <a:r>
              <a:rPr lang="ru-RU" altLang="ru-RU" sz="1600" err="1" smtClean="0"/>
              <a:t>однак</a:t>
            </a:r>
            <a:r>
              <a:rPr lang="ru-RU" altLang="ru-RU" sz="1600"/>
              <a:t>, як і у випадку попередньої атаки, неспроможний отримати безпосередньо таємний ключ).</a:t>
            </a:r>
            <a:endParaRPr lang="uk-UA" altLang="ru-RU" sz="1600"/>
          </a:p>
        </p:txBody>
      </p:sp>
    </p:spTree>
    <p:extLst>
      <p:ext uri="{BB962C8B-B14F-4D97-AF65-F5344CB8AC3E}">
        <p14:creationId xmlns:p14="http://schemas.microsoft.com/office/powerpoint/2010/main" val="2820552201"/>
      </p:ext>
    </p:extLst>
  </p:cSld>
  <p:clrMapOvr>
    <a:masterClrMapping/>
  </p:clrMapOvr>
  <p:transition/>
  <p:timing/>
</p:sld>
</file>

<file path=ppt/slides/slide9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ru-RU" b="1"/>
              <a:t>  4. Атаки на шифр. </a:t>
            </a:r>
            <a:r>
              <a:rPr lang="ru-RU" b="1" err="1" smtClean="0"/>
              <a:t>Стійкість</a:t>
            </a:r>
            <a:br>
              <a:rPr lang="ru-RU" b="1"/>
            </a:br>
            <a:endParaRPr lang="uk-UA"/>
          </a:p>
        </p:txBody>
      </p:sp>
      <p:sp>
        <p:nvSpPr>
          <p:cNvPr id="4" name="Прямоугольник 3"/>
          <p:cNvSpPr/>
          <p:nvPr/>
        </p:nvSpPr>
        <p:spPr>
          <a:xfrm>
            <a:off x="902583" y="2441713"/>
            <a:ext cx="11084008"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ru-RU"/>
            </a:defPPr>
            <a:lvl1pPr marL="0" algn="l" defTabSz="914400" rtl="0" eaLnBrk="1" latinLnBrk="0" hangingPunct="1">
              <a:defRPr sz="1800" kern="1200">
                <a:solidFill>
                  <a:srgbClr val="000000"/>
                </a:solidFill>
                <a:latin typeface="Century Gothic" panose="020b0502020202020204"/>
                <a:ea typeface="Century Gothic" panose="020b0502020202020204"/>
                <a:cs typeface="Arial"/>
              </a:defRPr>
            </a:lvl1pPr>
            <a:lvl2pPr marL="457200" algn="l" defTabSz="914400" rtl="0" eaLnBrk="1" latinLnBrk="0" hangingPunct="1">
              <a:defRPr sz="1800" kern="1200">
                <a:solidFill>
                  <a:srgbClr val="000000"/>
                </a:solidFill>
                <a:latin typeface="Century Gothic" panose="020b0502020202020204"/>
                <a:ea typeface="Century Gothic" panose="020b0502020202020204"/>
                <a:cs typeface="Arial"/>
              </a:defRPr>
            </a:lvl2pPr>
            <a:lvl3pPr marL="914400" algn="l" defTabSz="914400" rtl="0" eaLnBrk="1" latinLnBrk="0" hangingPunct="1">
              <a:defRPr sz="1800" kern="1200">
                <a:solidFill>
                  <a:srgbClr val="000000"/>
                </a:solidFill>
                <a:latin typeface="Century Gothic" panose="020b0502020202020204"/>
                <a:ea typeface="Century Gothic" panose="020b0502020202020204"/>
                <a:cs typeface="Arial"/>
              </a:defRPr>
            </a:lvl3pPr>
            <a:lvl4pPr marL="1371600" algn="l" defTabSz="914400" rtl="0" eaLnBrk="1" latinLnBrk="0" hangingPunct="1">
              <a:defRPr sz="1800" kern="1200">
                <a:solidFill>
                  <a:srgbClr val="000000"/>
                </a:solidFill>
                <a:latin typeface="Century Gothic" panose="020b0502020202020204"/>
                <a:ea typeface="Century Gothic" panose="020b0502020202020204"/>
                <a:cs typeface="Arial"/>
              </a:defRPr>
            </a:lvl4pPr>
            <a:lvl5pPr marL="1828800" algn="l" defTabSz="914400" rtl="0" eaLnBrk="1" latinLnBrk="0" hangingPunct="1">
              <a:defRPr sz="1800" kern="1200">
                <a:solidFill>
                  <a:srgbClr val="000000"/>
                </a:solidFill>
                <a:latin typeface="Century Gothic" panose="020b0502020202020204"/>
                <a:ea typeface="Century Gothic" panose="020b0502020202020204"/>
                <a:cs typeface="Arial"/>
              </a:defRPr>
            </a:lvl5pPr>
            <a:lvl6pPr marL="2286000" algn="l" defTabSz="914400" rtl="0" eaLnBrk="1" latinLnBrk="0" hangingPunct="1">
              <a:defRPr sz="1800" kern="1200">
                <a:solidFill>
                  <a:srgbClr val="000000"/>
                </a:solidFill>
                <a:latin typeface="Century Gothic" panose="020b0502020202020204"/>
                <a:ea typeface="Century Gothic" panose="020b0502020202020204"/>
                <a:cs typeface="Arial"/>
              </a:defRPr>
            </a:lvl6pPr>
            <a:lvl7pPr marL="2743200" algn="l" defTabSz="914400" rtl="0" eaLnBrk="1" latinLnBrk="0" hangingPunct="1">
              <a:defRPr sz="1800" kern="1200">
                <a:solidFill>
                  <a:srgbClr val="000000"/>
                </a:solidFill>
                <a:latin typeface="Century Gothic" panose="020b0502020202020204"/>
                <a:ea typeface="Century Gothic" panose="020b0502020202020204"/>
                <a:cs typeface="Arial"/>
              </a:defRPr>
            </a:lvl7pPr>
            <a:lvl8pPr marL="3200400" algn="l" defTabSz="914400" rtl="0" eaLnBrk="1" latinLnBrk="0" hangingPunct="1">
              <a:defRPr sz="1800" kern="1200">
                <a:solidFill>
                  <a:srgbClr val="000000"/>
                </a:solidFill>
                <a:latin typeface="Century Gothic" panose="020b0502020202020204"/>
                <a:ea typeface="Century Gothic" panose="020b0502020202020204"/>
                <a:cs typeface="Arial"/>
              </a:defRPr>
            </a:lvl8pPr>
            <a:lvl9pPr marL="3657600" algn="l" defTabSz="914400" rtl="0" eaLnBrk="1" latinLnBrk="0" hangingPunct="1">
              <a:defRPr sz="1800" kern="1200">
                <a:solidFill>
                  <a:srgbClr val="000000"/>
                </a:solidFill>
                <a:latin typeface="Century Gothic" panose="020b0502020202020204"/>
                <a:ea typeface="Century Gothic" panose="020b0502020202020204"/>
                <a:cs typeface="Arial"/>
              </a:defRPr>
            </a:lvl9pPr>
          </a:lstStyle>
          <a:p>
            <a:pPr marL="285750" indent="-285750">
              <a:buFont typeface="Wingdings" panose="05000000000000000000" pitchFamily="2" charset="2"/>
              <a:buChar char="Ø"/>
            </a:pPr>
            <a:r>
              <a:rPr lang="uk-UA" altLang="ru-RU" smtClean="0"/>
              <a:t>Існують криптосистеми, для яких будь-який об</a:t>
            </a:r>
            <a:r>
              <a:rPr lang="en-US" altLang="ru-RU" smtClean="0"/>
              <a:t>’</a:t>
            </a:r>
            <a:r>
              <a:rPr lang="uk-UA" altLang="ru-RU" err="1" smtClean="0"/>
              <a:t>єм перехопленої інформації недостатній для знаходження шифрувального відображення, причому ситуація не залежить від обчислювальних потужностей. </a:t>
            </a:r>
          </a:p>
          <a:p>
            <a:pPr marL="285750" indent="-285750">
              <a:buFont typeface="Wingdings" panose="05000000000000000000" pitchFamily="2" charset="2"/>
              <a:buChar char="Ø"/>
            </a:pPr>
            <a:r>
              <a:rPr lang="uk-UA" altLang="ru-RU" smtClean="0"/>
              <a:t>Шифри такого типу називають </a:t>
            </a:r>
            <a:r>
              <a:rPr lang="uk-UA" altLang="ru-RU" b="1" smtClean="0"/>
              <a:t>безумовно стійкими </a:t>
            </a:r>
            <a:r>
              <a:rPr lang="uk-UA" altLang="ru-RU" smtClean="0"/>
              <a:t>(абсолютно стійкими), за Шенноном – ідеально секретними. Це можливо тоді, коли М і С статистично незалежні.</a:t>
            </a:r>
            <a:endParaRPr lang="uk-UA" altLang="ru-RU"/>
          </a:p>
        </p:txBody>
      </p:sp>
      <p:sp>
        <p:nvSpPr>
          <p:cNvPr id="15" name="Прямоугольник 14"/>
          <p:cNvSpPr/>
          <p:nvPr/>
        </p:nvSpPr>
        <p:spPr>
          <a:xfrm>
            <a:off x="902583" y="4000213"/>
            <a:ext cx="11084008"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ru-RU"/>
            </a:defPPr>
            <a:lvl1pPr marL="0" algn="l" defTabSz="914400" rtl="0" eaLnBrk="1" latinLnBrk="0" hangingPunct="1">
              <a:defRPr sz="1800" kern="1200">
                <a:solidFill>
                  <a:srgbClr val="000000"/>
                </a:solidFill>
                <a:latin typeface="Century Gothic" panose="020b0502020202020204"/>
                <a:ea typeface="Century Gothic" panose="020b0502020202020204"/>
                <a:cs typeface="Arial"/>
              </a:defRPr>
            </a:lvl1pPr>
            <a:lvl2pPr marL="457200" algn="l" defTabSz="914400" rtl="0" eaLnBrk="1" latinLnBrk="0" hangingPunct="1">
              <a:defRPr sz="1800" kern="1200">
                <a:solidFill>
                  <a:srgbClr val="000000"/>
                </a:solidFill>
                <a:latin typeface="Century Gothic" panose="020b0502020202020204"/>
                <a:ea typeface="Century Gothic" panose="020b0502020202020204"/>
                <a:cs typeface="Arial"/>
              </a:defRPr>
            </a:lvl2pPr>
            <a:lvl3pPr marL="914400" algn="l" defTabSz="914400" rtl="0" eaLnBrk="1" latinLnBrk="0" hangingPunct="1">
              <a:defRPr sz="1800" kern="1200">
                <a:solidFill>
                  <a:srgbClr val="000000"/>
                </a:solidFill>
                <a:latin typeface="Century Gothic" panose="020b0502020202020204"/>
                <a:ea typeface="Century Gothic" panose="020b0502020202020204"/>
                <a:cs typeface="Arial"/>
              </a:defRPr>
            </a:lvl3pPr>
            <a:lvl4pPr marL="1371600" algn="l" defTabSz="914400" rtl="0" eaLnBrk="1" latinLnBrk="0" hangingPunct="1">
              <a:defRPr sz="1800" kern="1200">
                <a:solidFill>
                  <a:srgbClr val="000000"/>
                </a:solidFill>
                <a:latin typeface="Century Gothic" panose="020b0502020202020204"/>
                <a:ea typeface="Century Gothic" panose="020b0502020202020204"/>
                <a:cs typeface="Arial"/>
              </a:defRPr>
            </a:lvl4pPr>
            <a:lvl5pPr marL="1828800" algn="l" defTabSz="914400" rtl="0" eaLnBrk="1" latinLnBrk="0" hangingPunct="1">
              <a:defRPr sz="1800" kern="1200">
                <a:solidFill>
                  <a:srgbClr val="000000"/>
                </a:solidFill>
                <a:latin typeface="Century Gothic" panose="020b0502020202020204"/>
                <a:ea typeface="Century Gothic" panose="020b0502020202020204"/>
                <a:cs typeface="Arial"/>
              </a:defRPr>
            </a:lvl5pPr>
            <a:lvl6pPr marL="2286000" algn="l" defTabSz="914400" rtl="0" eaLnBrk="1" latinLnBrk="0" hangingPunct="1">
              <a:defRPr sz="1800" kern="1200">
                <a:solidFill>
                  <a:srgbClr val="000000"/>
                </a:solidFill>
                <a:latin typeface="Century Gothic" panose="020b0502020202020204"/>
                <a:ea typeface="Century Gothic" panose="020b0502020202020204"/>
                <a:cs typeface="Arial"/>
              </a:defRPr>
            </a:lvl6pPr>
            <a:lvl7pPr marL="2743200" algn="l" defTabSz="914400" rtl="0" eaLnBrk="1" latinLnBrk="0" hangingPunct="1">
              <a:defRPr sz="1800" kern="1200">
                <a:solidFill>
                  <a:srgbClr val="000000"/>
                </a:solidFill>
                <a:latin typeface="Century Gothic" panose="020b0502020202020204"/>
                <a:ea typeface="Century Gothic" panose="020b0502020202020204"/>
                <a:cs typeface="Arial"/>
              </a:defRPr>
            </a:lvl7pPr>
            <a:lvl8pPr marL="3200400" algn="l" defTabSz="914400" rtl="0" eaLnBrk="1" latinLnBrk="0" hangingPunct="1">
              <a:defRPr sz="1800" kern="1200">
                <a:solidFill>
                  <a:srgbClr val="000000"/>
                </a:solidFill>
                <a:latin typeface="Century Gothic" panose="020b0502020202020204"/>
                <a:ea typeface="Century Gothic" panose="020b0502020202020204"/>
                <a:cs typeface="Arial"/>
              </a:defRPr>
            </a:lvl8pPr>
            <a:lvl9pPr marL="3657600" algn="l" defTabSz="914400" rtl="0" eaLnBrk="1" latinLnBrk="0" hangingPunct="1">
              <a:defRPr sz="1800" kern="1200">
                <a:solidFill>
                  <a:srgbClr val="000000"/>
                </a:solidFill>
                <a:latin typeface="Century Gothic" panose="020b0502020202020204"/>
                <a:ea typeface="Century Gothic" panose="020b0502020202020204"/>
                <a:cs typeface="Arial"/>
              </a:defRPr>
            </a:lvl9pPr>
          </a:lstStyle>
          <a:p>
            <a:pPr marL="285750" indent="-285750">
              <a:buFont typeface="Wingdings" panose="05000000000000000000" pitchFamily="2" charset="2"/>
              <a:buChar char="Ø"/>
            </a:pPr>
            <a:r>
              <a:rPr lang="uk-UA" altLang="ru-RU" smtClean="0"/>
              <a:t>Інший тип криптосистем – це такі, криптостійкість якмх значна, але має кінцеве значення. Це означає, що за кінцевий час (дуже великий), маючи певні обчислювальні ресурси, можна подолати криптозахист шифру.</a:t>
            </a:r>
          </a:p>
          <a:p>
            <a:pPr marL="285750" indent="-285750">
              <a:buFont typeface="Wingdings" panose="05000000000000000000" pitchFamily="2" charset="2"/>
              <a:buChar char="Ø"/>
            </a:pPr>
            <a:r>
              <a:rPr lang="uk-UA" altLang="ru-RU" smtClean="0"/>
              <a:t>Такі шифри мають назву </a:t>
            </a:r>
            <a:r>
              <a:rPr lang="uk-UA" altLang="ru-RU" b="1" err="1" smtClean="0"/>
              <a:t>обчислювально стійких</a:t>
            </a:r>
            <a:r>
              <a:rPr lang="uk-UA" altLang="ru-RU" smtClean="0"/>
              <a:t>.</a:t>
            </a:r>
            <a:endParaRPr lang="uk-UA" altLang="ru-RU"/>
          </a:p>
        </p:txBody>
      </p:sp>
      <p:sp>
        <p:nvSpPr>
          <p:cNvPr id="16" name="Прямоугольник 15"/>
          <p:cNvSpPr/>
          <p:nvPr/>
        </p:nvSpPr>
        <p:spPr>
          <a:xfrm>
            <a:off x="902583" y="5281714"/>
            <a:ext cx="11084008"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defPPr>
              <a:defRPr lang="ru-RU"/>
            </a:defPPr>
            <a:lvl1pPr marL="0" algn="l" defTabSz="914400" rtl="0" eaLnBrk="1" latinLnBrk="0" hangingPunct="1">
              <a:defRPr sz="1800" kern="1200">
                <a:solidFill>
                  <a:srgbClr val="000000"/>
                </a:solidFill>
                <a:latin typeface="Century Gothic" panose="020b0502020202020204"/>
                <a:ea typeface="Century Gothic" panose="020b0502020202020204"/>
                <a:cs typeface="Arial"/>
              </a:defRPr>
            </a:lvl1pPr>
            <a:lvl2pPr marL="457200" algn="l" defTabSz="914400" rtl="0" eaLnBrk="1" latinLnBrk="0" hangingPunct="1">
              <a:defRPr sz="1800" kern="1200">
                <a:solidFill>
                  <a:srgbClr val="000000"/>
                </a:solidFill>
                <a:latin typeface="Century Gothic" panose="020b0502020202020204"/>
                <a:ea typeface="Century Gothic" panose="020b0502020202020204"/>
                <a:cs typeface="Arial"/>
              </a:defRPr>
            </a:lvl2pPr>
            <a:lvl3pPr marL="914400" algn="l" defTabSz="914400" rtl="0" eaLnBrk="1" latinLnBrk="0" hangingPunct="1">
              <a:defRPr sz="1800" kern="1200">
                <a:solidFill>
                  <a:srgbClr val="000000"/>
                </a:solidFill>
                <a:latin typeface="Century Gothic" panose="020b0502020202020204"/>
                <a:ea typeface="Century Gothic" panose="020b0502020202020204"/>
                <a:cs typeface="Arial"/>
              </a:defRPr>
            </a:lvl3pPr>
            <a:lvl4pPr marL="1371600" algn="l" defTabSz="914400" rtl="0" eaLnBrk="1" latinLnBrk="0" hangingPunct="1">
              <a:defRPr sz="1800" kern="1200">
                <a:solidFill>
                  <a:srgbClr val="000000"/>
                </a:solidFill>
                <a:latin typeface="Century Gothic" panose="020b0502020202020204"/>
                <a:ea typeface="Century Gothic" panose="020b0502020202020204"/>
                <a:cs typeface="Arial"/>
              </a:defRPr>
            </a:lvl4pPr>
            <a:lvl5pPr marL="1828800" algn="l" defTabSz="914400" rtl="0" eaLnBrk="1" latinLnBrk="0" hangingPunct="1">
              <a:defRPr sz="1800" kern="1200">
                <a:solidFill>
                  <a:srgbClr val="000000"/>
                </a:solidFill>
                <a:latin typeface="Century Gothic" panose="020b0502020202020204"/>
                <a:ea typeface="Century Gothic" panose="020b0502020202020204"/>
                <a:cs typeface="Arial"/>
              </a:defRPr>
            </a:lvl5pPr>
            <a:lvl6pPr marL="2286000" algn="l" defTabSz="914400" rtl="0" eaLnBrk="1" latinLnBrk="0" hangingPunct="1">
              <a:defRPr sz="1800" kern="1200">
                <a:solidFill>
                  <a:srgbClr val="000000"/>
                </a:solidFill>
                <a:latin typeface="Century Gothic" panose="020b0502020202020204"/>
                <a:ea typeface="Century Gothic" panose="020b0502020202020204"/>
                <a:cs typeface="Arial"/>
              </a:defRPr>
            </a:lvl6pPr>
            <a:lvl7pPr marL="2743200" algn="l" defTabSz="914400" rtl="0" eaLnBrk="1" latinLnBrk="0" hangingPunct="1">
              <a:defRPr sz="1800" kern="1200">
                <a:solidFill>
                  <a:srgbClr val="000000"/>
                </a:solidFill>
                <a:latin typeface="Century Gothic" panose="020b0502020202020204"/>
                <a:ea typeface="Century Gothic" panose="020b0502020202020204"/>
                <a:cs typeface="Arial"/>
              </a:defRPr>
            </a:lvl7pPr>
            <a:lvl8pPr marL="3200400" algn="l" defTabSz="914400" rtl="0" eaLnBrk="1" latinLnBrk="0" hangingPunct="1">
              <a:defRPr sz="1800" kern="1200">
                <a:solidFill>
                  <a:srgbClr val="000000"/>
                </a:solidFill>
                <a:latin typeface="Century Gothic" panose="020b0502020202020204"/>
                <a:ea typeface="Century Gothic" panose="020b0502020202020204"/>
                <a:cs typeface="Arial"/>
              </a:defRPr>
            </a:lvl8pPr>
            <a:lvl9pPr marL="3657600" algn="l" defTabSz="914400" rtl="0" eaLnBrk="1" latinLnBrk="0" hangingPunct="1">
              <a:defRPr sz="1800" kern="1200">
                <a:solidFill>
                  <a:srgbClr val="000000"/>
                </a:solidFill>
                <a:latin typeface="Century Gothic" panose="020b0502020202020204"/>
                <a:ea typeface="Century Gothic" panose="020b0502020202020204"/>
                <a:cs typeface="Arial"/>
              </a:defRPr>
            </a:lvl9pPr>
          </a:lstStyle>
          <a:p>
            <a:pPr marL="285750" indent="-285750">
              <a:buFont typeface="Wingdings" panose="05000000000000000000" pitchFamily="2" charset="2"/>
              <a:buChar char="Ø"/>
            </a:pPr>
            <a:r>
              <a:rPr lang="uk-UA" altLang="ru-RU" smtClean="0"/>
              <a:t>Користуватись абсолютно стійким шифром незручно. Простіше розробити обч. </a:t>
            </a:r>
            <a:r>
              <a:rPr lang="uk-UA" altLang="ru-RU"/>
              <a:t>с</a:t>
            </a:r>
            <a:r>
              <a:rPr lang="uk-UA" altLang="ru-RU" smtClean="0"/>
              <a:t>тійкий шифр за умови, що обч. витрати на його подолання перевищували сьогоднішні можливості. </a:t>
            </a:r>
          </a:p>
          <a:p>
            <a:pPr marL="285750" indent="-285750">
              <a:buFont typeface="Wingdings" panose="05000000000000000000" pitchFamily="2" charset="2"/>
              <a:buChar char="Ø"/>
            </a:pPr>
            <a:r>
              <a:rPr lang="uk-UA" altLang="ru-RU" smtClean="0"/>
              <a:t>Наприклад, якщо кількість операцій для подолання крипозахисту становить 10</a:t>
            </a:r>
            <a:r>
              <a:rPr lang="uk-UA" altLang="ru-RU" baseline="30000" smtClean="0"/>
              <a:t>8</a:t>
            </a:r>
            <a:r>
              <a:rPr lang="uk-UA" altLang="ru-RU" smtClean="0"/>
              <a:t>-10</a:t>
            </a:r>
            <a:r>
              <a:rPr lang="uk-UA" altLang="ru-RU" baseline="30000" smtClean="0"/>
              <a:t>12</a:t>
            </a:r>
            <a:r>
              <a:rPr lang="uk-UA" altLang="ru-RU" smtClean="0"/>
              <a:t>, то можна вважати, що шифр достатньо стійкий.</a:t>
            </a:r>
            <a:endParaRPr lang="uk-UA" altLang="ru-RU"/>
          </a:p>
        </p:txBody>
      </p:sp>
    </p:spTree>
    <p:extLst>
      <p:ext uri="{BB962C8B-B14F-4D97-AF65-F5344CB8AC3E}">
        <p14:creationId xmlns:p14="http://schemas.microsoft.com/office/powerpoint/2010/main" val="2318768898"/>
      </p:ext>
    </p:extLst>
  </p:cSld>
  <p:clrMapOvr>
    <a:masterClrMapping/>
  </p:clrMapOvr>
  <p:transition/>
  <p:timing/>
</p:sld>
</file>

<file path=ppt/slides/slide9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5. Поняття ідеального шифру</a:t>
            </a:r>
            <a:endParaRPr lang="uk-UA"/>
          </a:p>
        </p:txBody>
      </p:sp>
      <p:pic>
        <p:nvPicPr>
          <p:cNvPr id="4" name="Объект 3"/>
          <p:cNvPicPr>
            <a:picLocks noGrp="1" noChangeAspect="1"/>
          </p:cNvPicPr>
          <p:nvPr>
            <p:ph idx="1"/>
          </p:nvPr>
        </p:nvPicPr>
        <p:blipFill>
          <a:blip r:embed="rId2"/>
          <a:stretch>
            <a:fillRect/>
          </a:stretch>
        </p:blipFill>
        <p:spPr>
          <a:xfrm>
            <a:off x="576653" y="2633317"/>
            <a:ext cx="5625803" cy="3416300"/>
          </a:xfrm>
          <a:prstGeom prst="rect">
            <a:avLst/>
          </a:prstGeom>
        </p:spPr>
      </p:pic>
      <p:pic>
        <p:nvPicPr>
          <p:cNvPr id="5" name="Рисунок 4"/>
          <p:cNvPicPr>
            <a:picLocks noChangeAspect="1"/>
          </p:cNvPicPr>
          <p:nvPr/>
        </p:nvPicPr>
        <p:blipFill>
          <a:blip r:embed="rId3"/>
          <a:stretch>
            <a:fillRect/>
          </a:stretch>
        </p:blipFill>
        <p:spPr>
          <a:xfrm>
            <a:off x="6639498" y="2633317"/>
            <a:ext cx="5070867" cy="2929834"/>
          </a:xfrm>
          <a:prstGeom prst="rect">
            <a:avLst/>
          </a:prstGeom>
        </p:spPr>
      </p:pic>
    </p:spTree>
    <p:extLst>
      <p:ext uri="{BB962C8B-B14F-4D97-AF65-F5344CB8AC3E}">
        <p14:creationId xmlns:p14="http://schemas.microsoft.com/office/powerpoint/2010/main" val="3829376783"/>
      </p:ext>
    </p:extLst>
  </p:cSld>
  <p:clrMapOvr>
    <a:masterClrMapping/>
  </p:clrMapOvr>
  <p:transition/>
  <p:timing/>
</p:sld>
</file>

<file path=ppt/slides/slide9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Заголовок 1"/>
          <p:cNvSpPr>
            <a:spLocks noGrp="1"/>
          </p:cNvSpPr>
          <p:nvPr>
            <p:ph type="title"/>
          </p:nvPr>
        </p:nvSpPr>
        <p:spPr/>
        <p:txBody>
          <a:bodyPr/>
          <a:lstStyle/>
          <a:p>
            <a:r>
              <a:rPr lang="uk-UA" smtClean="0"/>
              <a:t>5. Поняття ідеального шифру</a:t>
            </a:r>
            <a:endParaRPr lang="uk-UA"/>
          </a:p>
        </p:txBody>
      </p:sp>
      <p:pic>
        <p:nvPicPr>
          <p:cNvPr id="3" name="Рисунок 2"/>
          <p:cNvPicPr>
            <a:picLocks noChangeAspect="1"/>
          </p:cNvPicPr>
          <p:nvPr/>
        </p:nvPicPr>
        <p:blipFill>
          <a:blip r:embed="rId2"/>
          <a:stretch>
            <a:fillRect/>
          </a:stretch>
        </p:blipFill>
        <p:spPr>
          <a:xfrm>
            <a:off x="458835" y="2555184"/>
            <a:ext cx="5076825" cy="3086100"/>
          </a:xfrm>
          <a:prstGeom prst="rect">
            <a:avLst/>
          </a:prstGeom>
        </p:spPr>
      </p:pic>
      <p:pic>
        <p:nvPicPr>
          <p:cNvPr id="7" name="Рисунок 6"/>
          <p:cNvPicPr>
            <a:picLocks noChangeAspect="1"/>
          </p:cNvPicPr>
          <p:nvPr/>
        </p:nvPicPr>
        <p:blipFill>
          <a:blip r:embed="rId3"/>
          <a:stretch>
            <a:fillRect/>
          </a:stretch>
        </p:blipFill>
        <p:spPr>
          <a:xfrm>
            <a:off x="5954160" y="2555184"/>
            <a:ext cx="6048375" cy="3276600"/>
          </a:xfrm>
          <a:prstGeom prst="rect">
            <a:avLst/>
          </a:prstGeom>
        </p:spPr>
      </p:pic>
    </p:spTree>
    <p:extLst>
      <p:ext uri="{BB962C8B-B14F-4D97-AF65-F5344CB8AC3E}">
        <p14:creationId xmlns:p14="http://schemas.microsoft.com/office/powerpoint/2010/main" val="2820728389"/>
      </p:ext>
    </p:extLst>
  </p:cSld>
  <p:clrMapOvr>
    <a:masterClrMapping/>
  </p:clrMapOvr>
  <p:transition/>
  <p:timing/>
</p:sld>
</file>

<file path=ppt/tags/tag1.xml><?xml version="1.0" encoding="utf-8"?>
<p:tagLst xmlns:p="http://schemas.openxmlformats.org/presentationml/2006/main">
  <p:tag name="AS_NET" val="6.0.25"/>
  <p:tag name="AS_OS" val="Unix 6.2.0.1013"/>
  <p:tag name="AS_RELEASE_DATE" val="2023.01.14"/>
  <p:tag name="AS_TITLE" val="Aspose.Slides for .NET5"/>
  <p:tag name="AS_VERSION" val="23.1"/>
</p:tagLst>
</file>

<file path=ppt/theme/_rels/theme2.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5.xml.rels>&#65279;<?xml version="1.0" encoding="utf-8" standalone="yes"?><Relationships xmlns="http://schemas.openxmlformats.org/package/2006/relationships"><Relationship Id="rId1" Type="http://schemas.openxmlformats.org/officeDocument/2006/relationships/image" Target="../media/image1.jpeg" /></Relationships>
</file>

<file path=ppt/theme/_rels/theme6.xml.rels>&#65279;<?xml version="1.0" encoding="utf-8" standalone="yes"?><Relationships xmlns="http://schemas.openxmlformats.org/package/2006/relationships"><Relationship Id="rId1" Type="http://schemas.openxmlformats.org/officeDocument/2006/relationships/image" Target="../media/image1.jpeg" /></Relationships>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Ион (конференц-зал)">
  <a:themeElements>
    <a:clrScheme name="Теплый синий">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Ион (конференц-зал)">
      <a:majorFont>
        <a:latin typeface="Century Gothic" panose="020b0502020202020204"/>
        <a:ea typeface="Century Gothic" panose="020b0502020202020204"/>
        <a:cs typeface="Arial"/>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Century Gothic" panose="020b0502020202020204"/>
        <a:cs typeface="Arial"/>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Ион (конференц-зал)">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r:embed="rId1">
            <a:duotone>
              <a:schemeClr val="phClr">
                <a:shade val="42000"/>
                <a:hueMod val="42000"/>
                <a:satMod val="124000"/>
                <a:lumMod val="62000"/>
              </a:schemeClr>
              <a:schemeClr val="phClr">
                <a:tint val="96000"/>
                <a:satMod val="130000"/>
              </a:schemeClr>
            </a:duotone>
          </a:blip>
          <a:stretch>
            <a:fillRect/>
          </a:stretch>
        </a:blipFill>
      </a:bgFillStyleLst>
    </a:fmtScheme>
  </a:themeElements>
  <a:objectDefaults/>
  <a:extLst>
    <a:ext uri="{05A4C25C-085E-4340-85A3-A5531E510DB2}">
      <thm15:themeFamily xmlns:thm15="http://schemas.microsoft.com/office/thememl/2012/main" name="Ion Boardroom" id="{FC33163D-4339-46B1-8EED-24C834239D99}" vid="{BF1C4790-FE3C-4020-8CA7-00621DA7BBBC}"/>
    </a:ext>
  </a:extLst>
</a:theme>
</file>

<file path=ppt/theme/theme3.xml><?xml version="1.0" encoding="utf-8"?>
<a:theme xmlns:r="http://schemas.openxmlformats.org/officeDocument/2006/relationships"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Calibri Light" panose="020f030202020403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panose="020f050202020403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r="http://schemas.openxmlformats.org/officeDocument/2006/relationships"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r="http://schemas.openxmlformats.org/officeDocument/2006/relationships" xmlns:a="http://schemas.openxmlformats.org/drawingml/2006/main" name="Ион (конференц-зал)">
  <a:themeElements>
    <a:clrScheme name="Теплый синий">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Ион (конференц-зал)">
      <a:majorFont>
        <a:latin typeface="Century Gothic" panose="020b0502020202020204"/>
        <a:ea typeface="Century Gothic" panose="020b0502020202020204"/>
        <a:cs typeface="Arial"/>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Century Gothic" panose="020b0502020202020204"/>
        <a:cs typeface="Arial"/>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Ион (конференц-зал)">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r:embed="rId1">
            <a:duotone>
              <a:schemeClr val="phClr">
                <a:shade val="42000"/>
                <a:hueMod val="42000"/>
                <a:satMod val="124000"/>
                <a:lumMod val="62000"/>
              </a:schemeClr>
              <a:schemeClr val="phClr">
                <a:tint val="96000"/>
                <a:satMod val="130000"/>
              </a:schemeClr>
            </a:duotone>
          </a:blip>
          <a:stretch>
            <a:fillRect/>
          </a:stretch>
        </a:blipFill>
      </a:bgFillStyleLst>
    </a:fmtScheme>
  </a:themeElements>
  <a:objectDefaults/>
  <a:extLst>
    <a:ext uri="{05A4C25C-085E-4340-85A3-A5531E510DB2}">
      <thm15:themeFamily xmlns:thm15="http://schemas.microsoft.com/office/thememl/2012/main" name="Ion Boardroom" id="{FC33163D-4339-46B1-8EED-24C834239D99}" vid="{BF1C4790-FE3C-4020-8CA7-00621DA7BBBC}"/>
    </a:ext>
  </a:extLst>
</a:theme>
</file>

<file path=ppt/theme/theme6.xml><?xml version="1.0" encoding="utf-8"?>
<a:theme xmlns:r="http://schemas.openxmlformats.org/officeDocument/2006/relationships" xmlns:a="http://schemas.openxmlformats.org/drawingml/2006/main" name="Ион (конференц-зал)">
  <a:themeElements>
    <a:clrScheme name="Теплый синий">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Ион (конференц-зал)">
      <a:majorFont>
        <a:latin typeface="Century Gothic" panose="020b0502020202020204"/>
        <a:ea typeface="Century Gothic" panose="020b0502020202020204"/>
        <a:cs typeface="Arial"/>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Century Gothic" panose="020b0502020202020204"/>
        <a:cs typeface="Arial"/>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Ион (конференц-зал)">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r:embed="rId1">
            <a:duotone>
              <a:schemeClr val="phClr">
                <a:shade val="42000"/>
                <a:hueMod val="42000"/>
                <a:satMod val="124000"/>
                <a:lumMod val="62000"/>
              </a:schemeClr>
              <a:schemeClr val="phClr">
                <a:tint val="96000"/>
                <a:satMod val="130000"/>
              </a:schemeClr>
            </a:duotone>
          </a:blip>
          <a:stretch>
            <a:fillRect/>
          </a:stretch>
        </a:blipFill>
      </a:bgFillStyleLst>
    </a:fmtScheme>
  </a:themeElements>
  <a:objectDefaults/>
  <a:extLst>
    <a:ext uri="{05A4C25C-085E-4340-85A3-A5531E510DB2}">
      <thm15:themeFamily xmlns:thm15="http://schemas.microsoft.com/office/thememl/2012/main" name="Ion Boardroom" id="{FC33163D-4339-46B1-8EED-24C834239D99}" vid="{BF1C4790-FE3C-4020-8CA7-00621DA7BBBC}"/>
    </a:ext>
  </a:extLst>
</a:theme>
</file>

<file path=ppt/theme/theme7.xml><?xml version="1.0" encoding="utf-8"?>
<a:theme xmlns:r="http://schemas.openxmlformats.org/officeDocument/2006/relationships"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r="http://schemas.openxmlformats.org/officeDocument/2006/relationships"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r="http://schemas.openxmlformats.org/officeDocument/2006/relationships"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Calibri Light" panose="020f030202020403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panose="020f050202020403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843</Paragraphs>
  <Slides>174</Slides>
  <Notes>69</Notes>
  <TotalTime>1</TotalTime>
  <HiddenSlides>0</HiddenSlides>
  <MMClips>0</MMClips>
  <ScaleCrop>0</ScaleCrop>
  <HeadingPairs>
    <vt:vector baseType="variant" size="6">
      <vt:variant>
        <vt:lpstr>Fonts used</vt:lpstr>
      </vt:variant>
      <vt:variant>
        <vt:i4>14</vt:i4>
      </vt:variant>
      <vt:variant>
        <vt:lpstr>Theme</vt:lpstr>
      </vt:variant>
      <vt:variant>
        <vt:i4>1</vt:i4>
      </vt:variant>
      <vt:variant>
        <vt:lpstr>Slide Titles</vt:lpstr>
      </vt:variant>
      <vt:variant>
        <vt:i4>174</vt:i4>
      </vt:variant>
    </vt:vector>
  </HeadingPairs>
  <TitlesOfParts>
    <vt:vector baseType="lpstr" size="189">
      <vt:lpstr>Arial</vt:lpstr>
      <vt:lpstr>Calibri</vt:lpstr>
      <vt:lpstr>Century Gothic</vt:lpstr>
      <vt:lpstr>Wingdings 3</vt:lpstr>
      <vt:lpstr>Wingdings</vt:lpstr>
      <vt:lpstr>Calibri Light</vt:lpstr>
      <vt:lpstr>Courier New</vt:lpstr>
      <vt:lpstr>Times New Roman</vt:lpstr>
      <vt:lpstr>Symbol</vt:lpstr>
      <vt:lpstr>Geneva</vt:lpstr>
      <vt:lpstr>CiscoSansTTLight</vt:lpstr>
      <vt:lpstr>CiscoSansTTThin</vt:lpstr>
      <vt:lpstr>IBM Plex Sans</vt:lpstr>
      <vt:lpstr>sohne</vt:lpstr>
      <vt:lpstr>Office Theme</vt:lpstr>
      <vt:lpstr>Вступ. Основні поняття.</vt:lpstr>
      <vt:lpstr>Вступ</vt:lpstr>
      <vt:lpstr>Вступ</vt:lpstr>
      <vt:lpstr>1. Основні поняття безпеки</vt:lpstr>
      <vt:lpstr>1 . Основні поняття безпеки </vt:lpstr>
      <vt:lpstr>1. Основні поняття безпеки</vt:lpstr>
      <vt:lpstr>1. Основні поняття безпеки</vt:lpstr>
      <vt:lpstr>2. Забезпечення безпеки</vt:lpstr>
      <vt:lpstr>2. Забезпечення безпеки</vt:lpstr>
      <vt:lpstr>2. Забезпечення безпеки</vt:lpstr>
      <vt:lpstr>PowerPoint Presentation</vt:lpstr>
      <vt:lpstr>PowerPoint Presentation</vt:lpstr>
      <vt:lpstr>PowerPoint Presentation</vt:lpstr>
      <vt:lpstr>3. Основні загрози безпеці</vt:lpstr>
      <vt:lpstr>3. Основні загрози безпеці</vt:lpstr>
      <vt:lpstr>3. Основні загрози безпеці</vt:lpstr>
      <vt:lpstr>3. Основні загрози безпеці</vt:lpstr>
      <vt:lpstr>3. Основні загрози безпеці</vt:lpstr>
      <vt:lpstr>3. Основні загрози безпеці</vt:lpstr>
      <vt:lpstr>3. Основні загрози безпеці</vt:lpstr>
      <vt:lpstr>3. Основні загрози безпеці</vt:lpstr>
      <vt:lpstr>4. Опис моделі гіпотетичного порушника</vt:lpstr>
      <vt:lpstr>Формальні моделі керування доступом</vt:lpstr>
      <vt:lpstr>Політика інформаційної безпеки</vt:lpstr>
      <vt:lpstr>Методи розмежування контролю доступу</vt:lpstr>
      <vt:lpstr>Методи розмежування контролю доступу</vt:lpstr>
      <vt:lpstr>Методи розмежування контролю доступу</vt:lpstr>
      <vt:lpstr>PowerPoint Presentation</vt:lpstr>
      <vt:lpstr>Узагальнена схема контролю</vt:lpstr>
      <vt:lpstr>Методи розмежування контролю доступу</vt:lpstr>
      <vt:lpstr>Методи розмежування контролю доступу</vt:lpstr>
      <vt:lpstr>Discretionary Access Control -DAC</vt:lpstr>
      <vt:lpstr>Метод дискреційного контролю доступу</vt:lpstr>
      <vt:lpstr>Модель Харрісона-Руззо-Ульмана (Harrison-Ruzzo-Ulman, HRU)</vt:lpstr>
      <vt:lpstr>Модель Харрісона-Руззо-Ульмана (Harrison-Ruzzo-Ulman, HRU)</vt:lpstr>
      <vt:lpstr>Модель Харрісона-Руззо-Ульмана (Harrison-Ruzzo-Ulman, HRU)</vt:lpstr>
      <vt:lpstr>Модель Харрісона-Руззо-Ульмана (Harrison-Ruzzo-Ulman, HRU)</vt:lpstr>
      <vt:lpstr>Модель Харрісона-Руззо-Ульмана (Harrison-Ruzzo-Ulman, HRU)</vt:lpstr>
      <vt:lpstr>Модель Харрісона-Руззо-Ульмана (Harrison-Ruzzo-Ulman, HRU)</vt:lpstr>
      <vt:lpstr>PowerPoint Presentation</vt:lpstr>
      <vt:lpstr>Модель розповсюдження доступу Take-Grant</vt:lpstr>
      <vt:lpstr>Приклад графового задання</vt:lpstr>
      <vt:lpstr>Приклади</vt:lpstr>
      <vt:lpstr>PowerPoint Presentation</vt:lpstr>
      <vt:lpstr>PowerPoint Presentation</vt:lpstr>
      <vt:lpstr>Mandatory Access Control — MAC</vt:lpstr>
      <vt:lpstr>Мандатне керування доступом</vt:lpstr>
      <vt:lpstr>PowerPoint Presentation</vt:lpstr>
      <vt:lpstr>Модель Белла–ЛаПадула (Bell – LaPadula)</vt:lpstr>
      <vt:lpstr>Модель Белла–ЛаПадула (Bell – LaPadula)</vt:lpstr>
      <vt:lpstr>Модель Белла–ЛаПадула (Bell – LaPadula)</vt:lpstr>
      <vt:lpstr>PowerPoint Presentation</vt:lpstr>
      <vt:lpstr>Основна теорема безпеки моделі Белла-ЛаПадули:</vt:lpstr>
      <vt:lpstr>Недоліки основної теореми безпеки Белла-ЛаПадули</vt:lpstr>
      <vt:lpstr>Рольова модель</vt:lpstr>
      <vt:lpstr>PowerPoint Presentation</vt:lpstr>
      <vt:lpstr>Рольова модель</vt:lpstr>
      <vt:lpstr>Рольова модель. Формальний опис</vt:lpstr>
      <vt:lpstr>Рольова модель. Формальний опис</vt:lpstr>
      <vt:lpstr>Рольова модель</vt:lpstr>
      <vt:lpstr>Рольова модель</vt:lpstr>
      <vt:lpstr>PowerPoint Presentation</vt:lpstr>
      <vt:lpstr>Ідентифікація і аутентифікація користувачів</vt:lpstr>
      <vt:lpstr>Поняття про ідентифікацію користувача та її особливості</vt:lpstr>
      <vt:lpstr>PowerPoint Presentation</vt:lpstr>
      <vt:lpstr>Основні принципи та методи аутентифікації</vt:lpstr>
      <vt:lpstr>PowerPoint Presentation</vt:lpstr>
      <vt:lpstr>PowerPoint Presentation</vt:lpstr>
      <vt:lpstr>Протоколи аутентифікації</vt:lpstr>
      <vt:lpstr>PowerPoint Presentation</vt:lpstr>
      <vt:lpstr>PowerPoint Presentation</vt:lpstr>
      <vt:lpstr>Види аутентифікація</vt:lpstr>
      <vt:lpstr>Використання паролів і механізмів контролю за доступом</vt:lpstr>
      <vt:lpstr>PowerPoint Presentation</vt:lpstr>
      <vt:lpstr>PowerPoint Presentation</vt:lpstr>
      <vt:lpstr>PowerPoint Presentation</vt:lpstr>
      <vt:lpstr>Оцінка стійкості парольних систем</vt:lpstr>
      <vt:lpstr>Задача</vt:lpstr>
      <vt:lpstr>Механізми зберігання паролів</vt:lpstr>
      <vt:lpstr>PowerPoint Presentation</vt:lpstr>
      <vt:lpstr>Вступ. Основні поняття.Класичні криптосистеми</vt:lpstr>
      <vt:lpstr>План лекції</vt:lpstr>
      <vt:lpstr>1. Вступ</vt:lpstr>
      <vt:lpstr>Вступ</vt:lpstr>
      <vt:lpstr>Вступ</vt:lpstr>
      <vt:lpstr>2. Основні терміни криптографії</vt:lpstr>
      <vt:lpstr>2. Основні терміни криптографії</vt:lpstr>
      <vt:lpstr>2. Основні терміни криптографії</vt:lpstr>
      <vt:lpstr>2. Основні терміни криптографії</vt:lpstr>
      <vt:lpstr>2. Основні терміни криптографії</vt:lpstr>
      <vt:lpstr>2. Основні терміни криптографії</vt:lpstr>
      <vt:lpstr>Симетричне vs асиметричне шифрування. Схеми</vt:lpstr>
      <vt:lpstr>3. Використання шифрування</vt:lpstr>
      <vt:lpstr>3. Використання шифрування</vt:lpstr>
      <vt:lpstr> 4. Атаки на шифр. Стійкість</vt:lpstr>
      <vt:lpstr> 4. Атаки на шифр. Стійкість</vt:lpstr>
      <vt:lpstr>  4. Атаки на шифр. Стійкість</vt:lpstr>
      <vt:lpstr>5. Поняття ідеального шифру</vt:lpstr>
      <vt:lpstr>5. Поняття ідеального шифру</vt:lpstr>
      <vt:lpstr>5. Поняття ідеального шифру</vt:lpstr>
      <vt:lpstr>5. Поняття ідеального шифру</vt:lpstr>
      <vt:lpstr>5. Поняття ідеального шифру</vt:lpstr>
      <vt:lpstr>5. Поняття ідеального шифру</vt:lpstr>
      <vt:lpstr>5. Поняття ідеального шифру</vt:lpstr>
      <vt:lpstr> 6. Основні вимоги до криптографічних систем</vt:lpstr>
      <vt:lpstr> 6. Вимоги до криптографічних систем</vt:lpstr>
      <vt:lpstr> 6. Вимоги до криптографічних систем</vt:lpstr>
      <vt:lpstr>7. Історія криптографії</vt:lpstr>
      <vt:lpstr>Класичні техніки шифрування</vt:lpstr>
      <vt:lpstr>План лекції</vt:lpstr>
      <vt:lpstr>1. Класифікація</vt:lpstr>
      <vt:lpstr>1. Класифікація</vt:lpstr>
      <vt:lpstr>1. Класифікація</vt:lpstr>
      <vt:lpstr>1. Класифікація</vt:lpstr>
      <vt:lpstr>2. Шифри перестановок</vt:lpstr>
      <vt:lpstr>2. Шифри перестановок</vt:lpstr>
      <vt:lpstr>2. Шифри перестановок</vt:lpstr>
      <vt:lpstr>2. Шифри перестановок</vt:lpstr>
      <vt:lpstr>2. Шифри перестановок</vt:lpstr>
      <vt:lpstr>3. Шифри заміни(підстановки)</vt:lpstr>
      <vt:lpstr>3. Шифри заміни(підстановки)</vt:lpstr>
      <vt:lpstr>3. Шифри заміни(підстановки)</vt:lpstr>
      <vt:lpstr>3. Шифри заміни(підстановки)</vt:lpstr>
      <vt:lpstr>3. Шифри заміни(підстановки)</vt:lpstr>
      <vt:lpstr>3. Шифри заміни(підстановки)</vt:lpstr>
      <vt:lpstr>3. Шифри заміни(підстановки)</vt:lpstr>
      <vt:lpstr>3. Шифри заміни(підстановки)</vt:lpstr>
      <vt:lpstr>Цілісність даних. Хешування. MAC-коди. PKI. CA. Сертифікати. Протоколи SSL і TLS</vt:lpstr>
      <vt:lpstr>!Алгоритми шифрування!</vt:lpstr>
      <vt:lpstr>Data Integrity Цілісність документів та повідомлень</vt:lpstr>
      <vt:lpstr>Хешування</vt:lpstr>
      <vt:lpstr>Хешування</vt:lpstr>
      <vt:lpstr>PowerPoint Presentation</vt:lpstr>
      <vt:lpstr>Використання</vt:lpstr>
      <vt:lpstr>Алгоритми хешування</vt:lpstr>
      <vt:lpstr>Приклад. Побітовий XOR по стовпцях</vt:lpstr>
      <vt:lpstr>Сучасні алгоритми хешування</vt:lpstr>
      <vt:lpstr>Структура SHA</vt:lpstr>
      <vt:lpstr>PowerPoint Presentation</vt:lpstr>
      <vt:lpstr>Додавання солі</vt:lpstr>
      <vt:lpstr>Реалізація механізму додавання солі</vt:lpstr>
      <vt:lpstr>MAC (message authentication code)</vt:lpstr>
      <vt:lpstr>MAC</vt:lpstr>
      <vt:lpstr>PowerPoint Presentation</vt:lpstr>
      <vt:lpstr>PowerPoint Presentation</vt:lpstr>
      <vt:lpstr>PowerPoint Presentation</vt:lpstr>
      <vt:lpstr>PowerPoint Presentation</vt:lpstr>
      <vt:lpstr>PowerPoint Presentation</vt:lpstr>
      <vt:lpstr>Протоколи передачі даних</vt:lpstr>
      <vt:lpstr>PowerPoint Presentation</vt:lpstr>
      <vt:lpstr>PowerPoint Presentation</vt:lpstr>
      <vt:lpstr>PowerPoint Presentation</vt:lpstr>
      <vt:lpstr>PowerPoint Presentation</vt:lpstr>
      <vt:lpstr>Public key infrastructure (PKI)</vt:lpstr>
      <vt:lpstr>PowerPoint Presentation</vt:lpstr>
      <vt:lpstr>PowerPoint Presentation</vt:lpstr>
      <vt:lpstr>“Certificate Request” (CSR)</vt:lpstr>
      <vt:lpstr>Процес валідації</vt:lpstr>
      <vt:lpstr>PowerPoint Presentation</vt:lpstr>
      <vt:lpstr>SSL. TLS</vt:lpstr>
      <vt:lpstr>Рівні TLS</vt:lpstr>
      <vt:lpstr>PowerPoint Presentation</vt:lpstr>
      <vt:lpstr>Сесії. Протокол передачі даних в TLS</vt:lpstr>
      <vt:lpstr>PowerPoint Presentation</vt:lpstr>
      <vt:lpstr>Цифрові підписи</vt:lpstr>
      <vt:lpstr>Digital signature</vt:lpstr>
      <vt:lpstr>PowerPoint Presentation</vt:lpstr>
      <vt:lpstr>PowerPoint Presentation</vt:lpstr>
      <vt:lpstr>PowerPoint Presentation</vt:lpstr>
      <vt:lpstr>PowerPoint Presentation</vt:lpstr>
      <vt:lpstr>Клієнт-сервер</vt:lpstr>
      <vt:lpstr>Activity Diagram</vt:lpstr>
      <vt:lpstr>Використання цифрових підписів:</vt:lpstr>
      <vt:lpstr>Алгоритми ЦП</vt:lpstr>
    </vt:vector>
  </TitlesOfParts>
  <LinksUpToDate>0</LinksUpToDate>
  <SharedDoc>0</SharedDoc>
  <HyperlinksChanged>0</HyperlinksChanged>
  <Application>Aspose.Slides for .NET</Application>
  <AppVersion>23.0100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2023-12-07T09:03:32.098</cp:lastPrinted>
  <dcterms:created xsi:type="dcterms:W3CDTF">2023-12-07T09:03:32Z</dcterms:created>
  <dcterms:modified xsi:type="dcterms:W3CDTF">2023-12-07T09:03:36Z</dcterms:modified>
</cp:coreProperties>
</file>